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325" r:id="rId3"/>
    <p:sldId id="335" r:id="rId4"/>
    <p:sldId id="336" r:id="rId5"/>
    <p:sldId id="326" r:id="rId6"/>
    <p:sldId id="324" r:id="rId7"/>
    <p:sldId id="296" r:id="rId8"/>
    <p:sldId id="303" r:id="rId9"/>
    <p:sldId id="302" r:id="rId10"/>
    <p:sldId id="297" r:id="rId11"/>
    <p:sldId id="337" r:id="rId12"/>
    <p:sldId id="298" r:id="rId13"/>
    <p:sldId id="313" r:id="rId14"/>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15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FC2A7C-F77F-461A-B346-A98F978B7B96}" type="datetimeFigureOut">
              <a:rPr lang="el-GR" smtClean="0"/>
              <a:t>20/1/2025</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19B60AE-C025-47D6-B1C2-F8420EBC4EF4}" type="slidenum">
              <a:rPr lang="el-GR" smtClean="0"/>
              <a:t>‹#›</a:t>
            </a:fld>
            <a:endParaRPr lang="el-GR"/>
          </a:p>
        </p:txBody>
      </p:sp>
    </p:spTree>
    <p:extLst>
      <p:ext uri="{BB962C8B-B14F-4D97-AF65-F5344CB8AC3E}">
        <p14:creationId xmlns:p14="http://schemas.microsoft.com/office/powerpoint/2010/main" val="329521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a:t>
            </a:fld>
            <a:endParaRPr lang="el-GR"/>
          </a:p>
        </p:txBody>
      </p:sp>
    </p:spTree>
    <p:extLst>
      <p:ext uri="{BB962C8B-B14F-4D97-AF65-F5344CB8AC3E}">
        <p14:creationId xmlns:p14="http://schemas.microsoft.com/office/powerpoint/2010/main" val="351649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C8823-276C-E409-4381-756AB93AD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CBAA1-B8F5-7E5F-9A4D-BCE06CF09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2C52C-02B6-1FB9-D9B6-9441242445C8}"/>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C5D1C6DC-B15A-4562-F9C2-809E410A10F7}"/>
              </a:ext>
            </a:extLst>
          </p:cNvPr>
          <p:cNvSpPr>
            <a:spLocks noGrp="1"/>
          </p:cNvSpPr>
          <p:nvPr>
            <p:ph type="sldNum" sz="quarter" idx="5"/>
          </p:nvPr>
        </p:nvSpPr>
        <p:spPr/>
        <p:txBody>
          <a:bodyPr/>
          <a:lstStyle/>
          <a:p>
            <a:fld id="{519B60AE-C025-47D6-B1C2-F8420EBC4EF4}" type="slidenum">
              <a:rPr lang="el-GR" smtClean="0"/>
              <a:t>3</a:t>
            </a:fld>
            <a:endParaRPr lang="el-GR"/>
          </a:p>
        </p:txBody>
      </p:sp>
    </p:spTree>
    <p:extLst>
      <p:ext uri="{BB962C8B-B14F-4D97-AF65-F5344CB8AC3E}">
        <p14:creationId xmlns:p14="http://schemas.microsoft.com/office/powerpoint/2010/main" val="9193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6</a:t>
            </a:fld>
            <a:endParaRPr lang="el-GR"/>
          </a:p>
        </p:txBody>
      </p:sp>
    </p:spTree>
    <p:extLst>
      <p:ext uri="{BB962C8B-B14F-4D97-AF65-F5344CB8AC3E}">
        <p14:creationId xmlns:p14="http://schemas.microsoft.com/office/powerpoint/2010/main" val="334588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7</a:t>
            </a:fld>
            <a:endParaRPr lang="el-GR"/>
          </a:p>
        </p:txBody>
      </p:sp>
    </p:spTree>
    <p:extLst>
      <p:ext uri="{BB962C8B-B14F-4D97-AF65-F5344CB8AC3E}">
        <p14:creationId xmlns:p14="http://schemas.microsoft.com/office/powerpoint/2010/main" val="310402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8</a:t>
            </a:fld>
            <a:endParaRPr lang="el-GR"/>
          </a:p>
        </p:txBody>
      </p:sp>
    </p:spTree>
    <p:extLst>
      <p:ext uri="{BB962C8B-B14F-4D97-AF65-F5344CB8AC3E}">
        <p14:creationId xmlns:p14="http://schemas.microsoft.com/office/powerpoint/2010/main" val="54061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9</a:t>
            </a:fld>
            <a:endParaRPr lang="el-GR"/>
          </a:p>
        </p:txBody>
      </p:sp>
    </p:spTree>
    <p:extLst>
      <p:ext uri="{BB962C8B-B14F-4D97-AF65-F5344CB8AC3E}">
        <p14:creationId xmlns:p14="http://schemas.microsoft.com/office/powerpoint/2010/main" val="360365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10</a:t>
            </a:fld>
            <a:endParaRPr lang="el-GR"/>
          </a:p>
        </p:txBody>
      </p:sp>
    </p:spTree>
    <p:extLst>
      <p:ext uri="{BB962C8B-B14F-4D97-AF65-F5344CB8AC3E}">
        <p14:creationId xmlns:p14="http://schemas.microsoft.com/office/powerpoint/2010/main" val="26873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12</a:t>
            </a:fld>
            <a:endParaRPr lang="el-GR"/>
          </a:p>
        </p:txBody>
      </p:sp>
    </p:spTree>
    <p:extLst>
      <p:ext uri="{BB962C8B-B14F-4D97-AF65-F5344CB8AC3E}">
        <p14:creationId xmlns:p14="http://schemas.microsoft.com/office/powerpoint/2010/main" val="389304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13</a:t>
            </a:fld>
            <a:endParaRPr lang="el-GR"/>
          </a:p>
        </p:txBody>
      </p:sp>
    </p:spTree>
    <p:extLst>
      <p:ext uri="{BB962C8B-B14F-4D97-AF65-F5344CB8AC3E}">
        <p14:creationId xmlns:p14="http://schemas.microsoft.com/office/powerpoint/2010/main" val="407376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7A59-4F08-0A07-BDA6-B988B3804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26CB0A3-C597-896F-A4ED-ACEB8E7AB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6D2DD5D-7661-A6BA-2A2B-22330B01D9CE}"/>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AD5632B4-8842-80EF-3279-6F0E9670B9D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E202115-F612-CAE5-6565-0035B4FACE35}"/>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92109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C2C2-8ABA-0FC1-C683-F1C220E5372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E3A7A34-CB8B-FBC0-B145-C7F41C9A4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8196363-D334-ED1F-5677-80FEFB207C1F}"/>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3480AA11-808D-439A-3C7A-5FD8E36CCE2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7415255-94AC-B41F-5830-8A95017598DB}"/>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4017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49DEB-2024-628A-52CB-86761F49B8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5A96E281-72D3-F25B-67C0-910B8020A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2E86269-F92E-BF0D-A688-0D8B5E28B6CA}"/>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4CC93B99-7953-9CEB-CF14-98369E80BE8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F5D078-DBBD-9F54-E617-3510EF99D4E0}"/>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23932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F228-62D7-E794-8DF6-1911E9E2C02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68BFAEC-6C17-D0B8-C5A9-7A5C771DC9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374B688-5311-1892-55B1-F01F4ED07A52}"/>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EE2B522E-B016-DF15-081C-0348FD97906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1C2C9B1-671C-2484-1E32-7CB17E467708}"/>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50452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207A-73B9-0BA0-EF58-F571F4547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39DCFC5C-F319-911F-7B92-2C84EC810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6857E-856A-3F4F-9795-80B7D7D3DBF3}"/>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2F2EBA95-BF45-67E9-AD3E-AD955A7FA60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FA769CD-CCD8-232B-FBA5-624CB630D073}"/>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35149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4ACD-67DE-5B04-B96E-569A51B4416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61C666F-56BE-A542-3D4E-6A2DC0DECC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A7BF1D61-925D-BEB1-F21F-B1DC3B07B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ECA23C1A-EFA5-A03D-239A-E00910270321}"/>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7D99D916-7642-BF9C-F8B6-4542126EB8C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ED5AC5A-DF9C-1082-8FE7-D8DA84A981D1}"/>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420781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50E7-21C6-A2E6-D51C-5524F4A74E6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6C2E1AE-EE13-5BA9-8808-1936617D3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D032C-5339-F032-0BAB-94EC9C457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717ED076-4EED-5C72-A025-5036A38B1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B446C-4F25-B69A-A0AE-E03134386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491EC18-95A2-CD64-4A9B-F7F0D09731DE}"/>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8" name="Footer Placeholder 7">
            <a:extLst>
              <a:ext uri="{FF2B5EF4-FFF2-40B4-BE49-F238E27FC236}">
                <a16:creationId xmlns:a16="http://schemas.microsoft.com/office/drawing/2014/main" id="{3CAE8B7A-1522-2916-587E-2115A92C53E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D29DAD5-2C23-5F02-40AB-720CDEA7B926}"/>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285869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B386-6993-03C2-94DE-4F4E2B181D9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D68033F-5CEF-AE5A-0170-6D57F320165F}"/>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4" name="Footer Placeholder 3">
            <a:extLst>
              <a:ext uri="{FF2B5EF4-FFF2-40B4-BE49-F238E27FC236}">
                <a16:creationId xmlns:a16="http://schemas.microsoft.com/office/drawing/2014/main" id="{CA2C36C5-5D20-3D50-8FBD-E3CE98EC8134}"/>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F6F6FA77-A465-3852-F58C-4EF9B444B028}"/>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89020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25003-3F00-D215-54CB-27FB712120D3}"/>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3" name="Footer Placeholder 2">
            <a:extLst>
              <a:ext uri="{FF2B5EF4-FFF2-40B4-BE49-F238E27FC236}">
                <a16:creationId xmlns:a16="http://schemas.microsoft.com/office/drawing/2014/main" id="{1EB21E82-EB51-5F50-1F00-3F3FCA7ACFE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2B91D05-7F96-8CF2-F8FD-F3CE0269277E}"/>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2239005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796E-A674-462F-8208-54DDC86A9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790BD68-B84A-53C9-5305-AE5497BB3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4830A3C-732A-7370-4A0F-79AD77451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9F8DA-9918-CB60-6D79-F58969284A18}"/>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EAD3E98D-CDCE-1E8C-94EC-7F4877D7C8E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5CEB1E4-B1FC-E877-2122-EE57567B2E5B}"/>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00948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1F8F-4F72-2B7D-3C1E-088446C37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9F9FFC2-946B-273A-CB46-56C4E1056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28A7448-B67B-B034-938C-813D6819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27A8D-614D-9D83-E3EB-1716DA214D9B}"/>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7CA3D84F-A9AE-EF12-784E-543D0AF4E54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728E9F-4F71-17F6-3E99-38CE1732D254}"/>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43934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67C60-B9CD-4A8E-D0C3-26B267D8E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7D97873-635B-A60B-A278-8F89062C5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3AC6DCA-0107-44CA-711F-425451D0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94176134-10D1-B08E-FB25-343BD0058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85BAD1D1-FA20-87C9-441B-1F7083DD8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51347-B09E-4ACE-9FFB-DBC2169FF1DD}" type="slidenum">
              <a:rPr lang="el-GR" smtClean="0"/>
              <a:t>‹#›</a:t>
            </a:fld>
            <a:endParaRPr lang="el-GR"/>
          </a:p>
        </p:txBody>
      </p:sp>
    </p:spTree>
    <p:extLst>
      <p:ext uri="{BB962C8B-B14F-4D97-AF65-F5344CB8AC3E}">
        <p14:creationId xmlns:p14="http://schemas.microsoft.com/office/powerpoint/2010/main" val="110487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E86C7-4230-0F14-D903-6D365C9FE54E}"/>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6" name="Rectangle 5">
            <a:extLst>
              <a:ext uri="{FF2B5EF4-FFF2-40B4-BE49-F238E27FC236}">
                <a16:creationId xmlns:a16="http://schemas.microsoft.com/office/drawing/2014/main" id="{D583B881-29DB-A34A-F902-035A791F7A4B}"/>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7" name="Picture 6">
            <a:extLst>
              <a:ext uri="{FF2B5EF4-FFF2-40B4-BE49-F238E27FC236}">
                <a16:creationId xmlns:a16="http://schemas.microsoft.com/office/drawing/2014/main" id="{267587CF-28A4-E47E-DFB5-1F7542883C44}"/>
              </a:ext>
            </a:extLst>
          </p:cNvPr>
          <p:cNvPicPr>
            <a:picLocks noChangeAspect="1"/>
          </p:cNvPicPr>
          <p:nvPr/>
        </p:nvPicPr>
        <p:blipFill>
          <a:blip r:embed="rId4"/>
          <a:srcRect l="16969" t="-4528" r="32782" b="46854"/>
          <a:stretch/>
        </p:blipFill>
        <p:spPr>
          <a:xfrm>
            <a:off x="3341721" y="5274645"/>
            <a:ext cx="5195887" cy="1440326"/>
          </a:xfrm>
          <a:prstGeom prst="rect">
            <a:avLst/>
          </a:prstGeom>
        </p:spPr>
      </p:pic>
      <p:sp>
        <p:nvSpPr>
          <p:cNvPr id="9" name="Title 1">
            <a:extLst>
              <a:ext uri="{FF2B5EF4-FFF2-40B4-BE49-F238E27FC236}">
                <a16:creationId xmlns:a16="http://schemas.microsoft.com/office/drawing/2014/main" id="{62B5E19C-0FB0-4F33-5500-75A4E23A9E11}"/>
              </a:ext>
            </a:extLst>
          </p:cNvPr>
          <p:cNvSpPr txBox="1">
            <a:spLocks/>
          </p:cNvSpPr>
          <p:nvPr/>
        </p:nvSpPr>
        <p:spPr>
          <a:xfrm>
            <a:off x="1365183" y="2247255"/>
            <a:ext cx="9461633" cy="1181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3200" b="1" dirty="0">
                <a:solidFill>
                  <a:srgbClr val="000099"/>
                </a:solidFill>
                <a:latin typeface="Arial" panose="020B0604020202020204" pitchFamily="34" charset="0"/>
                <a:cs typeface="Arial" panose="020B0604020202020204" pitchFamily="34" charset="0"/>
              </a:rPr>
              <a:t>ΑΠΟΓΡΑΦΗ ΟΡΩΝ ΕΡΓΟΔΟΤΗΣΗΣ ΣΤΟ ΠΛΗΡΟΦΟΡΙΑΚΟ ΣΥΣΤΗΜΑ ΕΡΓΑΝΗ</a:t>
            </a:r>
            <a:endParaRPr lang="en-IE" sz="32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B40933F-D7AF-FB66-14B1-D4C2C0201C8E}"/>
              </a:ext>
            </a:extLst>
          </p:cNvPr>
          <p:cNvPicPr>
            <a:picLocks noChangeAspect="1"/>
          </p:cNvPicPr>
          <p:nvPr/>
        </p:nvPicPr>
        <p:blipFill>
          <a:blip r:embed="rId5"/>
          <a:srcRect l="80014" b="-7513"/>
          <a:stretch/>
        </p:blipFill>
        <p:spPr>
          <a:xfrm>
            <a:off x="11145519" y="155101"/>
            <a:ext cx="807817" cy="853365"/>
          </a:xfrm>
          <a:prstGeom prst="rect">
            <a:avLst/>
          </a:prstGeom>
        </p:spPr>
      </p:pic>
      <p:sp>
        <p:nvSpPr>
          <p:cNvPr id="3" name="Rectangle 2">
            <a:extLst>
              <a:ext uri="{FF2B5EF4-FFF2-40B4-BE49-F238E27FC236}">
                <a16:creationId xmlns:a16="http://schemas.microsoft.com/office/drawing/2014/main" id="{C1DF40D3-2C37-4755-B9CE-B7C6A3413D4C}"/>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90311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1F1F-7361-D186-EBE4-2F67BB4450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5666F7-E6D2-2F01-297F-B451658EA94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64B1A021-478C-F336-3EB4-45770A959DB8}"/>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8D104122-143F-BC2C-4574-D7C57163E04C}"/>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6D6B4B86-5AF9-DE44-CC0B-2BFC67E84A7F}"/>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F14BE55F-6A6B-18C1-E2E8-0654ACF59D03}"/>
              </a:ext>
            </a:extLst>
          </p:cNvPr>
          <p:cNvPicPr>
            <a:picLocks noChangeAspect="1"/>
          </p:cNvPicPr>
          <p:nvPr/>
        </p:nvPicPr>
        <p:blipFill>
          <a:blip r:embed="rId5"/>
          <a:srcRect l="51042" t="9462" r="15120" b="3323"/>
          <a:stretch/>
        </p:blipFill>
        <p:spPr>
          <a:xfrm>
            <a:off x="2767413" y="1016099"/>
            <a:ext cx="6657174" cy="4825802"/>
          </a:xfrm>
          <a:prstGeom prst="rect">
            <a:avLst/>
          </a:prstGeom>
        </p:spPr>
      </p:pic>
      <p:cxnSp>
        <p:nvCxnSpPr>
          <p:cNvPr id="10" name="Straight Arrow Connector 9">
            <a:extLst>
              <a:ext uri="{FF2B5EF4-FFF2-40B4-BE49-F238E27FC236}">
                <a16:creationId xmlns:a16="http://schemas.microsoft.com/office/drawing/2014/main" id="{5848E536-ED2A-0655-35C5-EEC29433E2AA}"/>
              </a:ext>
            </a:extLst>
          </p:cNvPr>
          <p:cNvCxnSpPr/>
          <p:nvPr/>
        </p:nvCxnSpPr>
        <p:spPr>
          <a:xfrm flipH="1">
            <a:off x="2072081" y="1283516"/>
            <a:ext cx="8137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71DD0DC1-9521-70A7-FF83-DD76E884D101}"/>
              </a:ext>
            </a:extLst>
          </p:cNvPr>
          <p:cNvSpPr txBox="1"/>
          <p:nvPr/>
        </p:nvSpPr>
        <p:spPr>
          <a:xfrm>
            <a:off x="203433" y="1085164"/>
            <a:ext cx="1801536" cy="1615827"/>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Σύνολο μεικτών αποδοχών βάσει τύπου μισθού. </a:t>
            </a:r>
            <a:r>
              <a:rPr lang="el-GR" sz="1100" dirty="0">
                <a:solidFill>
                  <a:srgbClr val="000099"/>
                </a:solidFill>
                <a:latin typeface="Arial" panose="020B0604020202020204" pitchFamily="34" charset="0"/>
                <a:cs typeface="Arial" panose="020B0604020202020204" pitchFamily="34" charset="0"/>
              </a:rPr>
              <a:t>(</a:t>
            </a:r>
            <a:r>
              <a:rPr lang="el-GR" sz="1100" b="0" i="0" dirty="0">
                <a:solidFill>
                  <a:srgbClr val="000099"/>
                </a:solidFill>
                <a:effectLst/>
                <a:latin typeface="Arial" panose="020B0604020202020204" pitchFamily="34" charset="0"/>
                <a:cs typeface="Arial" panose="020B0604020202020204" pitchFamily="34" charset="0"/>
              </a:rPr>
              <a:t>Τρέχον)- Το ποσό του ΜΙΣΘΟΥ να μην περιλαμβάνει τις ΑΜΟΙΒΕΣ όπως 13ον,14ον κ.α. τα οποία θα πρέπει να αναλυθούν παρακάτω.</a:t>
            </a:r>
            <a:endParaRPr lang="el-GR" sz="1100" dirty="0">
              <a:solidFill>
                <a:srgbClr val="000099"/>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F88BEE6-458A-B6B3-65A8-9BE48FBCD432}"/>
              </a:ext>
            </a:extLst>
          </p:cNvPr>
          <p:cNvPicPr>
            <a:picLocks noChangeAspect="1"/>
          </p:cNvPicPr>
          <p:nvPr/>
        </p:nvPicPr>
        <p:blipFill rotWithShape="1">
          <a:blip r:embed="rId6"/>
          <a:srcRect l="15390" t="39721" r="71027" b="50931"/>
          <a:stretch/>
        </p:blipFill>
        <p:spPr bwMode="auto">
          <a:xfrm>
            <a:off x="4999070" y="1367405"/>
            <a:ext cx="2118564" cy="41012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3B9B107-F844-33C4-5FF7-AC24321B0934}"/>
              </a:ext>
            </a:extLst>
          </p:cNvPr>
          <p:cNvSpPr txBox="1"/>
          <p:nvPr/>
        </p:nvSpPr>
        <p:spPr>
          <a:xfrm>
            <a:off x="203433" y="2938872"/>
            <a:ext cx="2053206" cy="195438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Στην περίπτωση που κάποιος εργαζόμενος κληθεί να εργαστεί υπερωριακά, θα αναφέρεται ο τρόπος πληρωμής π.χ. «όπως το κανονικό ημερομίσθιο» ή για παράδειγμα κάποια αναλογία επιπρόσθετης αποζημίωσης σε σχέση με το πραγματικό υπερωριακό χρόνο εργασίας «1:2».</a:t>
            </a:r>
            <a:endParaRPr lang="el-GR" sz="1100" dirty="0">
              <a:solidFill>
                <a:srgbClr val="000099"/>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BFD32655-C279-95DD-C4F8-D4BBC2D78DE2}"/>
              </a:ext>
            </a:extLst>
          </p:cNvPr>
          <p:cNvCxnSpPr>
            <a:cxnSpLocks/>
          </p:cNvCxnSpPr>
          <p:nvPr/>
        </p:nvCxnSpPr>
        <p:spPr>
          <a:xfrm flipH="1">
            <a:off x="2004969" y="3692555"/>
            <a:ext cx="9577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011D7FFD-58BF-4441-1EDC-60380B953FB5}"/>
              </a:ext>
            </a:extLst>
          </p:cNvPr>
          <p:cNvSpPr txBox="1"/>
          <p:nvPr/>
        </p:nvSpPr>
        <p:spPr>
          <a:xfrm>
            <a:off x="9424587" y="1016099"/>
            <a:ext cx="1801536" cy="1277273"/>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Θα αναγραφεί ποσό ή ποσοστό ανάλογα με την περίπτωση καθώς και οι τυχόν προϋποθέσεις που συμφωνήθηκαν για την καταβολή του κάθε ωφελήματος. (</a:t>
            </a:r>
            <a:r>
              <a:rPr lang="en-US" sz="1100" b="0" i="0" dirty="0">
                <a:solidFill>
                  <a:srgbClr val="000099"/>
                </a:solidFill>
                <a:effectLst/>
                <a:latin typeface="Arial" panose="020B0604020202020204" pitchFamily="34" charset="0"/>
                <a:cs typeface="Arial" panose="020B0604020202020204" pitchFamily="34" charset="0"/>
              </a:rPr>
              <a:t>text box)</a:t>
            </a:r>
            <a:endParaRPr lang="el-GR" sz="1100" dirty="0">
              <a:solidFill>
                <a:srgbClr val="000099"/>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8BA8CF8-8B0E-44D6-14C0-BE3351C842ED}"/>
              </a:ext>
            </a:extLst>
          </p:cNvPr>
          <p:cNvCxnSpPr/>
          <p:nvPr/>
        </p:nvCxnSpPr>
        <p:spPr>
          <a:xfrm flipV="1">
            <a:off x="7370342" y="1572465"/>
            <a:ext cx="1731713" cy="9442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EA2FCA47-8012-0643-203A-B1F05877C038}"/>
              </a:ext>
            </a:extLst>
          </p:cNvPr>
          <p:cNvSpPr txBox="1"/>
          <p:nvPr/>
        </p:nvSpPr>
        <p:spPr>
          <a:xfrm>
            <a:off x="9424587" y="3925992"/>
            <a:ext cx="1801536" cy="1615827"/>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Εάν είναι Βάσει του περί Διάφανων και Προβλέψιμων Όρων Εργασίας του 2023 ή Άλλη. Σε περίπτωση επιλογής Άλλη τότε πρέπει να συμπληρωθεί στο πεδίο δίπλα η ημερομηνία</a:t>
            </a:r>
            <a:endParaRPr lang="el-GR" sz="1100" dirty="0">
              <a:solidFill>
                <a:srgbClr val="000099"/>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5BAF4139-1D01-813F-3576-6A4A7A2655C2}"/>
              </a:ext>
            </a:extLst>
          </p:cNvPr>
          <p:cNvCxnSpPr>
            <a:cxnSpLocks/>
          </p:cNvCxnSpPr>
          <p:nvPr/>
        </p:nvCxnSpPr>
        <p:spPr>
          <a:xfrm>
            <a:off x="6683843" y="4497897"/>
            <a:ext cx="2669882" cy="667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5C1ED5E0-7312-2863-936F-CA5A36601BBC}"/>
              </a:ext>
            </a:extLst>
          </p:cNvPr>
          <p:cNvSpPr txBox="1"/>
          <p:nvPr/>
        </p:nvSpPr>
        <p:spPr>
          <a:xfrm>
            <a:off x="6419759" y="4903182"/>
            <a:ext cx="2603731" cy="600164"/>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Σύμφωνα με τον Νόμο αν οι ώρες εργασίας δεν είναι σταθερές πρέπει να δοθεί αριθμός εγγυημένων ωρών</a:t>
            </a:r>
            <a:endParaRPr lang="el-GR" sz="1100" dirty="0">
              <a:solidFill>
                <a:srgbClr val="000099"/>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F86A12A6-C992-94A8-08B4-1A6F90E57EA9}"/>
              </a:ext>
            </a:extLst>
          </p:cNvPr>
          <p:cNvCxnSpPr>
            <a:cxnSpLocks/>
          </p:cNvCxnSpPr>
          <p:nvPr/>
        </p:nvCxnSpPr>
        <p:spPr>
          <a:xfrm>
            <a:off x="5691292" y="5230273"/>
            <a:ext cx="62769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3852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0F4F-10EF-AA3B-4E91-68D98DED55C6}"/>
              </a:ext>
            </a:extLst>
          </p:cNvPr>
          <p:cNvSpPr>
            <a:spLocks noGrp="1"/>
          </p:cNvSpPr>
          <p:nvPr>
            <p:ph type="title"/>
          </p:nvPr>
        </p:nvSpPr>
        <p:spPr>
          <a:xfrm>
            <a:off x="838200" y="2244259"/>
            <a:ext cx="10515600" cy="1325563"/>
          </a:xfrm>
        </p:spPr>
        <p:txBody>
          <a:bodyPr>
            <a:normAutofit/>
          </a:bodyPr>
          <a:lstStyle/>
          <a:p>
            <a:r>
              <a:rPr lang="el-GR" sz="1600" b="1" dirty="0">
                <a:solidFill>
                  <a:srgbClr val="000099"/>
                </a:solidFill>
                <a:latin typeface="Arial" panose="020B0604020202020204" pitchFamily="34" charset="0"/>
                <a:cs typeface="Arial" panose="020B0604020202020204" pitchFamily="34" charset="0"/>
              </a:rPr>
              <a:t>Τόπος Παροχής εργασίας Εργοδοτουμένου</a:t>
            </a:r>
          </a:p>
        </p:txBody>
      </p:sp>
      <p:sp>
        <p:nvSpPr>
          <p:cNvPr id="3" name="Content Placeholder 2">
            <a:extLst>
              <a:ext uri="{FF2B5EF4-FFF2-40B4-BE49-F238E27FC236}">
                <a16:creationId xmlns:a16="http://schemas.microsoft.com/office/drawing/2014/main" id="{AD1362F9-C76E-85B7-F606-0E49BD59AD07}"/>
              </a:ext>
            </a:extLst>
          </p:cNvPr>
          <p:cNvSpPr>
            <a:spLocks noGrp="1"/>
          </p:cNvSpPr>
          <p:nvPr>
            <p:ph idx="1"/>
          </p:nvPr>
        </p:nvSpPr>
        <p:spPr>
          <a:xfrm>
            <a:off x="838200" y="3209808"/>
            <a:ext cx="10515600" cy="1135689"/>
          </a:xfrm>
        </p:spPr>
        <p:txBody>
          <a:bodyPr>
            <a:normAutofit/>
          </a:bodyPr>
          <a:lstStyle/>
          <a:p>
            <a:pPr algn="just">
              <a:spcBef>
                <a:spcPts val="200"/>
              </a:spcBef>
              <a:spcAft>
                <a:spcPts val="200"/>
              </a:spcAft>
            </a:pP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Ως τόπος παροχής της εργασίας του Εργοδοτουμένου μπορεί να περιγράφει μια πόλη (π.χ. Λευκωσία, Πάφος,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μια βιομηχανική περιοχή (π.χ. βιομηχανική περιοχή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Εγκωμης</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ένα ξενοδοχείο, ένα κατάστημα, ολόκληρη η επικράτεια (οπουδήποτε στην Κύπρο δηλαδή), οποιοδήποτε χώρα του εξωτερικού, κλπ. Επίσης μπορεί να αναφερθεί ότι ο τόπος παροχής της εργασίας είναι οποιοδήποτε εργοτάξιο οπουδήποτε εντός ή και εκτός μιας πόλης, οποιοδήποτε ξενοδοχείο, κατάστημα, εργοστάσιο, φυτεία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ιδιοκτησίας ή μη, κατοχής ή μη, διαχείρισης ή μη του εργοδότη.</a:t>
            </a:r>
          </a:p>
        </p:txBody>
      </p:sp>
      <p:pic>
        <p:nvPicPr>
          <p:cNvPr id="5" name="Picture 4">
            <a:extLst>
              <a:ext uri="{FF2B5EF4-FFF2-40B4-BE49-F238E27FC236}">
                <a16:creationId xmlns:a16="http://schemas.microsoft.com/office/drawing/2014/main" id="{A9F38243-FA2E-9717-3812-767F09CD6E7C}"/>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6" name="Rectangle 5">
            <a:extLst>
              <a:ext uri="{FF2B5EF4-FFF2-40B4-BE49-F238E27FC236}">
                <a16:creationId xmlns:a16="http://schemas.microsoft.com/office/drawing/2014/main" id="{501AA736-6747-4313-A0CB-097ECD758AA6}"/>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7" name="Picture 6">
            <a:extLst>
              <a:ext uri="{FF2B5EF4-FFF2-40B4-BE49-F238E27FC236}">
                <a16:creationId xmlns:a16="http://schemas.microsoft.com/office/drawing/2014/main" id="{33915E54-D99A-1143-FA9A-4E18B5000781}"/>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8" name="Rectangle 7">
            <a:extLst>
              <a:ext uri="{FF2B5EF4-FFF2-40B4-BE49-F238E27FC236}">
                <a16:creationId xmlns:a16="http://schemas.microsoft.com/office/drawing/2014/main" id="{3EAAA03C-F3F5-91B0-BF1B-7F5F0C58A844}"/>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54055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1F6FE-4DDC-4B6D-B70E-56CD2674E4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B61846-F8C1-B24F-C087-4830CA3BDABF}"/>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C54859B8-2B42-BE36-C9BB-F7A993420F54}"/>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898EFFD0-2883-F370-8D59-BFCBB950FAB5}"/>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0CCCC684-E77C-73EF-0BBC-0095099B3E65}"/>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94E07D20-81CF-84E2-749F-B833C0F42CB8}"/>
              </a:ext>
            </a:extLst>
          </p:cNvPr>
          <p:cNvPicPr>
            <a:picLocks noChangeAspect="1"/>
          </p:cNvPicPr>
          <p:nvPr/>
        </p:nvPicPr>
        <p:blipFill>
          <a:blip r:embed="rId5"/>
          <a:srcRect l="50416" t="6000" r="15107" b="19815"/>
          <a:stretch/>
        </p:blipFill>
        <p:spPr>
          <a:xfrm>
            <a:off x="2597432" y="1162455"/>
            <a:ext cx="6382539" cy="3862472"/>
          </a:xfrm>
          <a:prstGeom prst="rect">
            <a:avLst/>
          </a:prstGeom>
        </p:spPr>
      </p:pic>
      <p:sp>
        <p:nvSpPr>
          <p:cNvPr id="9" name="TextBox 8">
            <a:extLst>
              <a:ext uri="{FF2B5EF4-FFF2-40B4-BE49-F238E27FC236}">
                <a16:creationId xmlns:a16="http://schemas.microsoft.com/office/drawing/2014/main" id="{ABCB69E9-C9A7-DECD-8867-CDCADC51537F}"/>
              </a:ext>
            </a:extLst>
          </p:cNvPr>
          <p:cNvSpPr txBox="1"/>
          <p:nvPr/>
        </p:nvSpPr>
        <p:spPr>
          <a:xfrm>
            <a:off x="8979971" y="1162455"/>
            <a:ext cx="1950885"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Υπάρχει επιλογή για ανέβασμα αρχείου. Αν όχι τότε πρέπει να αναγράφουν οι ώρες. (</a:t>
            </a:r>
            <a:r>
              <a:rPr lang="en-US" sz="1100" b="0" i="0" dirty="0">
                <a:solidFill>
                  <a:srgbClr val="000099"/>
                </a:solidFill>
                <a:effectLst/>
                <a:latin typeface="Arial" panose="020B0604020202020204" pitchFamily="34" charset="0"/>
                <a:cs typeface="Arial" panose="020B0604020202020204" pitchFamily="34" charset="0"/>
              </a:rPr>
              <a:t>text box)</a:t>
            </a:r>
            <a:endParaRPr lang="el-GR" sz="1100" dirty="0">
              <a:solidFill>
                <a:srgbClr val="000099"/>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DC02DACB-68D0-410B-6246-7DC80C30CF8F}"/>
              </a:ext>
            </a:extLst>
          </p:cNvPr>
          <p:cNvCxnSpPr>
            <a:cxnSpLocks/>
          </p:cNvCxnSpPr>
          <p:nvPr/>
        </p:nvCxnSpPr>
        <p:spPr>
          <a:xfrm flipV="1">
            <a:off x="4775833" y="1342239"/>
            <a:ext cx="4204138" cy="6375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BC4FD597-5772-B9A6-39B5-32F15A1D50F9}"/>
              </a:ext>
            </a:extLst>
          </p:cNvPr>
          <p:cNvSpPr txBox="1"/>
          <p:nvPr/>
        </p:nvSpPr>
        <p:spPr>
          <a:xfrm>
            <a:off x="413887" y="2324250"/>
            <a:ext cx="1950885"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Υπάρχει επιλογή ΝΑΙ/ΌΧΙ. Αν επιλεχθεί ΌΧΙ τότε πρέπει να καταχωρηθεί το ποσοστό Ταμείου Αδειών </a:t>
            </a:r>
            <a:endParaRPr lang="el-GR" sz="1100" dirty="0">
              <a:solidFill>
                <a:srgbClr val="000099"/>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CF3D4D17-733A-B60A-1BA8-1AC2E48B344C}"/>
              </a:ext>
            </a:extLst>
          </p:cNvPr>
          <p:cNvCxnSpPr/>
          <p:nvPr/>
        </p:nvCxnSpPr>
        <p:spPr>
          <a:xfrm flipH="1">
            <a:off x="2499919" y="2449585"/>
            <a:ext cx="227591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EE23DF58-14B8-07D2-C620-283860DB1ED5}"/>
              </a:ext>
            </a:extLst>
          </p:cNvPr>
          <p:cNvPicPr>
            <a:picLocks noChangeAspect="1"/>
          </p:cNvPicPr>
          <p:nvPr/>
        </p:nvPicPr>
        <p:blipFill rotWithShape="1">
          <a:blip r:embed="rId6"/>
          <a:srcRect l="15475" r="70769" b="52094"/>
          <a:stretch/>
        </p:blipFill>
        <p:spPr bwMode="auto">
          <a:xfrm>
            <a:off x="409206" y="3172891"/>
            <a:ext cx="1960245" cy="1920402"/>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EBAEE839-AD98-EFA5-3F58-51DE4B0B7D76}"/>
              </a:ext>
            </a:extLst>
          </p:cNvPr>
          <p:cNvSpPr txBox="1"/>
          <p:nvPr/>
        </p:nvSpPr>
        <p:spPr>
          <a:xfrm>
            <a:off x="6186881" y="4321099"/>
            <a:ext cx="1950885" cy="938719"/>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Ατομική ή Άλλη. Σε περίπτωση επιλογής Άλλη τότε θα πρέπει να δοθεί το όνομα της Συλλογικής Σύμβασης στο πεδίο δίπλα. </a:t>
            </a:r>
            <a:endParaRPr lang="el-GR" sz="1100" dirty="0">
              <a:solidFill>
                <a:srgbClr val="000099"/>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92D258A8-AC62-09A8-239B-026B3A063905}"/>
              </a:ext>
            </a:extLst>
          </p:cNvPr>
          <p:cNvCxnSpPr>
            <a:cxnSpLocks/>
          </p:cNvCxnSpPr>
          <p:nvPr/>
        </p:nvCxnSpPr>
        <p:spPr>
          <a:xfrm>
            <a:off x="5889072" y="3842158"/>
            <a:ext cx="503339" cy="5620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813F4EF2-2D5A-5141-4164-6B35127F11AB}"/>
              </a:ext>
            </a:extLst>
          </p:cNvPr>
          <p:cNvSpPr txBox="1"/>
          <p:nvPr/>
        </p:nvSpPr>
        <p:spPr>
          <a:xfrm>
            <a:off x="8915400" y="2319873"/>
            <a:ext cx="1950885" cy="600164"/>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Αν υπάρχει προκαθορισμένη χρονική περίοδος λήψης της άδειας</a:t>
            </a:r>
            <a:endParaRPr lang="el-GR" sz="1100" dirty="0">
              <a:solidFill>
                <a:srgbClr val="000099"/>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1BAC955C-1E5A-BDE1-B419-36736CE2B463}"/>
              </a:ext>
            </a:extLst>
          </p:cNvPr>
          <p:cNvCxnSpPr>
            <a:cxnSpLocks/>
          </p:cNvCxnSpPr>
          <p:nvPr/>
        </p:nvCxnSpPr>
        <p:spPr>
          <a:xfrm flipV="1">
            <a:off x="6778667" y="2707226"/>
            <a:ext cx="2145567" cy="1497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5D966FD-A60D-5963-AB61-B8D5FEEB8905}"/>
              </a:ext>
            </a:extLst>
          </p:cNvPr>
          <p:cNvSpPr txBox="1"/>
          <p:nvPr/>
        </p:nvSpPr>
        <p:spPr>
          <a:xfrm>
            <a:off x="2597432" y="5364998"/>
            <a:ext cx="4275262"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Για την περίπτωση απόλυσης, μπορεί να συμφωνηθεί και να </a:t>
            </a:r>
            <a:r>
              <a:rPr lang="el-GR" sz="1100" b="0" i="0" dirty="0" err="1">
                <a:solidFill>
                  <a:srgbClr val="000099"/>
                </a:solidFill>
                <a:effectLst/>
                <a:latin typeface="Arial" panose="020B0604020202020204" pitchFamily="34" charset="0"/>
                <a:cs typeface="Arial" panose="020B0604020202020204" pitchFamily="34" charset="0"/>
              </a:rPr>
              <a:t>περιγραφεί</a:t>
            </a:r>
            <a:r>
              <a:rPr lang="el-GR" sz="1100" b="0" i="0" dirty="0">
                <a:solidFill>
                  <a:srgbClr val="000099"/>
                </a:solidFill>
                <a:effectLst/>
                <a:latin typeface="Arial" panose="020B0604020202020204" pitchFamily="34" charset="0"/>
                <a:cs typeface="Arial" panose="020B0604020202020204" pitchFamily="34" charset="0"/>
              </a:rPr>
              <a:t> οποιαδήποτε διάρκεια προειδοποίησης νοουμένου ότι δεν είναι χαμηλότερη από αυτή που προνοεί ο Νόμος Περί Τερματισμού Απασχόλησης</a:t>
            </a:r>
            <a:endParaRPr lang="el-GR" sz="1100" dirty="0">
              <a:solidFill>
                <a:srgbClr val="000099"/>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858C212F-A41B-FBF8-E544-8E9B04EDA160}"/>
              </a:ext>
            </a:extLst>
          </p:cNvPr>
          <p:cNvCxnSpPr>
            <a:cxnSpLocks/>
          </p:cNvCxnSpPr>
          <p:nvPr/>
        </p:nvCxnSpPr>
        <p:spPr>
          <a:xfrm>
            <a:off x="4272494" y="3473003"/>
            <a:ext cx="0" cy="17868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00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5E9CB-C988-92CF-FE67-ECBD8F9666A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9732971-158E-6B3D-96D3-86563FA6C0BD}"/>
              </a:ext>
            </a:extLst>
          </p:cNvPr>
          <p:cNvSpPr txBox="1">
            <a:spLocks/>
          </p:cNvSpPr>
          <p:nvPr/>
        </p:nvSpPr>
        <p:spPr>
          <a:xfrm>
            <a:off x="1119003" y="2421850"/>
            <a:ext cx="9176084" cy="1007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Tx/>
            </a:pPr>
            <a:r>
              <a:rPr lang="el-GR" sz="3200" b="1" dirty="0">
                <a:solidFill>
                  <a:srgbClr val="000099"/>
                </a:solidFill>
                <a:latin typeface="Arial" panose="020B0604020202020204" pitchFamily="34" charset="0"/>
                <a:cs typeface="Arial" panose="020B0604020202020204" pitchFamily="34" charset="0"/>
              </a:rPr>
              <a:t>Σας ευχαριστώ για την προσοχή σας</a:t>
            </a:r>
          </a:p>
        </p:txBody>
      </p:sp>
      <p:pic>
        <p:nvPicPr>
          <p:cNvPr id="3" name="Picture 2">
            <a:extLst>
              <a:ext uri="{FF2B5EF4-FFF2-40B4-BE49-F238E27FC236}">
                <a16:creationId xmlns:a16="http://schemas.microsoft.com/office/drawing/2014/main" id="{1A595ADB-8F38-8EB1-E7E1-778E738D4F8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403A83B8-76E9-FDE6-E595-97B3EE863714}"/>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C7378417-7A4D-04E3-C0F1-3F4BA2D3AE17}"/>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E8E4844F-3832-1C14-9257-0507CE2A3212}"/>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67034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100-0B98-2E1F-FFD2-B552A4D15C84}"/>
              </a:ext>
            </a:extLst>
          </p:cNvPr>
          <p:cNvSpPr>
            <a:spLocks noGrp="1"/>
          </p:cNvSpPr>
          <p:nvPr>
            <p:ph type="title"/>
          </p:nvPr>
        </p:nvSpPr>
        <p:spPr>
          <a:xfrm>
            <a:off x="838200" y="2766218"/>
            <a:ext cx="10515600" cy="1325563"/>
          </a:xfrm>
        </p:spPr>
        <p:txBody>
          <a:bodyPr>
            <a:normAutofit/>
          </a:bodyPr>
          <a:lstStyle/>
          <a:p>
            <a:r>
              <a:rPr lang="el-GR" sz="1600" b="1" dirty="0">
                <a:solidFill>
                  <a:srgbClr val="000099"/>
                </a:solidFill>
                <a:effectLst/>
                <a:latin typeface="Arial" panose="020B0604020202020204" pitchFamily="34" charset="0"/>
                <a:ea typeface="Calibri" panose="020F0502020204030204" pitchFamily="34" charset="0"/>
              </a:rPr>
              <a:t>Το σύστημα δίνει τη δυνατότητα στον εργοδότη (που είναι χρήστης του Π.Σ. ΕΡΓΑΝΗ), να υποβάλει Όρους Εργοδότησης για κάθε </a:t>
            </a:r>
            <a:r>
              <a:rPr lang="el-GR" sz="1600" b="1" u="sng" dirty="0">
                <a:solidFill>
                  <a:srgbClr val="000099"/>
                </a:solidFill>
                <a:effectLst/>
                <a:latin typeface="Arial" panose="020B0604020202020204" pitchFamily="34" charset="0"/>
                <a:ea typeface="Calibri" panose="020F0502020204030204" pitchFamily="34" charset="0"/>
              </a:rPr>
              <a:t>ενεργή</a:t>
            </a:r>
            <a:r>
              <a:rPr lang="el-GR" sz="1600" b="1" dirty="0">
                <a:solidFill>
                  <a:srgbClr val="000099"/>
                </a:solidFill>
                <a:effectLst/>
                <a:latin typeface="Arial" panose="020B0604020202020204" pitchFamily="34" charset="0"/>
                <a:ea typeface="Calibri" panose="020F0502020204030204" pitchFamily="34" charset="0"/>
              </a:rPr>
              <a:t> εργοδότηση που υπάρχει στο ΑΜΕ του στο σύστημα των Υπηρεσιών Κοινωνικών Ασφαλίσεων. </a:t>
            </a:r>
            <a:endParaRPr lang="el-GR" sz="1600" b="1" dirty="0">
              <a:solidFill>
                <a:srgbClr val="000099"/>
              </a:solidFill>
            </a:endParaRPr>
          </a:p>
        </p:txBody>
      </p:sp>
      <p:pic>
        <p:nvPicPr>
          <p:cNvPr id="6" name="Picture 5">
            <a:extLst>
              <a:ext uri="{FF2B5EF4-FFF2-40B4-BE49-F238E27FC236}">
                <a16:creationId xmlns:a16="http://schemas.microsoft.com/office/drawing/2014/main" id="{1504FF7E-7562-B1A7-38CC-E4218DF0E1CD}"/>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7" name="Rectangle 6">
            <a:extLst>
              <a:ext uri="{FF2B5EF4-FFF2-40B4-BE49-F238E27FC236}">
                <a16:creationId xmlns:a16="http://schemas.microsoft.com/office/drawing/2014/main" id="{4A0B66BA-3489-7F1E-F5FA-C96A6C46821F}"/>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8" name="Picture 7">
            <a:extLst>
              <a:ext uri="{FF2B5EF4-FFF2-40B4-BE49-F238E27FC236}">
                <a16:creationId xmlns:a16="http://schemas.microsoft.com/office/drawing/2014/main" id="{455616C8-B943-2F5C-9AC8-3BBDD65BF9EC}"/>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9" name="Rectangle 8">
            <a:extLst>
              <a:ext uri="{FF2B5EF4-FFF2-40B4-BE49-F238E27FC236}">
                <a16:creationId xmlns:a16="http://schemas.microsoft.com/office/drawing/2014/main" id="{CA8759E3-8F62-160D-A958-EC5DECAC7AA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67790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D413-4FAA-8896-33D1-7D8B95A918C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071F91-BB5A-A2CC-38FD-43793543F9B4}"/>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0E07460-2A2A-9BAD-90F3-0D34648A64D5}"/>
              </a:ext>
            </a:extLst>
          </p:cNvPr>
          <p:cNvSpPr txBox="1">
            <a:spLocks/>
          </p:cNvSpPr>
          <p:nvPr/>
        </p:nvSpPr>
        <p:spPr>
          <a:xfrm>
            <a:off x="1135781" y="2290461"/>
            <a:ext cx="9176084" cy="358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Tx/>
              <a:buFont typeface="Arial" pitchFamily="34" charset="0"/>
              <a:buChar char="•"/>
            </a:pPr>
            <a:endParaRPr lang="el-GR" sz="1600" b="1" dirty="0">
              <a:solidFill>
                <a:schemeClr val="accent1">
                  <a:lumMod val="75000"/>
                </a:schemeClr>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ED2E6C9D-0747-0CC7-CC9C-C6354D9437DF}"/>
              </a:ext>
            </a:extLst>
          </p:cNvPr>
          <p:cNvSpPr txBox="1">
            <a:spLocks/>
          </p:cNvSpPr>
          <p:nvPr/>
        </p:nvSpPr>
        <p:spPr>
          <a:xfrm>
            <a:off x="1278555" y="1923794"/>
            <a:ext cx="9176084" cy="44481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ClrTx/>
              <a:buFont typeface="Arial" panose="020B0604020202020204" pitchFamily="34" charset="0"/>
              <a:buChar char="•"/>
            </a:pPr>
            <a:r>
              <a:rPr lang="el-GR" sz="1600" b="1" dirty="0">
                <a:solidFill>
                  <a:srgbClr val="000099"/>
                </a:solidFill>
                <a:latin typeface="Arial" panose="020B0604020202020204" pitchFamily="34" charset="0"/>
                <a:cs typeface="Arial" panose="020B0604020202020204" pitchFamily="34" charset="0"/>
              </a:rPr>
              <a:t>Ενημέρωση </a:t>
            </a:r>
            <a:r>
              <a:rPr lang="el-GR" sz="1600" b="1" dirty="0" err="1">
                <a:solidFill>
                  <a:srgbClr val="000099"/>
                </a:solidFill>
                <a:latin typeface="Arial" panose="020B0604020202020204" pitchFamily="34" charset="0"/>
                <a:cs typeface="Arial" panose="020B0604020202020204" pitchFamily="34" charset="0"/>
              </a:rPr>
              <a:t>εργοδοτούμενου</a:t>
            </a:r>
            <a:r>
              <a:rPr lang="el-GR" sz="1600" b="1" dirty="0">
                <a:solidFill>
                  <a:srgbClr val="000099"/>
                </a:solidFill>
                <a:latin typeface="Arial" panose="020B0604020202020204" pitchFamily="34" charset="0"/>
                <a:cs typeface="Arial" panose="020B0604020202020204" pitchFamily="34" charset="0"/>
              </a:rPr>
              <a:t> για τους ουσιώδεις όρους απασχόλησης σε έντυπη ή ηλεκτρονική μορφή</a:t>
            </a:r>
          </a:p>
          <a:p>
            <a:pPr marL="285750" indent="-285750" algn="l">
              <a:buClrTx/>
              <a:buFont typeface="Arial" panose="020B0604020202020204" pitchFamily="34" charset="0"/>
              <a:buChar char="•"/>
            </a:pPr>
            <a:r>
              <a:rPr lang="el-GR" sz="1600" b="1" dirty="0">
                <a:solidFill>
                  <a:srgbClr val="000099"/>
                </a:solidFill>
                <a:latin typeface="Arial" panose="020B0604020202020204" pitchFamily="34" charset="0"/>
                <a:cs typeface="Arial" panose="020B0604020202020204" pitchFamily="34" charset="0"/>
              </a:rPr>
              <a:t>Ο εργοδότης υποχρεούται να ενημερώνει τον εργαζόμενο το αργότερο εντός 7 ημερών από την έναρξη της απασχόλησης για τα πιο κάτω</a:t>
            </a:r>
            <a:r>
              <a:rPr lang="en-US" sz="1600" b="1" dirty="0">
                <a:solidFill>
                  <a:srgbClr val="000099"/>
                </a:solidFill>
                <a:latin typeface="Arial" panose="020B0604020202020204" pitchFamily="34" charset="0"/>
                <a:cs typeface="Arial" panose="020B0604020202020204" pitchFamily="34" charset="0"/>
              </a:rPr>
              <a:t>:</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Ταυτότητα εργοδότη και εργαζόμενου</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Τόπο παροχής εργασίας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Ονομασία ή βαθμό ή φύση ή κατηγορία της εργασίας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Διάρκεια και όρους δοκιμαστικής περιόδου</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Αμοιβή περιλαμβανομένου του βασικού μισθού καθώς και τη συχνότητα και τη μέθοδο καταβολής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Διάρκεια τυπικής εργάσιμης ημέρας ή εβδομάδας, την αμοιβή της υπερωριακής εργασίας και τυχόν ρυθμίσεις σχετικά με βάρδιες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Σε περιπτώσεις μη προβλέψιμου προγράμματος εργασίας ενημερώνει τον εργαζόμενο ότι το ωράριο δεν είναι σταθερό καθώς και για τις ώρες/μέρες που θα κληθεί να εργαστεί, τον αριθμό των εγγυημένων αμειβόμενων ωρών, την αμοιβή για εργασία πέραν των εγγυημένων ωρών και την ελάχιστη περίοδο προειδοποίησης που πρέπει να δίδει ο εργοδότης πριν την έναρξη της συγκεκριμένης εργασίας.</a:t>
            </a:r>
          </a:p>
          <a:p>
            <a:pPr marL="742950" lvl="1" indent="-285750" algn="l">
              <a:buFont typeface="Wingdings" panose="05000000000000000000" pitchFamily="2" charset="2"/>
              <a:buChar char="Ø"/>
            </a:pPr>
            <a:endParaRPr lang="el-GR" sz="1600" b="1" dirty="0">
              <a:solidFill>
                <a:srgbClr val="000099"/>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9DF911-5979-9303-67B7-4DEFA003989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5" name="Rectangle 4">
            <a:extLst>
              <a:ext uri="{FF2B5EF4-FFF2-40B4-BE49-F238E27FC236}">
                <a16:creationId xmlns:a16="http://schemas.microsoft.com/office/drawing/2014/main" id="{DFC15D11-492F-4B25-2075-8D481B9E37BC}"/>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6" name="Picture 5">
            <a:extLst>
              <a:ext uri="{FF2B5EF4-FFF2-40B4-BE49-F238E27FC236}">
                <a16:creationId xmlns:a16="http://schemas.microsoft.com/office/drawing/2014/main" id="{CE3DAF4E-5224-0483-C8B2-27F3F445CF21}"/>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11" name="Rectangle 10">
            <a:extLst>
              <a:ext uri="{FF2B5EF4-FFF2-40B4-BE49-F238E27FC236}">
                <a16:creationId xmlns:a16="http://schemas.microsoft.com/office/drawing/2014/main" id="{F14CFE3F-F95B-F4CA-514B-BDC176DDF68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37486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F637B52-4931-5D77-2FEF-42C86F00C644}"/>
              </a:ext>
            </a:extLst>
          </p:cNvPr>
          <p:cNvSpPr>
            <a:spLocks noGrp="1"/>
          </p:cNvSpPr>
          <p:nvPr>
            <p:ph idx="1"/>
          </p:nvPr>
        </p:nvSpPr>
        <p:spPr>
          <a:xfrm>
            <a:off x="838200" y="1920519"/>
            <a:ext cx="10515600" cy="4689801"/>
          </a:xfrm>
        </p:spPr>
        <p:txBody>
          <a:bodyPr>
            <a:normAutofit/>
          </a:bodyPr>
          <a:lstStyle/>
          <a:p>
            <a:pPr marL="0" indent="0">
              <a:buNone/>
            </a:pPr>
            <a:r>
              <a:rPr lang="el-GR" sz="1600" b="1" dirty="0">
                <a:solidFill>
                  <a:srgbClr val="000099"/>
                </a:solidFill>
                <a:latin typeface="Arial" panose="020B0604020202020204" pitchFamily="34" charset="0"/>
                <a:ea typeface="+mj-ea"/>
                <a:cs typeface="Arial" panose="020B0604020202020204" pitchFamily="34" charset="0"/>
              </a:rPr>
              <a:t>Δοκιμαστική Περίοδος: </a:t>
            </a:r>
          </a:p>
          <a:p>
            <a:pPr marL="0" indent="0" algn="ctr">
              <a:buNone/>
            </a:pPr>
            <a:endParaRPr lang="el-GR" sz="1600" b="0" i="0" u="none" strike="noStrike" baseline="0" dirty="0">
              <a:solidFill>
                <a:srgbClr val="000099"/>
              </a:solidFill>
              <a:latin typeface="ArialMT"/>
            </a:endParaRP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Όχι μεγαλύτερη από 6 μήνες (καταργούνται οι προηγούμενες ρυθμίσεις). </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Για ορισμένου χρόνου, η δοκιμαστική περίοδος είναι ανάλογη προς την διάρκεια και τη φύση της εργασίας.</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Σε περίπτωση ανανέωσης ορισμένου χρόνου για την ίδια θέση και τα ίδια καθήκοντα, δεν απαιτείται νέα δοκιμαστική περίοδος.</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Τα διευθυντικά στελέχη νομικών προσώπων εξαιρούνται από τη μέγιστη διάρκεια της δοκιμαστικής περιόδου (θέση συμβούλου, προέδρου, διευθυντή, γραμματέα στον Έφορο Εταιρειών ή στο Ταμείο Κοινωνικών Ασφαλίσεων).</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Απουσία κατά τη διάρκεια της δοκιμαστικής περιόδου, μπορεί να οδηγήσει σε παράτασή της για όσο ήταν η απουσία.</a:t>
            </a:r>
            <a:endParaRPr lang="en-CY" sz="1600" b="1" dirty="0">
              <a:solidFill>
                <a:srgbClr val="000099"/>
              </a:solidFill>
              <a:latin typeface="Arial" panose="020B0604020202020204" pitchFamily="34" charset="0"/>
              <a:cs typeface="Arial" panose="020B0604020202020204" pitchFamily="34" charset="0"/>
            </a:endParaRPr>
          </a:p>
          <a:p>
            <a:pPr marL="0" indent="0" algn="l">
              <a:buNone/>
            </a:pPr>
            <a:endParaRPr lang="el-GR" sz="1600" b="0" i="0" u="none" strike="noStrike" baseline="0" dirty="0">
              <a:solidFill>
                <a:srgbClr val="000099"/>
              </a:solidFill>
              <a:latin typeface="ArialMT"/>
            </a:endParaRPr>
          </a:p>
          <a:p>
            <a:pPr marL="0" indent="0" algn="l">
              <a:buNone/>
            </a:pPr>
            <a:endParaRPr lang="el-GR" sz="1600" b="0" i="0" u="none" strike="noStrike" baseline="0" dirty="0">
              <a:solidFill>
                <a:srgbClr val="000099"/>
              </a:solidFill>
              <a:latin typeface="ArialMT"/>
            </a:endParaRPr>
          </a:p>
          <a:p>
            <a:pPr marL="0" indent="0">
              <a:buNone/>
            </a:pPr>
            <a:endParaRPr lang="el-GR" sz="1600" b="0" i="0" u="none" strike="noStrike" baseline="0" dirty="0">
              <a:solidFill>
                <a:srgbClr val="000099"/>
              </a:solidFill>
              <a:latin typeface="ArialMT"/>
            </a:endParaRPr>
          </a:p>
        </p:txBody>
      </p:sp>
      <p:sp>
        <p:nvSpPr>
          <p:cNvPr id="5" name="Title 1">
            <a:extLst>
              <a:ext uri="{FF2B5EF4-FFF2-40B4-BE49-F238E27FC236}">
                <a16:creationId xmlns:a16="http://schemas.microsoft.com/office/drawing/2014/main" id="{73D235B3-EF04-E67E-2767-10D1030FBB27}"/>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ACC4384-8519-1087-C3BB-20BF15DF5A0D}"/>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9CEB251D-0324-87A4-45A3-1D7DBECF91EE}"/>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9" name="Picture 8">
            <a:extLst>
              <a:ext uri="{FF2B5EF4-FFF2-40B4-BE49-F238E27FC236}">
                <a16:creationId xmlns:a16="http://schemas.microsoft.com/office/drawing/2014/main" id="{A21E0001-C750-E31E-9F80-3B976661F4E1}"/>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10" name="Rectangle 9">
            <a:extLst>
              <a:ext uri="{FF2B5EF4-FFF2-40B4-BE49-F238E27FC236}">
                <a16:creationId xmlns:a16="http://schemas.microsoft.com/office/drawing/2014/main" id="{D0E756BD-85C7-2F30-FF8B-24DF0BBB27CA}"/>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85319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1AB2-F7CF-3CD8-A338-4AD86329371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E697C35-9AC4-0672-B70C-1927A637541B}"/>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DC502CE-6FBB-6FD4-4FD0-34EF58D8CE4B}"/>
              </a:ext>
            </a:extLst>
          </p:cNvPr>
          <p:cNvSpPr>
            <a:spLocks noGrp="1"/>
          </p:cNvSpPr>
          <p:nvPr>
            <p:ph idx="1"/>
          </p:nvPr>
        </p:nvSpPr>
        <p:spPr>
          <a:xfrm>
            <a:off x="838200" y="1920520"/>
            <a:ext cx="10515600" cy="4583614"/>
          </a:xfrm>
        </p:spPr>
        <p:txBody>
          <a:bodyPr>
            <a:normAutofit/>
          </a:bodyPr>
          <a:lstStyle/>
          <a:p>
            <a:pPr marL="0" indent="0">
              <a:buNone/>
            </a:pPr>
            <a:r>
              <a:rPr lang="el-GR" sz="1600" b="1" dirty="0">
                <a:solidFill>
                  <a:srgbClr val="000099"/>
                </a:solidFill>
                <a:latin typeface="Arial" panose="020B0604020202020204" pitchFamily="34" charset="0"/>
                <a:ea typeface="+mj-ea"/>
                <a:cs typeface="Arial" panose="020B0604020202020204" pitchFamily="34" charset="0"/>
              </a:rPr>
              <a:t>Ελάχιστη </a:t>
            </a:r>
            <a:r>
              <a:rPr lang="el-GR" sz="1600" b="1" dirty="0" err="1">
                <a:solidFill>
                  <a:srgbClr val="000099"/>
                </a:solidFill>
                <a:latin typeface="Arial" panose="020B0604020202020204" pitchFamily="34" charset="0"/>
                <a:ea typeface="+mj-ea"/>
                <a:cs typeface="Arial" panose="020B0604020202020204" pitchFamily="34" charset="0"/>
              </a:rPr>
              <a:t>προβλεψιμότητα</a:t>
            </a:r>
            <a:r>
              <a:rPr lang="el-GR" sz="1600" b="1" dirty="0">
                <a:solidFill>
                  <a:srgbClr val="000099"/>
                </a:solidFill>
                <a:latin typeface="Arial" panose="020B0604020202020204" pitchFamily="34" charset="0"/>
                <a:ea typeface="+mj-ea"/>
                <a:cs typeface="Arial" panose="020B0604020202020204" pitchFamily="34" charset="0"/>
              </a:rPr>
              <a:t> της εργασίας</a:t>
            </a:r>
          </a:p>
          <a:p>
            <a:pPr marL="0" indent="0" algn="ctr">
              <a:buNone/>
            </a:pPr>
            <a:endParaRPr lang="el-GR" sz="1600" b="1" i="0" u="none" strike="noStrike" baseline="0" dirty="0">
              <a:solidFill>
                <a:srgbClr val="000099"/>
              </a:solidFill>
              <a:latin typeface="ArialMT"/>
            </a:endParaRPr>
          </a:p>
          <a:p>
            <a:pPr marL="0" indent="0" algn="just">
              <a:buNone/>
            </a:pPr>
            <a:r>
              <a:rPr lang="el-GR" sz="1600" b="1" dirty="0">
                <a:solidFill>
                  <a:srgbClr val="000099"/>
                </a:solidFill>
                <a:latin typeface="Arial" panose="020B0604020202020204" pitchFamily="34" charset="0"/>
                <a:cs typeface="Arial" panose="020B0604020202020204" pitchFamily="34" charset="0"/>
              </a:rPr>
              <a:t>Όταν το πρόγραμμα οργάνωσης του χρόνου εργασίας είναι επί το </a:t>
            </a:r>
            <a:r>
              <a:rPr lang="el-GR" sz="1600" b="1" dirty="0" err="1">
                <a:solidFill>
                  <a:srgbClr val="000099"/>
                </a:solidFill>
                <a:latin typeface="Arial" panose="020B0604020202020204" pitchFamily="34" charset="0"/>
                <a:cs typeface="Arial" panose="020B0604020202020204" pitchFamily="34" charset="0"/>
              </a:rPr>
              <a:t>πλείστον</a:t>
            </a:r>
            <a:r>
              <a:rPr lang="el-GR" sz="1600" b="1" dirty="0">
                <a:solidFill>
                  <a:srgbClr val="000099"/>
                </a:solidFill>
                <a:latin typeface="Arial" panose="020B0604020202020204" pitchFamily="34" charset="0"/>
                <a:cs typeface="Arial" panose="020B0604020202020204" pitchFamily="34" charset="0"/>
              </a:rPr>
              <a:t> μη προβλέψιμο, ο εργαζόμενος υποχρεώνεται να εργαστεί, μόνο εάν:</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(α) 	η εργασία είναι εντός προκαθορισμένων ωρών και ημερών αναφοράς</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(β)	ο εργαζόμενος έχει ενημερωθεί από τον εργοδότη για την ανάθεση εργασίας εντός του προκαθορισμένου χρόνου πριν από την ώρα έναρξης της εργασίας.</a:t>
            </a:r>
          </a:p>
          <a:p>
            <a:pPr marL="0" indent="0" algn="just">
              <a:buNone/>
            </a:pPr>
            <a:endParaRPr lang="el-GR" sz="1600" b="1" dirty="0">
              <a:solidFill>
                <a:srgbClr val="000099"/>
              </a:solidFill>
              <a:latin typeface="Arial" panose="020B0604020202020204" pitchFamily="34" charset="0"/>
              <a:cs typeface="Arial" panose="020B0604020202020204" pitchFamily="34" charset="0"/>
            </a:endParaRPr>
          </a:p>
          <a:p>
            <a:pPr marL="0" indent="0" algn="just">
              <a:buNone/>
            </a:pPr>
            <a:r>
              <a:rPr lang="el-GR" sz="1600" b="1" dirty="0">
                <a:solidFill>
                  <a:srgbClr val="000099"/>
                </a:solidFill>
                <a:latin typeface="Arial" panose="020B0604020202020204" pitchFamily="34" charset="0"/>
                <a:cs typeface="Arial" panose="020B0604020202020204" pitchFamily="34" charset="0"/>
              </a:rPr>
              <a:t>Σε περίπτωση κατά την οποία ο εργοδότης ακυρώσει την ανάθεση εργασίας:</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(α)	δεν καταβάλλει αποζημίωση όταν ακυρώνει εντός της προκαθορισμένης προθεσμίας </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(β) καταβάλλει αποζημίωση όταν ακυρώνει εκτός της προκαθορισμένης προθεσμίας και η αποζημίωση είναι τουλάχιστον ίση με το ημερομίσθιο του εργαζόμενου για τη συγκεκριμένη ημέρα.</a:t>
            </a:r>
            <a:endParaRPr lang="en-CY" sz="1600" b="1" dirty="0">
              <a:solidFill>
                <a:srgbClr val="000099"/>
              </a:solidFill>
              <a:latin typeface="Arial" panose="020B0604020202020204" pitchFamily="34" charset="0"/>
              <a:cs typeface="Arial" panose="020B0604020202020204" pitchFamily="34" charset="0"/>
            </a:endParaRPr>
          </a:p>
          <a:p>
            <a:pPr marL="0" indent="0" algn="l">
              <a:buNone/>
            </a:pPr>
            <a:r>
              <a:rPr lang="el-GR" sz="1600" b="0" i="0" u="none" strike="noStrike" baseline="0" dirty="0">
                <a:solidFill>
                  <a:srgbClr val="000099"/>
                </a:solidFill>
                <a:latin typeface="ArialMT"/>
              </a:rPr>
              <a:t>	</a:t>
            </a:r>
            <a:endParaRPr lang="en-CY" sz="1600" dirty="0">
              <a:solidFill>
                <a:srgbClr val="000099"/>
              </a:solidFill>
            </a:endParaRPr>
          </a:p>
        </p:txBody>
      </p:sp>
      <p:pic>
        <p:nvPicPr>
          <p:cNvPr id="2" name="Picture 1">
            <a:extLst>
              <a:ext uri="{FF2B5EF4-FFF2-40B4-BE49-F238E27FC236}">
                <a16:creationId xmlns:a16="http://schemas.microsoft.com/office/drawing/2014/main" id="{5536DEFF-1AF4-A7E3-C8DB-4931B12D1D19}"/>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D9EF25D2-F52F-0C36-1440-305A80BB4792}"/>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4" name="Picture 3">
            <a:extLst>
              <a:ext uri="{FF2B5EF4-FFF2-40B4-BE49-F238E27FC236}">
                <a16:creationId xmlns:a16="http://schemas.microsoft.com/office/drawing/2014/main" id="{F9362949-D245-7EC0-1620-79C2F9863F14}"/>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10" name="Rectangle 9">
            <a:extLst>
              <a:ext uri="{FF2B5EF4-FFF2-40B4-BE49-F238E27FC236}">
                <a16:creationId xmlns:a16="http://schemas.microsoft.com/office/drawing/2014/main" id="{860416C2-1C72-634D-9411-38243D10DB73}"/>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209178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2D7F-F776-B1B8-86FE-FEA62398A23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2AFDE38-0EC7-0662-5A80-69E9B7971416}"/>
              </a:ext>
            </a:extLst>
          </p:cNvPr>
          <p:cNvSpPr txBox="1">
            <a:spLocks/>
          </p:cNvSpPr>
          <p:nvPr/>
        </p:nvSpPr>
        <p:spPr>
          <a:xfrm>
            <a:off x="1010653" y="1103964"/>
            <a:ext cx="10571747" cy="72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Πληροφοριακό Σύστημα ΕΡΓΑΝΗ</a:t>
            </a:r>
            <a:endParaRPr lang="en-IE" sz="2600" b="1" dirty="0">
              <a:solidFill>
                <a:srgbClr val="000099"/>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C1FB715D-CF25-0C56-44A9-A1FC04330FC9}"/>
              </a:ext>
            </a:extLst>
          </p:cNvPr>
          <p:cNvSpPr txBox="1">
            <a:spLocks/>
          </p:cNvSpPr>
          <p:nvPr/>
        </p:nvSpPr>
        <p:spPr>
          <a:xfrm>
            <a:off x="1135781" y="2290461"/>
            <a:ext cx="9176084" cy="358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Στο σύστημα ΕΡΓΑΝΗ ο εργοδότης έχει την δυνατότητα να γνωστοποιεί την πρόσληψη, τερματισμό και δήλωση των όρων εργοδότησης των υπαλλήλων του</a:t>
            </a:r>
          </a:p>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Πριν την έναρξη </a:t>
            </a:r>
            <a:r>
              <a:rPr lang="el-GR" sz="1600" b="1" dirty="0" err="1">
                <a:solidFill>
                  <a:srgbClr val="000099"/>
                </a:solidFill>
                <a:latin typeface="Arial" panose="020B0604020202020204" pitchFamily="34" charset="0"/>
                <a:cs typeface="Arial" panose="020B0604020202020204" pitchFamily="34" charset="0"/>
              </a:rPr>
              <a:t>εργοδότησης</a:t>
            </a:r>
            <a:r>
              <a:rPr lang="el-GR" sz="1600" b="1" dirty="0">
                <a:solidFill>
                  <a:srgbClr val="000099"/>
                </a:solidFill>
                <a:latin typeface="Arial" panose="020B0604020202020204" pitchFamily="34" charset="0"/>
                <a:cs typeface="Arial" panose="020B0604020202020204" pitchFamily="34" charset="0"/>
              </a:rPr>
              <a:t> κάθε </a:t>
            </a:r>
            <a:r>
              <a:rPr lang="el-GR" sz="1600" b="1" dirty="0" err="1">
                <a:solidFill>
                  <a:srgbClr val="000099"/>
                </a:solidFill>
                <a:latin typeface="Arial" panose="020B0604020202020204" pitchFamily="34" charset="0"/>
                <a:cs typeface="Arial" panose="020B0604020202020204" pitchFamily="34" charset="0"/>
              </a:rPr>
              <a:t>εργοδοτούμενου</a:t>
            </a:r>
            <a:r>
              <a:rPr lang="el-GR" sz="1600" b="1" dirty="0">
                <a:solidFill>
                  <a:srgbClr val="000099"/>
                </a:solidFill>
                <a:latin typeface="Arial" panose="020B0604020202020204" pitchFamily="34" charset="0"/>
                <a:cs typeface="Arial" panose="020B0604020202020204" pitchFamily="34" charset="0"/>
              </a:rPr>
              <a:t> θα πρέπει να γίνει η καταχώρηση της πρόσληψης του στο σύστημα ΕΡΓΑΝΗ μέχρι τις 12μμ της προηγούμενης μέρας</a:t>
            </a:r>
          </a:p>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Σύμφωνα με το διάταγμα του Υπουργού Εργασίας και Κοινωνικών Ασφαλίσεων ημερομηνίας 20 Δεκεμβρίου 2024, κάθε εργοδότης υποχρεούται όπως καταχωρίσει τους ουσιώδεις όρους </a:t>
            </a:r>
            <a:r>
              <a:rPr lang="el-GR" sz="1600" b="1" dirty="0" err="1">
                <a:solidFill>
                  <a:srgbClr val="000099"/>
                </a:solidFill>
                <a:latin typeface="Arial" panose="020B0604020202020204" pitchFamily="34" charset="0"/>
                <a:cs typeface="Arial" panose="020B0604020202020204" pitchFamily="34" charset="0"/>
              </a:rPr>
              <a:t>εργοδότησης</a:t>
            </a:r>
            <a:r>
              <a:rPr lang="el-GR" sz="1600" b="1" dirty="0">
                <a:solidFill>
                  <a:srgbClr val="000099"/>
                </a:solidFill>
                <a:latin typeface="Arial" panose="020B0604020202020204" pitchFamily="34" charset="0"/>
                <a:cs typeface="Arial" panose="020B0604020202020204" pitchFamily="34" charset="0"/>
              </a:rPr>
              <a:t> στο πληροφοριακό σύστημα ΕΡΓΑΝΗ την περίοδο μεταξύ της 2ας Ιανουαρίου 2025 και της 28</a:t>
            </a:r>
            <a:r>
              <a:rPr lang="el-GR" sz="1600" b="1" baseline="30000" dirty="0">
                <a:solidFill>
                  <a:srgbClr val="000099"/>
                </a:solidFill>
                <a:latin typeface="Arial" panose="020B0604020202020204" pitchFamily="34" charset="0"/>
                <a:cs typeface="Arial" panose="020B0604020202020204" pitchFamily="34" charset="0"/>
              </a:rPr>
              <a:t>ης</a:t>
            </a:r>
            <a:r>
              <a:rPr lang="el-GR" sz="1600" b="1" dirty="0">
                <a:solidFill>
                  <a:srgbClr val="000099"/>
                </a:solidFill>
                <a:latin typeface="Arial" panose="020B0604020202020204" pitchFamily="34" charset="0"/>
                <a:cs typeface="Arial" panose="020B0604020202020204" pitchFamily="34" charset="0"/>
              </a:rPr>
              <a:t> Φεβρουαρίου 2025.</a:t>
            </a:r>
          </a:p>
          <a:p>
            <a:pPr marL="342900" indent="-342900" algn="l">
              <a:buFont typeface="Arial" pitchFamily="34" charset="0"/>
              <a:buChar char="•"/>
            </a:pPr>
            <a:endParaRPr lang="el-GR" sz="16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43B58E0-8BD8-A607-A444-5B5453C13F1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CC61ADFD-4E20-6E87-1CF6-1D20A73DB52B}"/>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34198D0E-56AC-C836-1FD0-81EF1288462D}"/>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421DC494-CB21-060D-ECE9-3E526C9A7337}"/>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53062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AB332-694D-04C3-A392-A47A2212B82F}"/>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D7ED1B5F-0A3B-878E-30D8-EC8BDF063628}"/>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4" name="Picture 3">
            <a:extLst>
              <a:ext uri="{FF2B5EF4-FFF2-40B4-BE49-F238E27FC236}">
                <a16:creationId xmlns:a16="http://schemas.microsoft.com/office/drawing/2014/main" id="{A8113628-698E-ED04-1B17-49058DEF00A6}"/>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77D452C7-68E6-CA88-47EB-65A452B0B1F3}"/>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12" name="Content Placeholder 3">
            <a:extLst>
              <a:ext uri="{FF2B5EF4-FFF2-40B4-BE49-F238E27FC236}">
                <a16:creationId xmlns:a16="http://schemas.microsoft.com/office/drawing/2014/main" id="{F71AAFB2-95C0-2C56-4C46-29E3E799C3A1}"/>
              </a:ext>
            </a:extLst>
          </p:cNvPr>
          <p:cNvPicPr>
            <a:picLocks noChangeAspect="1"/>
          </p:cNvPicPr>
          <p:nvPr/>
        </p:nvPicPr>
        <p:blipFill>
          <a:blip r:embed="rId5"/>
          <a:srcRect t="10262" r="1638" b="3907"/>
          <a:stretch/>
        </p:blipFill>
        <p:spPr>
          <a:xfrm>
            <a:off x="1226715" y="1319168"/>
            <a:ext cx="8621446" cy="4219663"/>
          </a:xfrm>
          <a:prstGeom prst="rect">
            <a:avLst/>
          </a:prstGeom>
        </p:spPr>
      </p:pic>
      <p:grpSp>
        <p:nvGrpSpPr>
          <p:cNvPr id="17" name="Group 16">
            <a:extLst>
              <a:ext uri="{FF2B5EF4-FFF2-40B4-BE49-F238E27FC236}">
                <a16:creationId xmlns:a16="http://schemas.microsoft.com/office/drawing/2014/main" id="{153B58CE-BF21-47E1-87EB-C2E2CCDB35FE}"/>
              </a:ext>
            </a:extLst>
          </p:cNvPr>
          <p:cNvGrpSpPr/>
          <p:nvPr/>
        </p:nvGrpSpPr>
        <p:grpSpPr>
          <a:xfrm>
            <a:off x="1546206" y="1637950"/>
            <a:ext cx="8301955" cy="2495139"/>
            <a:chOff x="1597054" y="2508308"/>
            <a:chExt cx="8301955" cy="2495139"/>
          </a:xfrm>
        </p:grpSpPr>
        <p:grpSp>
          <p:nvGrpSpPr>
            <p:cNvPr id="13" name="Group 4">
              <a:extLst>
                <a:ext uri="{FF2B5EF4-FFF2-40B4-BE49-F238E27FC236}">
                  <a16:creationId xmlns:a16="http://schemas.microsoft.com/office/drawing/2014/main" id="{9B851878-9D6C-ECE8-AF48-EF2B5B38E477}"/>
                </a:ext>
              </a:extLst>
            </p:cNvPr>
            <p:cNvGrpSpPr/>
            <p:nvPr/>
          </p:nvGrpSpPr>
          <p:grpSpPr>
            <a:xfrm>
              <a:off x="1597054" y="4923547"/>
              <a:ext cx="3337998" cy="79900"/>
              <a:chOff x="2032985" y="4048213"/>
              <a:chExt cx="3337998" cy="79900"/>
            </a:xfrm>
          </p:grpSpPr>
          <p:sp>
            <p:nvSpPr>
              <p:cNvPr id="14" name="Rectangle 4">
                <a:extLst>
                  <a:ext uri="{FF2B5EF4-FFF2-40B4-BE49-F238E27FC236}">
                    <a16:creationId xmlns:a16="http://schemas.microsoft.com/office/drawing/2014/main" id="{49F9E1B9-6DDC-B3AD-F474-AC86D1BBA8A1}"/>
                  </a:ext>
                </a:extLst>
              </p:cNvPr>
              <p:cNvSpPr/>
              <p:nvPr/>
            </p:nvSpPr>
            <p:spPr>
              <a:xfrm>
                <a:off x="2032985" y="4048213"/>
                <a:ext cx="648071" cy="79900"/>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5" name="Rectangle 5">
                <a:extLst>
                  <a:ext uri="{FF2B5EF4-FFF2-40B4-BE49-F238E27FC236}">
                    <a16:creationId xmlns:a16="http://schemas.microsoft.com/office/drawing/2014/main" id="{2D2AAEC1-131E-CDA4-9017-279D065D58F8}"/>
                  </a:ext>
                </a:extLst>
              </p:cNvPr>
              <p:cNvSpPr/>
              <p:nvPr/>
            </p:nvSpPr>
            <p:spPr>
              <a:xfrm>
                <a:off x="3977191" y="4048213"/>
                <a:ext cx="1393792" cy="79900"/>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grpSp>
        <p:sp>
          <p:nvSpPr>
            <p:cNvPr id="16" name="Rectangle 15">
              <a:extLst>
                <a:ext uri="{FF2B5EF4-FFF2-40B4-BE49-F238E27FC236}">
                  <a16:creationId xmlns:a16="http://schemas.microsoft.com/office/drawing/2014/main" id="{2656BC05-7CC8-05EB-FA5A-ABC37C50347E}"/>
                </a:ext>
              </a:extLst>
            </p:cNvPr>
            <p:cNvSpPr/>
            <p:nvPr/>
          </p:nvSpPr>
          <p:spPr>
            <a:xfrm>
              <a:off x="7524925" y="2508308"/>
              <a:ext cx="2374084" cy="67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 name="TextBox 17">
            <a:extLst>
              <a:ext uri="{FF2B5EF4-FFF2-40B4-BE49-F238E27FC236}">
                <a16:creationId xmlns:a16="http://schemas.microsoft.com/office/drawing/2014/main" id="{2D4BE83B-24BE-9FB2-FE68-EB6BCA1310E2}"/>
              </a:ext>
            </a:extLst>
          </p:cNvPr>
          <p:cNvSpPr txBox="1"/>
          <p:nvPr/>
        </p:nvSpPr>
        <p:spPr>
          <a:xfrm>
            <a:off x="7339852" y="1831327"/>
            <a:ext cx="2601101" cy="1815882"/>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Όλα τα γκρίζα πεδία είναι στοιχεία τα οποία φορτώνονται αυτόματα από το σύστημα ΥΚΑ. Και δεν μπορεί να γίνει τροποποίηση των στοιχείων αυτών</a:t>
            </a:r>
          </a:p>
        </p:txBody>
      </p:sp>
      <p:sp>
        <p:nvSpPr>
          <p:cNvPr id="19" name="TextBox 18">
            <a:extLst>
              <a:ext uri="{FF2B5EF4-FFF2-40B4-BE49-F238E27FC236}">
                <a16:creationId xmlns:a16="http://schemas.microsoft.com/office/drawing/2014/main" id="{AB8FE455-2CDA-E7E4-0EE1-624D08F643F1}"/>
              </a:ext>
            </a:extLst>
          </p:cNvPr>
          <p:cNvSpPr txBox="1"/>
          <p:nvPr/>
        </p:nvSpPr>
        <p:spPr>
          <a:xfrm>
            <a:off x="7339852" y="3786082"/>
            <a:ext cx="2718547" cy="2308324"/>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Αριθμός Παραρτήματος 0 – ΕΔΡΑ Εργοδότη.</a:t>
            </a:r>
          </a:p>
          <a:p>
            <a:r>
              <a:rPr lang="el-GR" sz="1600" dirty="0">
                <a:solidFill>
                  <a:srgbClr val="000099"/>
                </a:solidFill>
                <a:latin typeface="Arial" panose="020B0604020202020204" pitchFamily="34" charset="0"/>
                <a:cs typeface="Arial" panose="020B0604020202020204" pitchFamily="34" charset="0"/>
              </a:rPr>
              <a:t>Ανάλογα με τα παραρτήματα που δηλώθηκε ο εργαζόμενος κατά την υποβολή πρόσληψης εμφανίζεται αυτόματα από το σύστημα ΥΚΑ.</a:t>
            </a:r>
          </a:p>
        </p:txBody>
      </p:sp>
      <p:cxnSp>
        <p:nvCxnSpPr>
          <p:cNvPr id="21" name="Straight Arrow Connector 20">
            <a:extLst>
              <a:ext uri="{FF2B5EF4-FFF2-40B4-BE49-F238E27FC236}">
                <a16:creationId xmlns:a16="http://schemas.microsoft.com/office/drawing/2014/main" id="{36870C94-3730-83E3-118A-73E61D3AD163}"/>
              </a:ext>
            </a:extLst>
          </p:cNvPr>
          <p:cNvCxnSpPr/>
          <p:nvPr/>
        </p:nvCxnSpPr>
        <p:spPr>
          <a:xfrm>
            <a:off x="4884204" y="4630723"/>
            <a:ext cx="21206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811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6613-672A-C43C-87DA-50B07E4728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B6A24B-BB4E-99FB-70A9-0D8DFE1E65D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5" name="Rectangle 4">
            <a:extLst>
              <a:ext uri="{FF2B5EF4-FFF2-40B4-BE49-F238E27FC236}">
                <a16:creationId xmlns:a16="http://schemas.microsoft.com/office/drawing/2014/main" id="{BB837D76-98FF-2454-5F22-378286D2B39A}"/>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6" name="Picture 5">
            <a:extLst>
              <a:ext uri="{FF2B5EF4-FFF2-40B4-BE49-F238E27FC236}">
                <a16:creationId xmlns:a16="http://schemas.microsoft.com/office/drawing/2014/main" id="{37A8258A-251D-948B-F77F-BE927E3870D7}"/>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8" name="Rectangle 7">
            <a:extLst>
              <a:ext uri="{FF2B5EF4-FFF2-40B4-BE49-F238E27FC236}">
                <a16:creationId xmlns:a16="http://schemas.microsoft.com/office/drawing/2014/main" id="{20E89A18-B04C-1394-B051-8896701E505A}"/>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34952EF0-544D-EAC4-F19E-BC79DEA2292C}"/>
              </a:ext>
            </a:extLst>
          </p:cNvPr>
          <p:cNvPicPr>
            <a:picLocks noChangeAspect="1"/>
          </p:cNvPicPr>
          <p:nvPr/>
        </p:nvPicPr>
        <p:blipFill>
          <a:blip r:embed="rId5"/>
          <a:srcRect l="50611" t="31762" r="14817" b="28728"/>
          <a:stretch/>
        </p:blipFill>
        <p:spPr>
          <a:xfrm>
            <a:off x="1028986" y="1341829"/>
            <a:ext cx="6434315" cy="2068082"/>
          </a:xfrm>
          <a:prstGeom prst="rect">
            <a:avLst/>
          </a:prstGeom>
        </p:spPr>
      </p:pic>
      <p:grpSp>
        <p:nvGrpSpPr>
          <p:cNvPr id="9" name="Group 8">
            <a:extLst>
              <a:ext uri="{FF2B5EF4-FFF2-40B4-BE49-F238E27FC236}">
                <a16:creationId xmlns:a16="http://schemas.microsoft.com/office/drawing/2014/main" id="{358148C3-663A-6716-DFB8-B4F1F5FC9CC5}"/>
              </a:ext>
            </a:extLst>
          </p:cNvPr>
          <p:cNvGrpSpPr/>
          <p:nvPr/>
        </p:nvGrpSpPr>
        <p:grpSpPr>
          <a:xfrm>
            <a:off x="1250533" y="1760492"/>
            <a:ext cx="4760880" cy="800419"/>
            <a:chOff x="2192786" y="2858606"/>
            <a:chExt cx="5078019" cy="853738"/>
          </a:xfrm>
        </p:grpSpPr>
        <p:sp>
          <p:nvSpPr>
            <p:cNvPr id="10" name="Rectangle 4">
              <a:extLst>
                <a:ext uri="{FF2B5EF4-FFF2-40B4-BE49-F238E27FC236}">
                  <a16:creationId xmlns:a16="http://schemas.microsoft.com/office/drawing/2014/main" id="{42028CC9-5B92-1F18-D0BE-B8FCE6C47FB1}"/>
                </a:ext>
              </a:extLst>
            </p:cNvPr>
            <p:cNvSpPr/>
            <p:nvPr/>
          </p:nvSpPr>
          <p:spPr>
            <a:xfrm>
              <a:off x="2192786" y="2858606"/>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1" name="Rectangle 5">
              <a:extLst>
                <a:ext uri="{FF2B5EF4-FFF2-40B4-BE49-F238E27FC236}">
                  <a16:creationId xmlns:a16="http://schemas.microsoft.com/office/drawing/2014/main" id="{64D7ABBB-2CC5-65A9-129C-630E9A0A69E0}"/>
                </a:ext>
              </a:extLst>
            </p:cNvPr>
            <p:cNvSpPr/>
            <p:nvPr/>
          </p:nvSpPr>
          <p:spPr>
            <a:xfrm>
              <a:off x="2192786" y="3250710"/>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2" name="Rectangle 6">
              <a:extLst>
                <a:ext uri="{FF2B5EF4-FFF2-40B4-BE49-F238E27FC236}">
                  <a16:creationId xmlns:a16="http://schemas.microsoft.com/office/drawing/2014/main" id="{1FB6D236-7DB3-E150-D908-58D1F23A3957}"/>
                </a:ext>
              </a:extLst>
            </p:cNvPr>
            <p:cNvSpPr/>
            <p:nvPr/>
          </p:nvSpPr>
          <p:spPr>
            <a:xfrm>
              <a:off x="4404801" y="2868225"/>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3" name="Rectangle 7">
              <a:extLst>
                <a:ext uri="{FF2B5EF4-FFF2-40B4-BE49-F238E27FC236}">
                  <a16:creationId xmlns:a16="http://schemas.microsoft.com/office/drawing/2014/main" id="{BF7749A7-CDD3-21AC-4574-404B5E1E8B13}"/>
                </a:ext>
              </a:extLst>
            </p:cNvPr>
            <p:cNvSpPr/>
            <p:nvPr/>
          </p:nvSpPr>
          <p:spPr>
            <a:xfrm>
              <a:off x="6616817" y="2859347"/>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4" name="Rectangle 8">
              <a:extLst>
                <a:ext uri="{FF2B5EF4-FFF2-40B4-BE49-F238E27FC236}">
                  <a16:creationId xmlns:a16="http://schemas.microsoft.com/office/drawing/2014/main" id="{01695E55-DFAF-5E9B-3E5E-2BA517425BC1}"/>
                </a:ext>
              </a:extLst>
            </p:cNvPr>
            <p:cNvSpPr/>
            <p:nvPr/>
          </p:nvSpPr>
          <p:spPr>
            <a:xfrm>
              <a:off x="6616817" y="3250710"/>
              <a:ext cx="653988"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5" name="Rectangle 9">
              <a:extLst>
                <a:ext uri="{FF2B5EF4-FFF2-40B4-BE49-F238E27FC236}">
                  <a16:creationId xmlns:a16="http://schemas.microsoft.com/office/drawing/2014/main" id="{52EE2739-DED3-DDA6-50DA-EB20BA907BBA}"/>
                </a:ext>
              </a:extLst>
            </p:cNvPr>
            <p:cNvSpPr/>
            <p:nvPr/>
          </p:nvSpPr>
          <p:spPr>
            <a:xfrm>
              <a:off x="4404801" y="3641323"/>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grpSp>
      <p:sp>
        <p:nvSpPr>
          <p:cNvPr id="16" name="TextBox 15">
            <a:extLst>
              <a:ext uri="{FF2B5EF4-FFF2-40B4-BE49-F238E27FC236}">
                <a16:creationId xmlns:a16="http://schemas.microsoft.com/office/drawing/2014/main" id="{028058E3-F3D6-7060-1B58-A8A9C98C6EC4}"/>
              </a:ext>
            </a:extLst>
          </p:cNvPr>
          <p:cNvSpPr txBox="1"/>
          <p:nvPr/>
        </p:nvSpPr>
        <p:spPr>
          <a:xfrm>
            <a:off x="7661246" y="1341829"/>
            <a:ext cx="3598258" cy="1323439"/>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Υποχρεωτική επιλογή</a:t>
            </a:r>
            <a:r>
              <a:rPr lang="en-US" sz="1600" dirty="0">
                <a:solidFill>
                  <a:srgbClr val="FF0000"/>
                </a:solidFill>
                <a:latin typeface="Arial" panose="020B0604020202020204" pitchFamily="34" charset="0"/>
                <a:cs typeface="Arial" panose="020B0604020202020204" pitchFamily="34" charset="0"/>
              </a:rPr>
              <a:t>*</a:t>
            </a:r>
            <a:r>
              <a:rPr lang="el-GR" sz="1600" dirty="0">
                <a:solidFill>
                  <a:srgbClr val="FF0000"/>
                </a:solidFill>
                <a:latin typeface="Arial" panose="020B0604020202020204" pitchFamily="34" charset="0"/>
                <a:cs typeface="Arial" panose="020B0604020202020204" pitchFamily="34" charset="0"/>
              </a:rPr>
              <a:t> </a:t>
            </a:r>
            <a:r>
              <a:rPr lang="el-GR" sz="1600" dirty="0">
                <a:solidFill>
                  <a:srgbClr val="000099"/>
                </a:solidFill>
                <a:latin typeface="Arial" panose="020B0604020202020204" pitchFamily="34" charset="0"/>
                <a:cs typeface="Arial" panose="020B0604020202020204" pitchFamily="34" charset="0"/>
              </a:rPr>
              <a:t>ΥΠΗΚΟΟΤΗΤΑΣ και ΕΚΠΑΙΔΕΥΤΙΚΟΥ ΕΠΙΠΕΔΟΥ. Είναι </a:t>
            </a:r>
            <a:r>
              <a:rPr lang="en-US" sz="1600" dirty="0">
                <a:solidFill>
                  <a:srgbClr val="000099"/>
                </a:solidFill>
                <a:latin typeface="Arial" panose="020B0604020202020204" pitchFamily="34" charset="0"/>
                <a:cs typeface="Arial" panose="020B0604020202020204" pitchFamily="34" charset="0"/>
              </a:rPr>
              <a:t>drop down list </a:t>
            </a:r>
            <a:r>
              <a:rPr lang="el-GR" sz="1600" dirty="0">
                <a:solidFill>
                  <a:srgbClr val="000099"/>
                </a:solidFill>
                <a:latin typeface="Arial" panose="020B0604020202020204" pitchFamily="34" charset="0"/>
                <a:cs typeface="Arial" panose="020B0604020202020204" pitchFamily="34" charset="0"/>
              </a:rPr>
              <a:t>και πρέπει να γίνει επιλογή. </a:t>
            </a:r>
          </a:p>
        </p:txBody>
      </p:sp>
      <p:cxnSp>
        <p:nvCxnSpPr>
          <p:cNvPr id="18" name="Straight Arrow Connector 17">
            <a:extLst>
              <a:ext uri="{FF2B5EF4-FFF2-40B4-BE49-F238E27FC236}">
                <a16:creationId xmlns:a16="http://schemas.microsoft.com/office/drawing/2014/main" id="{FB1E7C22-97AC-8FE2-4C55-9E7BC3B82939}"/>
              </a:ext>
            </a:extLst>
          </p:cNvPr>
          <p:cNvCxnSpPr/>
          <p:nvPr/>
        </p:nvCxnSpPr>
        <p:spPr>
          <a:xfrm>
            <a:off x="620785" y="2413189"/>
            <a:ext cx="528507" cy="811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626F403C-319C-75E5-C8F1-9906D583371E}"/>
              </a:ext>
            </a:extLst>
          </p:cNvPr>
          <p:cNvCxnSpPr/>
          <p:nvPr/>
        </p:nvCxnSpPr>
        <p:spPr>
          <a:xfrm>
            <a:off x="585771" y="3169596"/>
            <a:ext cx="528507" cy="811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BA7E9DF4-CA68-3B9C-8C47-026C088ACB65}"/>
              </a:ext>
            </a:extLst>
          </p:cNvPr>
          <p:cNvPicPr>
            <a:picLocks noChangeAspect="1"/>
          </p:cNvPicPr>
          <p:nvPr/>
        </p:nvPicPr>
        <p:blipFill rotWithShape="1">
          <a:blip r:embed="rId6"/>
          <a:srcRect l="51152" t="4797" r="37963" b="45949"/>
          <a:stretch/>
        </p:blipFill>
        <p:spPr bwMode="auto">
          <a:xfrm>
            <a:off x="1149292" y="3597229"/>
            <a:ext cx="2098686" cy="267105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8E754CD8-A80E-27D2-265A-4F7F4A1CEA2F}"/>
              </a:ext>
            </a:extLst>
          </p:cNvPr>
          <p:cNvPicPr>
            <a:picLocks noChangeAspect="1"/>
          </p:cNvPicPr>
          <p:nvPr/>
        </p:nvPicPr>
        <p:blipFill rotWithShape="1">
          <a:blip r:embed="rId7"/>
          <a:srcRect l="51068" t="59802" r="37154" b="21445"/>
          <a:stretch/>
        </p:blipFill>
        <p:spPr bwMode="auto">
          <a:xfrm>
            <a:off x="4349896" y="4121711"/>
            <a:ext cx="3113405" cy="1394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679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2B4D-6365-D591-FE1A-BC63786BA2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A0459AD-8BF5-5087-7FC0-CE18F186D52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4E65472E-F4BC-20A1-5F32-F4FFD37165D6}"/>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9614623A-90D9-4BE6-73FA-31564D447D2C}"/>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CE713192-34DC-2186-13B8-481A5625DB1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8BE88C4B-E073-532C-0755-E8DAFDA095D9}"/>
              </a:ext>
            </a:extLst>
          </p:cNvPr>
          <p:cNvPicPr>
            <a:picLocks noChangeAspect="1"/>
          </p:cNvPicPr>
          <p:nvPr/>
        </p:nvPicPr>
        <p:blipFill>
          <a:blip r:embed="rId5"/>
          <a:srcRect l="1828" t="6266" r="38975" b="34067"/>
          <a:stretch/>
        </p:blipFill>
        <p:spPr>
          <a:xfrm>
            <a:off x="1140904" y="1221059"/>
            <a:ext cx="4132976" cy="3118447"/>
          </a:xfrm>
          <a:prstGeom prst="rect">
            <a:avLst/>
          </a:prstGeom>
        </p:spPr>
      </p:pic>
      <p:sp>
        <p:nvSpPr>
          <p:cNvPr id="9" name="TextBox 8">
            <a:extLst>
              <a:ext uri="{FF2B5EF4-FFF2-40B4-BE49-F238E27FC236}">
                <a16:creationId xmlns:a16="http://schemas.microsoft.com/office/drawing/2014/main" id="{72DC45CE-3688-4F15-1B24-E3786AF09538}"/>
              </a:ext>
            </a:extLst>
          </p:cNvPr>
          <p:cNvSpPr txBox="1"/>
          <p:nvPr/>
        </p:nvSpPr>
        <p:spPr>
          <a:xfrm>
            <a:off x="6096000" y="1091156"/>
            <a:ext cx="4871989" cy="1323439"/>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Επιλέγοντας τον φακό και την Αναζήτηση δίδεται λίστα με τα επαγγέλματα.</a:t>
            </a:r>
          </a:p>
          <a:p>
            <a:endParaRPr lang="el-GR" sz="1600" dirty="0">
              <a:solidFill>
                <a:srgbClr val="000099"/>
              </a:solidFill>
              <a:latin typeface="Arial" panose="020B0604020202020204" pitchFamily="34" charset="0"/>
              <a:cs typeface="Arial" panose="020B0604020202020204" pitchFamily="34" charset="0"/>
            </a:endParaRPr>
          </a:p>
          <a:p>
            <a:r>
              <a:rPr lang="el-GR" sz="1600" dirty="0">
                <a:solidFill>
                  <a:srgbClr val="000099"/>
                </a:solidFill>
                <a:latin typeface="Arial" panose="020B0604020202020204" pitchFamily="34" charset="0"/>
                <a:cs typeface="Arial" panose="020B0604020202020204" pitchFamily="34" charset="0"/>
              </a:rPr>
              <a:t>Επίσης είναι υποχρεωτικό να δοθεί αναλυτική περιγραφή επαγγέλματος.  </a:t>
            </a:r>
          </a:p>
        </p:txBody>
      </p:sp>
      <p:cxnSp>
        <p:nvCxnSpPr>
          <p:cNvPr id="11" name="Straight Arrow Connector 10">
            <a:extLst>
              <a:ext uri="{FF2B5EF4-FFF2-40B4-BE49-F238E27FC236}">
                <a16:creationId xmlns:a16="http://schemas.microsoft.com/office/drawing/2014/main" id="{34BBD123-AA5B-797B-F384-AD84EE5F9650}"/>
              </a:ext>
            </a:extLst>
          </p:cNvPr>
          <p:cNvCxnSpPr>
            <a:cxnSpLocks/>
          </p:cNvCxnSpPr>
          <p:nvPr/>
        </p:nvCxnSpPr>
        <p:spPr>
          <a:xfrm>
            <a:off x="1963024" y="2130804"/>
            <a:ext cx="4196806" cy="11073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2A8715BF-00EF-2C31-15EC-6A7FFBCDDF17}"/>
              </a:ext>
            </a:extLst>
          </p:cNvPr>
          <p:cNvPicPr>
            <a:picLocks noChangeAspect="1"/>
          </p:cNvPicPr>
          <p:nvPr/>
        </p:nvPicPr>
        <p:blipFill rotWithShape="1">
          <a:blip r:embed="rId6"/>
          <a:srcRect l="4322" t="12011" r="54943" b="14723"/>
          <a:stretch/>
        </p:blipFill>
        <p:spPr bwMode="auto">
          <a:xfrm>
            <a:off x="6159830" y="2485774"/>
            <a:ext cx="4985689" cy="2522286"/>
          </a:xfrm>
          <a:prstGeom prst="rect">
            <a:avLst/>
          </a:prstGeom>
          <a:ln>
            <a:no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942E2994-731E-60D3-80D3-ECEF103C55BE}"/>
              </a:ext>
            </a:extLst>
          </p:cNvPr>
          <p:cNvCxnSpPr>
            <a:cxnSpLocks/>
          </p:cNvCxnSpPr>
          <p:nvPr/>
        </p:nvCxnSpPr>
        <p:spPr>
          <a:xfrm>
            <a:off x="5108896" y="2023146"/>
            <a:ext cx="987104" cy="364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64418047-E8EC-A73B-F2D0-59B533FC329A}"/>
              </a:ext>
            </a:extLst>
          </p:cNvPr>
          <p:cNvSpPr txBox="1"/>
          <p:nvPr/>
        </p:nvSpPr>
        <p:spPr>
          <a:xfrm>
            <a:off x="1046481" y="4738181"/>
            <a:ext cx="4871989" cy="1569660"/>
          </a:xfrm>
          <a:prstGeom prst="rect">
            <a:avLst/>
          </a:prstGeom>
          <a:noFill/>
        </p:spPr>
        <p:txBody>
          <a:bodyPr wrap="square" rtlCol="0">
            <a:spAutoFit/>
          </a:bodyPr>
          <a:lstStyle/>
          <a:p>
            <a:r>
              <a:rPr lang="el-GR" sz="1600" b="0" i="0" dirty="0">
                <a:solidFill>
                  <a:srgbClr val="000099"/>
                </a:solidFill>
                <a:effectLst/>
                <a:latin typeface="Arial" panose="020B0604020202020204" pitchFamily="34" charset="0"/>
                <a:cs typeface="Arial" panose="020B0604020202020204" pitchFamily="34" charset="0"/>
              </a:rPr>
              <a:t>«Προσωρινά απασχολούμενος» σημαίνει τον </a:t>
            </a:r>
            <a:r>
              <a:rPr lang="el-GR" sz="1600" b="0" i="0" dirty="0" err="1">
                <a:solidFill>
                  <a:srgbClr val="000099"/>
                </a:solidFill>
                <a:effectLst/>
                <a:latin typeface="Arial" panose="020B0604020202020204" pitchFamily="34" charset="0"/>
                <a:cs typeface="Arial" panose="020B0604020202020204" pitchFamily="34" charset="0"/>
              </a:rPr>
              <a:t>εργοδοτούμενο</a:t>
            </a:r>
            <a:r>
              <a:rPr lang="el-GR" sz="1600" b="0" i="0" dirty="0">
                <a:solidFill>
                  <a:srgbClr val="000099"/>
                </a:solidFill>
                <a:effectLst/>
                <a:latin typeface="Arial" panose="020B0604020202020204" pitchFamily="34" charset="0"/>
                <a:cs typeface="Arial" panose="020B0604020202020204" pitchFamily="34" charset="0"/>
              </a:rPr>
              <a:t> με σύμβαση ή σχέση εξαρτημένης εργασίας με επιχείρηση προσωρινής απασχόλησης (Ε.Π.Α), προκειμένου να τοποθετηθεί σε έμμεσο εργοδότη για να εργασθεί προσωρινά υπό την επίβλεψη και τη διεύθυνσή του.</a:t>
            </a:r>
            <a:endParaRPr lang="el-GR" sz="1600" dirty="0">
              <a:solidFill>
                <a:srgbClr val="000099"/>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79739A25-2781-2612-AC1B-F7F2873AD04C}"/>
              </a:ext>
            </a:extLst>
          </p:cNvPr>
          <p:cNvCxnSpPr>
            <a:cxnSpLocks/>
          </p:cNvCxnSpPr>
          <p:nvPr/>
        </p:nvCxnSpPr>
        <p:spPr>
          <a:xfrm>
            <a:off x="1778514" y="2417228"/>
            <a:ext cx="0" cy="22535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50BDFE95-43A0-8620-7DAB-EC5D493D86FC}"/>
              </a:ext>
            </a:extLst>
          </p:cNvPr>
          <p:cNvSpPr/>
          <p:nvPr/>
        </p:nvSpPr>
        <p:spPr>
          <a:xfrm>
            <a:off x="3305262" y="1951967"/>
            <a:ext cx="1736521" cy="1423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 name="TextBox 6">
            <a:extLst>
              <a:ext uri="{FF2B5EF4-FFF2-40B4-BE49-F238E27FC236}">
                <a16:creationId xmlns:a16="http://schemas.microsoft.com/office/drawing/2014/main" id="{F3A13CC8-EC59-23E6-28D2-433F3BC9155A}"/>
              </a:ext>
            </a:extLst>
          </p:cNvPr>
          <p:cNvSpPr txBox="1"/>
          <p:nvPr/>
        </p:nvSpPr>
        <p:spPr>
          <a:xfrm>
            <a:off x="3271705" y="1933663"/>
            <a:ext cx="1803634" cy="215444"/>
          </a:xfrm>
          <a:prstGeom prst="rect">
            <a:avLst/>
          </a:prstGeom>
          <a:noFill/>
        </p:spPr>
        <p:txBody>
          <a:bodyPr wrap="square" rtlCol="0">
            <a:spAutoFit/>
          </a:bodyPr>
          <a:lstStyle/>
          <a:p>
            <a:r>
              <a:rPr lang="el-GR" sz="800" dirty="0"/>
              <a:t>ΚΑΘΑΡΙΣΤΡΙΑ ΣΕ ΟΙΚΙΑ ΕΡΓΟΔΟΤΗ</a:t>
            </a:r>
          </a:p>
        </p:txBody>
      </p:sp>
    </p:spTree>
    <p:extLst>
      <p:ext uri="{BB962C8B-B14F-4D97-AF65-F5344CB8AC3E}">
        <p14:creationId xmlns:p14="http://schemas.microsoft.com/office/powerpoint/2010/main" val="292506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1218</Words>
  <Application>Microsoft Office PowerPoint</Application>
  <PresentationFormat>Widescreen</PresentationFormat>
  <Paragraphs>123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ArialMT</vt:lpstr>
      <vt:lpstr>Calibri</vt:lpstr>
      <vt:lpstr>Calibri Light</vt:lpstr>
      <vt:lpstr>Wingdings</vt:lpstr>
      <vt:lpstr>Office Theme</vt:lpstr>
      <vt:lpstr>PowerPoint Presentation</vt:lpstr>
      <vt:lpstr>Το σύστημα δίνει τη δυνατότητα στον εργοδότη (που είναι χρήστης του Π.Σ. ΕΡΓΑΝΗ), να υποβάλει Όρους Εργοδότησης για κάθε ενεργή εργοδότηση που υπάρχει στο ΑΜΕ του στο σύστημα των Υπηρεσιών Κοινωνικών Ασφαλίσεων.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Τόπος Παροχής εργασίας Εργοδοτουμένου</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Charalambous</dc:creator>
  <cp:lastModifiedBy>Apostolou  Andis</cp:lastModifiedBy>
  <cp:revision>143</cp:revision>
  <cp:lastPrinted>2025-01-10T08:30:36Z</cp:lastPrinted>
  <dcterms:created xsi:type="dcterms:W3CDTF">2023-11-29T05:29:31Z</dcterms:created>
  <dcterms:modified xsi:type="dcterms:W3CDTF">2025-01-20T13:15:04Z</dcterms:modified>
</cp:coreProperties>
</file>