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1" d="100"/>
          <a:sy n="91" d="100"/>
        </p:scale>
        <p:origin x="11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7CF1CF-9105-4647-AEAD-BA4548B8CB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B48CDA-A881-45A9-BDE2-F12D34E570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2F907E-CE70-46D7-B0D6-6F1CED7493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20/03/2023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BA7C41-7867-40C5-92A6-E52104D56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62D9BE-3A46-4DAD-ABE1-5D89A499AF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0441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0C3AF8-60DD-4535-BD12-8A08690EC3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898647-845C-4BAF-B5B6-746EEDC40A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E63C05-35CC-4658-8CED-E18DC9A193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20/03/2023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4AF009-38E2-4F68-8122-AF0B549F4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44A944-EFBD-420E-BA72-CF643F6F1D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74729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CD522E2-0C69-44B2-BA59-A4C98BC89ED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B28D58-D72A-40CD-B658-349DF4F4B3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C3A262-B511-4838-9159-4EC6A6D0D7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20/03/2023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A58D74-6F40-4503-9CE7-EB1ED84539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CEDC79-92D4-428B-B574-6DF4C17B2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84864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1CAE67-8A3C-48A9-83C3-627E64F8BC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085E39-F669-45AF-927F-C62A61F2EE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996AAD-E6A3-4ABA-AA79-9FCF7F01EC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20/03/2023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7A975E-60F0-4922-B6A2-AC9618AE83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73474A-61C0-428E-BC65-EEE9BAF452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6541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42FDF3-296B-4DE9-B56B-DD6D1F0A5F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392D32-EE31-4E07-B591-22C9273A47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7067EA-6C15-4FD4-B6DF-9D67B341E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20/03/2023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ED360C-4FA6-41B7-B1A9-BA7AAB4290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441A22-D161-44C6-8C55-98C1CFBBAF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88511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64B627-3581-4A37-BB81-1341660923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F27A4B-244D-418F-B338-3CB6085F78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7F713F-BC38-4384-959F-EAD81F2F9A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C8DA60-21E3-4AAD-BE82-C8D53C003E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20/03/2023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3A4BDA-C566-4B51-B02E-5224845A6F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F9E7D9-446A-4031-9D62-C68D82975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6991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E56229-B88A-43D3-9D47-2297DDA8C9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5AD8A7-836F-4E60-AFE6-A4837C32C1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F5F984-19AC-4647-A173-A8322A1F23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F70E06-C4AD-4DC3-8E18-6B36FCDCF6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A410E8B-1745-4CFC-8F60-F6898A87D6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FDE5CB-A1D0-4EC9-A72A-7618AA56BE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20/03/2023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9728E5D-9461-422F-A99A-C3D9D5202A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F7D23B2-3DE9-4F84-9D3F-938F19959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58660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B26B8F-07ED-42C5-ADB7-131BFEED3C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724FD3A-3F01-45A5-8E95-494F9AE6D7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20/03/2023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AF5995-D4EB-4279-BECF-4988484F38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5F652F-3D80-49BB-BB00-5D5DF546E4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60275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E4EF48E-CC18-4DCF-820D-9C24ED8E5B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20/03/2023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1D54C43-CBD9-4772-8F1B-37E6BD980A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3C2CE4-E7AF-485F-8046-8732CE331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65236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3C318B-6A50-4449-9AB3-4D376EFA53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730B5B-CF77-452E-9ADC-A63901B482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368B82-F87E-4A22-B066-9225C89C18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AB5B31-87BC-403A-A82C-7D558439E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20/03/2023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521EFA-1DF8-4070-927B-C89BC0193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645256-C12F-425B-893F-391EFB3AF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1720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960DBD-8ECF-48D1-9B2B-740F10E4D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CDC1268-076C-4B66-9C32-2A922C85907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B102CA-D00C-455C-95A8-3EC81D1491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0AE7F6-A72A-4C99-92A6-8770EAA94B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20/03/2023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13B0F1-3A0D-45D7-93FD-9B84A428CC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D91930-3945-4B6C-9A35-591FC5094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7419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3469193-6789-480D-90EB-12EA1C34F2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20EF8B-77AC-490E-A7D9-F26811FF97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DB7C87-BBC3-403C-B26B-4E4B24A9B1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96C3B5-A370-4E76-B70B-A717E96FDBCF}" type="datetimeFigureOut">
              <a:rPr lang="en-GB" smtClean="0"/>
              <a:t>20/03/2023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DC133F-3CD9-405A-ABA7-7A96D0CCEE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6E3536-4F4A-4082-BC40-E55DE2287A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95019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mailto:polis@ccci.org.cy" TargetMode="External"/><Relationship Id="rId13" Type="http://schemas.openxmlformats.org/officeDocument/2006/relationships/hyperlink" Target="mailto:m.klokkari@ccci.org.cy" TargetMode="External"/><Relationship Id="rId18" Type="http://schemas.openxmlformats.org/officeDocument/2006/relationships/hyperlink" Target="mailto:christos@ccci.org.cy" TargetMode="External"/><Relationship Id="rId26" Type="http://schemas.openxmlformats.org/officeDocument/2006/relationships/hyperlink" Target="mailto:lia@ccci.org.cy" TargetMode="External"/><Relationship Id="rId3" Type="http://schemas.openxmlformats.org/officeDocument/2006/relationships/hyperlink" Target="mailto:m.koullouros@ccci.org.cy" TargetMode="External"/><Relationship Id="rId21" Type="http://schemas.openxmlformats.org/officeDocument/2006/relationships/hyperlink" Target="mailto:katia@ccci.org.cy" TargetMode="External"/><Relationship Id="rId7" Type="http://schemas.openxmlformats.org/officeDocument/2006/relationships/hyperlink" Target="mailto:petsides@ccci.org.cy" TargetMode="External"/><Relationship Id="rId12" Type="http://schemas.openxmlformats.org/officeDocument/2006/relationships/hyperlink" Target="mailto:stalo@ccci.org.cy" TargetMode="External"/><Relationship Id="rId17" Type="http://schemas.openxmlformats.org/officeDocument/2006/relationships/hyperlink" Target="mailto:aimilios@ccci.org.cy" TargetMode="External"/><Relationship Id="rId25" Type="http://schemas.openxmlformats.org/officeDocument/2006/relationships/hyperlink" Target="mailto:androulla@ccci.org.cy" TargetMode="External"/><Relationship Id="rId2" Type="http://schemas.openxmlformats.org/officeDocument/2006/relationships/hyperlink" Target="mailto:aandreou@ccci.org.cy" TargetMode="External"/><Relationship Id="rId16" Type="http://schemas.openxmlformats.org/officeDocument/2006/relationships/hyperlink" Target="mailto:a.antoniades@ccci.org.cy" TargetMode="External"/><Relationship Id="rId20" Type="http://schemas.openxmlformats.org/officeDocument/2006/relationships/hyperlink" Target="mailto:a.alexi@ccci.org.cy" TargetMode="External"/><Relationship Id="rId29" Type="http://schemas.openxmlformats.org/officeDocument/2006/relationships/hyperlink" Target="mailto:k.rousia@ccci.org.cy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m.trichina@ccci.org.cy" TargetMode="External"/><Relationship Id="rId11" Type="http://schemas.openxmlformats.org/officeDocument/2006/relationships/hyperlink" Target="mailto:demetrap@ccci.org.cy" TargetMode="External"/><Relationship Id="rId24" Type="http://schemas.openxmlformats.org/officeDocument/2006/relationships/hyperlink" Target="mailto:claire@ccci.org.cy" TargetMode="External"/><Relationship Id="rId5" Type="http://schemas.openxmlformats.org/officeDocument/2006/relationships/hyperlink" Target="mailto:marianna@ccci.org.cy" TargetMode="External"/><Relationship Id="rId15" Type="http://schemas.openxmlformats.org/officeDocument/2006/relationships/hyperlink" Target="mailto:s.christou@ccci.org.cy" TargetMode="External"/><Relationship Id="rId23" Type="http://schemas.openxmlformats.org/officeDocument/2006/relationships/hyperlink" Target="mailto:secgen@ccci.org.cy" TargetMode="External"/><Relationship Id="rId28" Type="http://schemas.openxmlformats.org/officeDocument/2006/relationships/hyperlink" Target="mailto:jovanna@ccci.org.cy" TargetMode="External"/><Relationship Id="rId10" Type="http://schemas.openxmlformats.org/officeDocument/2006/relationships/hyperlink" Target="mailto:e.georgiou@ccci.org.cy" TargetMode="External"/><Relationship Id="rId19" Type="http://schemas.openxmlformats.org/officeDocument/2006/relationships/hyperlink" Target="mailto:z.pieridou@ccci.org.cy" TargetMode="External"/><Relationship Id="rId31" Type="http://schemas.openxmlformats.org/officeDocument/2006/relationships/image" Target="../media/image1.png"/><Relationship Id="rId4" Type="http://schemas.openxmlformats.org/officeDocument/2006/relationships/hyperlink" Target="mailto:k.antoniou@ccci.org.cy" TargetMode="External"/><Relationship Id="rId9" Type="http://schemas.openxmlformats.org/officeDocument/2006/relationships/hyperlink" Target="mailto:manitaras@ccci.org.cy" TargetMode="External"/><Relationship Id="rId14" Type="http://schemas.openxmlformats.org/officeDocument/2006/relationships/hyperlink" Target="mailto:a.foka@ccci.org.cy" TargetMode="External"/><Relationship Id="rId22" Type="http://schemas.openxmlformats.org/officeDocument/2006/relationships/hyperlink" Target="mailto:s.sozou@ccci.org.cy" TargetMode="External"/><Relationship Id="rId27" Type="http://schemas.openxmlformats.org/officeDocument/2006/relationships/hyperlink" Target="mailto:menelaos@ccci.org.cy" TargetMode="External"/><Relationship Id="rId30" Type="http://schemas.openxmlformats.org/officeDocument/2006/relationships/hyperlink" Target="mailto:a.tsangari@ccci.org.cy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38409E5-0110-4F90-B44F-021EA48F618A}"/>
              </a:ext>
            </a:extLst>
          </p:cNvPr>
          <p:cNvSpPr/>
          <p:nvPr/>
        </p:nvSpPr>
        <p:spPr>
          <a:xfrm>
            <a:off x="4403600" y="472553"/>
            <a:ext cx="72000" cy="1656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5" name="Arrow: Down 44">
            <a:extLst>
              <a:ext uri="{FF2B5EF4-FFF2-40B4-BE49-F238E27FC236}">
                <a16:creationId xmlns:a16="http://schemas.microsoft.com/office/drawing/2014/main" id="{1A329011-9ACD-4BC4-ADEA-6B1E5EACE048}"/>
              </a:ext>
            </a:extLst>
          </p:cNvPr>
          <p:cNvSpPr/>
          <p:nvPr/>
        </p:nvSpPr>
        <p:spPr>
          <a:xfrm rot="5400000">
            <a:off x="3888214" y="772219"/>
            <a:ext cx="166541" cy="864453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4E70172D-6625-40E7-897A-9441515E1869}"/>
              </a:ext>
            </a:extLst>
          </p:cNvPr>
          <p:cNvSpPr/>
          <p:nvPr/>
        </p:nvSpPr>
        <p:spPr>
          <a:xfrm rot="5400000">
            <a:off x="9040582" y="870911"/>
            <a:ext cx="72001" cy="241461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82AF628-22A2-4681-8D32-EB65C02C1E62}"/>
              </a:ext>
            </a:extLst>
          </p:cNvPr>
          <p:cNvSpPr/>
          <p:nvPr/>
        </p:nvSpPr>
        <p:spPr>
          <a:xfrm>
            <a:off x="33751" y="2823100"/>
            <a:ext cx="1692400" cy="401261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9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Andreas Andreou </a:t>
            </a:r>
            <a:endParaRPr lang="en-GB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Director</a:t>
            </a:r>
            <a:endParaRPr lang="el-GR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andand@ccci.org.cy</a:t>
            </a:r>
            <a:endParaRPr lang="en-GB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</a:t>
            </a:r>
            <a:r>
              <a:rPr lang="el-GR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2288</a:t>
            </a:r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9737</a:t>
            </a:r>
          </a:p>
          <a:p>
            <a:endParaRPr lang="en-GB" sz="9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Michael Koullouros</a:t>
            </a: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m.koullouros@ccci.org.cy</a:t>
            </a:r>
            <a:endParaRPr lang="en-GB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22889748</a:t>
            </a:r>
          </a:p>
          <a:p>
            <a:endParaRPr lang="el-GR" sz="9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Kypros Antoniou</a:t>
            </a:r>
            <a:endParaRPr lang="el-GR" sz="9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k.antoniou@ccci.org.cy</a:t>
            </a:r>
            <a:endParaRPr lang="en-GB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 228</a:t>
            </a:r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89</a:t>
            </a:r>
            <a:r>
              <a:rPr lang="el-GR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7</a:t>
            </a:r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05</a:t>
            </a:r>
            <a:endParaRPr lang="el-GR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Marianna </a:t>
            </a:r>
            <a:r>
              <a:rPr lang="en-GB" sz="900" b="1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Hadjistephanou</a:t>
            </a:r>
            <a:endParaRPr lang="el-GR" sz="9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marianna@ccci.org.cy</a:t>
            </a:r>
            <a:endParaRPr lang="en-GB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22889750</a:t>
            </a:r>
          </a:p>
          <a:p>
            <a:endParaRPr lang="en-GB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US" sz="9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Mariyianna Trichina</a:t>
            </a:r>
          </a:p>
          <a:p>
            <a:r>
              <a:rPr lang="en-US" sz="900" dirty="0">
                <a:solidFill>
                  <a:schemeClr val="tx1"/>
                </a:solidFill>
                <a:cs typeface="Arial" panose="020B0604020202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m.trichina@ccci.org.cy</a:t>
            </a:r>
            <a:r>
              <a:rPr lang="en-US" sz="900" dirty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</a:p>
          <a:p>
            <a:r>
              <a:rPr lang="en-US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Tel: 22889751</a:t>
            </a:r>
          </a:p>
          <a:p>
            <a:endParaRPr lang="el-GR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en-GB" sz="900" u="sng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Administrative Personnel</a:t>
            </a:r>
            <a:endParaRPr lang="el-GR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GB" sz="9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1AA601D-C51B-4090-A655-D4F4A32C6205}"/>
              </a:ext>
            </a:extLst>
          </p:cNvPr>
          <p:cNvSpPr/>
          <p:nvPr/>
        </p:nvSpPr>
        <p:spPr>
          <a:xfrm>
            <a:off x="1757493" y="2823100"/>
            <a:ext cx="1692400" cy="401261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Christos Petsides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Director</a:t>
            </a:r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petsides@ccci.org.cy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22889707</a:t>
            </a: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Polykarpos</a:t>
            </a:r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Peratikos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Senior Officer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polis@ccci.org.cy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22889744</a:t>
            </a: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Zacharias Manitaras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manitaras@ccci.org.cy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22889722</a:t>
            </a: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Eleana Georgiou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e.georgiou@ccci.org.cy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22889754</a:t>
            </a: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en-GB" sz="1000" u="sng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Administrative Personnel</a:t>
            </a:r>
            <a:endParaRPr lang="el-GR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Martha Georgiadou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FDAF7FF-CCA7-420E-8477-DA1D1C54A166}"/>
              </a:ext>
            </a:extLst>
          </p:cNvPr>
          <p:cNvSpPr/>
          <p:nvPr/>
        </p:nvSpPr>
        <p:spPr>
          <a:xfrm>
            <a:off x="6978111" y="2822650"/>
            <a:ext cx="1685726" cy="401261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7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7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Demetra Palaonda</a:t>
            </a:r>
            <a:endParaRPr lang="el-GR" sz="7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Senior Officer</a:t>
            </a: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demetrap@ccci.org.cy</a:t>
            </a:r>
            <a:endParaRPr lang="en-GB" sz="7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22889713</a:t>
            </a:r>
            <a:endParaRPr lang="el-GR" sz="7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7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Stalo Demosthenous</a:t>
            </a:r>
            <a:endParaRPr lang="el-GR" sz="7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Senior Officer</a:t>
            </a: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stalo@ccci.org.cy</a:t>
            </a:r>
            <a:endParaRPr lang="en-GB" sz="7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22889752</a:t>
            </a:r>
          </a:p>
          <a:p>
            <a:endParaRPr lang="el-GR" sz="7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Maria Klokkari</a:t>
            </a:r>
            <a:endParaRPr lang="en-US" sz="7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US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m.klokkari@ccci.org.cy</a:t>
            </a:r>
            <a:endParaRPr lang="en-US" sz="7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n-US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 22889712</a:t>
            </a:r>
            <a:endParaRPr lang="el-GR" sz="7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7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Anna Foka</a:t>
            </a: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a.foka@ccci.org.cy</a:t>
            </a:r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n-US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</a:t>
            </a:r>
            <a:r>
              <a:rPr lang="el-GR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22889747</a:t>
            </a:r>
            <a:endParaRPr lang="en-GB" sz="7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7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b="1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Soti</a:t>
            </a:r>
            <a:r>
              <a:rPr lang="en-GB" sz="7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Christou</a:t>
            </a: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s.christou@ccci.org.cy</a:t>
            </a:r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n-US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</a:t>
            </a:r>
            <a:r>
              <a:rPr lang="el-GR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228897</a:t>
            </a:r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69</a:t>
            </a:r>
          </a:p>
          <a:p>
            <a:endParaRPr lang="en-GB" sz="7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Antreas Antoniades</a:t>
            </a: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a.antoniades@ccci.org.cy</a:t>
            </a:r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n-US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</a:t>
            </a:r>
            <a:r>
              <a:rPr lang="el-GR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228897</a:t>
            </a:r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19</a:t>
            </a:r>
          </a:p>
          <a:p>
            <a:endParaRPr lang="en-US" sz="7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7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u="sng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Administrative Personnel</a:t>
            </a:r>
            <a:endParaRPr lang="el-GR" sz="7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7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Georgia Venizelou</a:t>
            </a:r>
            <a:endParaRPr lang="el-GR" sz="7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Maria Constantinou</a:t>
            </a:r>
            <a:endParaRPr lang="en-US" sz="7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7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7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7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GB" sz="7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27F7CAF-C5D3-4477-AFDE-2FBC13F470D5}"/>
              </a:ext>
            </a:extLst>
          </p:cNvPr>
          <p:cNvSpPr/>
          <p:nvPr/>
        </p:nvSpPr>
        <p:spPr>
          <a:xfrm>
            <a:off x="3512628" y="2823098"/>
            <a:ext cx="1692400" cy="401261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b="1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endParaRPr lang="en-US" sz="1000" b="1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1"/>
                </a:solidFill>
                <a:cs typeface="Arial" panose="020B0604020202020204" pitchFamily="34" charset="0"/>
              </a:rPr>
              <a:t>Emilios Michael</a:t>
            </a:r>
            <a:endParaRPr lang="el-GR" sz="1000" b="1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Director</a:t>
            </a:r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1"/>
                </a:solidFill>
                <a:cs typeface="Arial" panose="020B0604020202020204" pitchFamily="34" charset="0"/>
                <a:hlinkClick r:id="rId1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aimilios@ccci.org.cy</a:t>
            </a:r>
            <a:endParaRPr lang="en-GB" sz="10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n-GB" sz="1000" dirty="0">
                <a:solidFill>
                  <a:schemeClr val="tx1"/>
                </a:solidFill>
                <a:cs typeface="Arial" panose="020B0604020202020204" pitchFamily="34" charset="0"/>
              </a:rPr>
              <a:t>: </a:t>
            </a:r>
            <a:r>
              <a:rPr lang="el-GR" sz="1000" dirty="0">
                <a:solidFill>
                  <a:schemeClr val="tx1"/>
                </a:solidFill>
                <a:cs typeface="Arial" panose="020B0604020202020204" pitchFamily="34" charset="0"/>
              </a:rPr>
              <a:t>22889755</a:t>
            </a:r>
          </a:p>
          <a:p>
            <a:endParaRPr lang="el-GR" sz="10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Christos Tanteles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Senior Officer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christos@ccci.org.cy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22889715</a:t>
            </a: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Zoe Pieridou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z.pieridou@ccci.org.cy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 22889746</a:t>
            </a:r>
            <a:br>
              <a:rPr lang="en-US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</a:br>
            <a:endParaRPr lang="en-US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US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Andreas Alexi</a:t>
            </a:r>
          </a:p>
          <a:p>
            <a:r>
              <a:rPr lang="en-US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US" sz="1000" dirty="0">
                <a:solidFill>
                  <a:schemeClr val="tx1"/>
                </a:solidFill>
                <a:cs typeface="Arial" panose="020B0604020202020204" pitchFamily="34" charset="0"/>
                <a:hlinkClick r:id="rId2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a.alexi@ccci.org.cy</a:t>
            </a:r>
            <a:endParaRPr lang="en-US" sz="10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r>
              <a:rPr lang="en-US" sz="1000" dirty="0">
                <a:solidFill>
                  <a:schemeClr val="tx1"/>
                </a:solidFill>
                <a:cs typeface="Arial" panose="020B0604020202020204" pitchFamily="34" charset="0"/>
              </a:rPr>
              <a:t>Tel: 22889708</a:t>
            </a:r>
          </a:p>
          <a:p>
            <a:endParaRPr lang="en-GB" sz="1000" u="sng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endParaRPr lang="en-GB" sz="1000" u="sng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endParaRPr lang="en-GB" sz="1000" u="sng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ctr"/>
            <a:r>
              <a:rPr lang="en-GB" sz="1000" u="sng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Administrative Personnel</a:t>
            </a:r>
            <a:endParaRPr lang="el-GR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ctr"/>
            <a:r>
              <a:rPr lang="en-GB" sz="1000" b="1" dirty="0">
                <a:solidFill>
                  <a:schemeClr val="tx1"/>
                </a:solidFill>
                <a:cs typeface="Arial" panose="020B0604020202020204" pitchFamily="34" charset="0"/>
              </a:rPr>
              <a:t>Eleftheria </a:t>
            </a:r>
            <a:r>
              <a:rPr lang="en-GB" sz="1000" b="1" dirty="0" err="1">
                <a:solidFill>
                  <a:schemeClr val="tx1"/>
                </a:solidFill>
                <a:cs typeface="Arial" panose="020B0604020202020204" pitchFamily="34" charset="0"/>
              </a:rPr>
              <a:t>Xeno</a:t>
            </a:r>
            <a:r>
              <a:rPr lang="en-US" sz="1000" b="1" dirty="0" err="1">
                <a:solidFill>
                  <a:schemeClr val="tx1"/>
                </a:solidFill>
                <a:cs typeface="Arial" panose="020B0604020202020204" pitchFamily="34" charset="0"/>
              </a:rPr>
              <a:t>ph</a:t>
            </a:r>
            <a:r>
              <a:rPr lang="en-GB" sz="1000" b="1" dirty="0" err="1">
                <a:solidFill>
                  <a:schemeClr val="tx1"/>
                </a:solidFill>
                <a:cs typeface="Arial" panose="020B0604020202020204" pitchFamily="34" charset="0"/>
              </a:rPr>
              <a:t>ontos</a:t>
            </a:r>
            <a:endParaRPr lang="el-GR" sz="1000" b="1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endParaRPr lang="en-US" sz="10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ctr"/>
            <a:endParaRPr lang="en-GB" sz="1000" dirty="0"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3B2255A-606A-4D2D-8CB7-4EFE48D604B5}"/>
              </a:ext>
            </a:extLst>
          </p:cNvPr>
          <p:cNvSpPr/>
          <p:nvPr/>
        </p:nvSpPr>
        <p:spPr>
          <a:xfrm>
            <a:off x="5249800" y="2822650"/>
            <a:ext cx="1692400" cy="401261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Katia Stylianou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Director</a:t>
            </a:r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2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katia@ccci.org.cy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22889753</a:t>
            </a: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US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Sozos Sozou</a:t>
            </a:r>
          </a:p>
          <a:p>
            <a:r>
              <a:rPr lang="en-US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US" sz="1000" dirty="0">
                <a:solidFill>
                  <a:schemeClr val="tx1"/>
                </a:solidFill>
                <a:cs typeface="Arial" panose="020B0604020202020204" pitchFamily="34" charset="0"/>
                <a:hlinkClick r:id="rId2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s.sozou@ccci.org.cy</a:t>
            </a:r>
            <a:r>
              <a:rPr lang="en-US" sz="1000" dirty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</a:p>
          <a:p>
            <a:r>
              <a:rPr lang="en-US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Tel: 22889768</a:t>
            </a: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GB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en-GB" sz="1000" u="sng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Administrative Personnel</a:t>
            </a:r>
            <a:endParaRPr lang="el-GR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el-GR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-</a:t>
            </a: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176E888-4D1C-45BB-8E85-C58828B4962E}"/>
              </a:ext>
            </a:extLst>
          </p:cNvPr>
          <p:cNvSpPr/>
          <p:nvPr/>
        </p:nvSpPr>
        <p:spPr>
          <a:xfrm>
            <a:off x="33751" y="2334829"/>
            <a:ext cx="1692400" cy="46163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sz="800" b="1" dirty="0">
                <a:solidFill>
                  <a:schemeClr val="tx2">
                    <a:lumMod val="50000"/>
                  </a:schemeClr>
                </a:solidFill>
              </a:rPr>
              <a:t>Department of Industrial Development, Innovation &amp; Environment</a:t>
            </a:r>
            <a:endParaRPr lang="el-GR" sz="8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GB" sz="8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800" dirty="0">
                <a:solidFill>
                  <a:schemeClr val="tx2">
                    <a:lumMod val="50000"/>
                  </a:schemeClr>
                </a:solidFill>
              </a:rPr>
              <a:t>: 22889860</a:t>
            </a:r>
          </a:p>
          <a:p>
            <a:pPr algn="ctr"/>
            <a:endParaRPr lang="en-GB" sz="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D2D34A3-DE57-49E5-B9A1-20E5F63D485B}"/>
              </a:ext>
            </a:extLst>
          </p:cNvPr>
          <p:cNvSpPr/>
          <p:nvPr/>
        </p:nvSpPr>
        <p:spPr>
          <a:xfrm>
            <a:off x="1757493" y="2334829"/>
            <a:ext cx="1692400" cy="46163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9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el-GR" sz="9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sz="900" b="1" dirty="0">
                <a:solidFill>
                  <a:schemeClr val="tx2">
                    <a:lumMod val="50000"/>
                  </a:schemeClr>
                </a:solidFill>
              </a:rPr>
              <a:t>Department of </a:t>
            </a:r>
            <a:r>
              <a:rPr lang="en-GB" sz="900" b="1" dirty="0">
                <a:solidFill>
                  <a:schemeClr val="tx2">
                    <a:lumMod val="50000"/>
                  </a:schemeClr>
                </a:solidFill>
              </a:rPr>
              <a:t>Trade</a:t>
            </a:r>
            <a:r>
              <a:rPr lang="en-US" sz="900" b="1" dirty="0">
                <a:solidFill>
                  <a:schemeClr val="tx2">
                    <a:lumMod val="50000"/>
                  </a:schemeClr>
                </a:solidFill>
              </a:rPr>
              <a:t>, Services &amp; </a:t>
            </a:r>
            <a:r>
              <a:rPr lang="en-US" sz="900" b="1" dirty="0" err="1">
                <a:solidFill>
                  <a:schemeClr val="tx2">
                    <a:lumMod val="50000"/>
                  </a:schemeClr>
                </a:solidFill>
              </a:rPr>
              <a:t>Digitalisation</a:t>
            </a:r>
            <a:endParaRPr lang="el-GR" sz="900" b="1" dirty="0">
              <a:solidFill>
                <a:schemeClr val="tx2">
                  <a:lumMod val="50000"/>
                </a:schemeClr>
              </a:solidFill>
            </a:endParaRPr>
          </a:p>
          <a:p>
            <a:pPr lvl="0" algn="ctr"/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900" dirty="0">
                <a:solidFill>
                  <a:schemeClr val="tx2">
                    <a:lumMod val="50000"/>
                  </a:schemeClr>
                </a:solidFill>
              </a:rPr>
              <a:t>: 22889890</a:t>
            </a:r>
          </a:p>
          <a:p>
            <a:pPr algn="ctr"/>
            <a:endParaRPr lang="el-GR" sz="900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en-GB" sz="9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9F9B159-9F34-437E-BF43-B5E7299914B3}"/>
              </a:ext>
            </a:extLst>
          </p:cNvPr>
          <p:cNvSpPr/>
          <p:nvPr/>
        </p:nvSpPr>
        <p:spPr>
          <a:xfrm>
            <a:off x="3512628" y="2334826"/>
            <a:ext cx="1692400" cy="46163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8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el-GR" sz="8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sz="800" b="1" dirty="0">
                <a:solidFill>
                  <a:schemeClr val="tx2">
                    <a:lumMod val="50000"/>
                  </a:schemeClr>
                </a:solidFill>
              </a:rPr>
              <a:t>Department of </a:t>
            </a:r>
            <a:r>
              <a:rPr lang="en-US" sz="800" b="1" dirty="0" err="1">
                <a:solidFill>
                  <a:schemeClr val="tx2">
                    <a:lumMod val="50000"/>
                  </a:schemeClr>
                </a:solidFill>
              </a:rPr>
              <a:t>Labour</a:t>
            </a:r>
            <a:r>
              <a:rPr lang="en-US" sz="800" b="1" dirty="0">
                <a:solidFill>
                  <a:schemeClr val="tx2">
                    <a:lumMod val="50000"/>
                  </a:schemeClr>
                </a:solidFill>
              </a:rPr>
              <a:t> Relations, Social Policy &amp; Human Resource Development</a:t>
            </a:r>
          </a:p>
          <a:p>
            <a:pPr algn="ctr"/>
            <a:r>
              <a:rPr lang="en-GB" sz="8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800" dirty="0">
                <a:solidFill>
                  <a:schemeClr val="tx2">
                    <a:lumMod val="50000"/>
                  </a:schemeClr>
                </a:solidFill>
              </a:rPr>
              <a:t>: 22889880</a:t>
            </a:r>
          </a:p>
          <a:p>
            <a:pPr algn="ctr"/>
            <a:endParaRPr lang="el-GR" sz="800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en-GB" sz="8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FD7BC9C-597A-484D-BF50-DD50BC4B2B54}"/>
              </a:ext>
            </a:extLst>
          </p:cNvPr>
          <p:cNvSpPr/>
          <p:nvPr/>
        </p:nvSpPr>
        <p:spPr>
          <a:xfrm>
            <a:off x="6978111" y="2334379"/>
            <a:ext cx="1692400" cy="46163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en-US" sz="1000" b="1" dirty="0">
                <a:solidFill>
                  <a:schemeClr val="tx2">
                    <a:lumMod val="50000"/>
                  </a:schemeClr>
                </a:solidFill>
              </a:rPr>
              <a:t>Department of European Affairs &amp; </a:t>
            </a:r>
            <a:r>
              <a:rPr lang="en-US" sz="1000" b="1" dirty="0" err="1">
                <a:solidFill>
                  <a:schemeClr val="tx2">
                    <a:lumMod val="50000"/>
                  </a:schemeClr>
                </a:solidFill>
              </a:rPr>
              <a:t>Programmes</a:t>
            </a:r>
            <a:endParaRPr lang="en-US" sz="10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 22889840</a:t>
            </a:r>
          </a:p>
          <a:p>
            <a:pPr algn="ctr"/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6D129F5-72AF-4625-874F-E346734F9D18}"/>
              </a:ext>
            </a:extLst>
          </p:cNvPr>
          <p:cNvSpPr/>
          <p:nvPr/>
        </p:nvSpPr>
        <p:spPr>
          <a:xfrm>
            <a:off x="5249800" y="2334379"/>
            <a:ext cx="1692400" cy="461639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0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el-GR" sz="10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sz="1000" b="1" dirty="0">
                <a:solidFill>
                  <a:schemeClr val="tx2">
                    <a:lumMod val="50000"/>
                  </a:schemeClr>
                </a:solidFill>
              </a:rPr>
              <a:t>Department of Accounts &amp; Financial Management</a:t>
            </a:r>
          </a:p>
          <a:p>
            <a:pPr algn="ctr"/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</a:rPr>
              <a:t>: 22889753</a:t>
            </a:r>
          </a:p>
          <a:p>
            <a:pPr algn="ctr"/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en-GB" sz="1000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9BBC4F8C-3258-4D9D-868C-5C8671CA2B99}"/>
              </a:ext>
            </a:extLst>
          </p:cNvPr>
          <p:cNvSpPr/>
          <p:nvPr/>
        </p:nvSpPr>
        <p:spPr>
          <a:xfrm>
            <a:off x="4168823" y="22285"/>
            <a:ext cx="3619577" cy="46163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br>
              <a:rPr lang="en-GB" sz="1200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en-GB" sz="14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Secretary General, Marios Tsiakkis</a:t>
            </a:r>
            <a:r>
              <a:rPr lang="en-GB" sz="14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br>
              <a:rPr lang="el-GR" sz="14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</a:br>
            <a:r>
              <a:rPr lang="en-GB" sz="14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2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secgen@ccci.org.cy</a:t>
            </a:r>
            <a:r>
              <a:rPr lang="en-GB" sz="14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, Tel:  22660066</a:t>
            </a:r>
            <a:b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</a:br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F7313F78-593B-4658-961E-40C7DB90958C}"/>
              </a:ext>
            </a:extLst>
          </p:cNvPr>
          <p:cNvSpPr/>
          <p:nvPr/>
        </p:nvSpPr>
        <p:spPr>
          <a:xfrm>
            <a:off x="33751" y="472552"/>
            <a:ext cx="3384800" cy="461639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IT</a:t>
            </a:r>
            <a:r>
              <a:rPr lang="el-GR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Services</a:t>
            </a:r>
            <a:r>
              <a:rPr lang="en-US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, 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Claire Andreou</a:t>
            </a:r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lvl="0"/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2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claire@ccci.org.cy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,     Tel: 22889736</a:t>
            </a:r>
          </a:p>
          <a:p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A7F60AEE-F947-4F12-AC69-5623746F7B2A}"/>
              </a:ext>
            </a:extLst>
          </p:cNvPr>
          <p:cNvSpPr/>
          <p:nvPr/>
        </p:nvSpPr>
        <p:spPr>
          <a:xfrm>
            <a:off x="33751" y="966005"/>
            <a:ext cx="3384800" cy="461639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US" sz="1000" b="1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lvl="0"/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Maintenance &amp; Support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lvl="0"/>
            <a:r>
              <a:rPr lang="en-GB" sz="1000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Panikos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Panayiotou Tel</a:t>
            </a:r>
            <a:r>
              <a:rPr lang="en-US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22889763</a:t>
            </a:r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lvl="0"/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Aphrodite </a:t>
            </a:r>
            <a:r>
              <a:rPr lang="en-GB" sz="1000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Messiouri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, </a:t>
            </a:r>
            <a:r>
              <a:rPr lang="en-GB" sz="1000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Andrie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GB" sz="1000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Ellina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771FF1B3-9431-4A93-9D52-B45547298EDD}"/>
              </a:ext>
            </a:extLst>
          </p:cNvPr>
          <p:cNvSpPr/>
          <p:nvPr/>
        </p:nvSpPr>
        <p:spPr>
          <a:xfrm>
            <a:off x="33751" y="1468336"/>
            <a:ext cx="3384800" cy="461639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Reception, 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Elena Kleanthous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,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Demetra Anastasiou</a:t>
            </a:r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US" sz="1000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2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elena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2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@ccci.org.cy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 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22889800</a:t>
            </a:r>
          </a:p>
          <a:p>
            <a:endParaRPr lang="en-GB" sz="10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4" name="Arrow: Bent 43">
            <a:extLst>
              <a:ext uri="{FF2B5EF4-FFF2-40B4-BE49-F238E27FC236}">
                <a16:creationId xmlns:a16="http://schemas.microsoft.com/office/drawing/2014/main" id="{42CD3FE2-6862-45F0-8A14-C15509C2E93A}"/>
              </a:ext>
            </a:extLst>
          </p:cNvPr>
          <p:cNvSpPr/>
          <p:nvPr/>
        </p:nvSpPr>
        <p:spPr>
          <a:xfrm rot="16200000" flipH="1" flipV="1">
            <a:off x="8911988" y="-970086"/>
            <a:ext cx="343070" cy="2577721"/>
          </a:xfrm>
          <a:prstGeom prst="bentArrow">
            <a:avLst>
              <a:gd name="adj1" fmla="val 25000"/>
              <a:gd name="adj2" fmla="val 25000"/>
              <a:gd name="adj3" fmla="val 30714"/>
              <a:gd name="adj4" fmla="val 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51BD1930-C336-4AA2-A6DB-98A307B0D329}"/>
              </a:ext>
            </a:extLst>
          </p:cNvPr>
          <p:cNvSpPr/>
          <p:nvPr/>
        </p:nvSpPr>
        <p:spPr>
          <a:xfrm>
            <a:off x="8710314" y="2822650"/>
            <a:ext cx="1692400" cy="401261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Lia Riri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Senior Officer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2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lia@ccci.org.cy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22889720</a:t>
            </a: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Menelaos Xenophontos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1000" dirty="0">
                <a:solidFill>
                  <a:schemeClr val="tx1"/>
                </a:solidFill>
                <a:cs typeface="Arial" panose="020B0604020202020204" pitchFamily="34" charset="0"/>
                <a:hlinkClick r:id="rId2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menelaos@ccci.org.cy</a:t>
            </a:r>
            <a:endParaRPr lang="en-GB" sz="10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Tel: 22889706</a:t>
            </a:r>
            <a:b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</a:b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Jovanna Yiouselli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1000" dirty="0">
                <a:solidFill>
                  <a:schemeClr val="tx1"/>
                </a:solidFill>
                <a:cs typeface="Arial" panose="020B0604020202020204" pitchFamily="34" charset="0"/>
                <a:hlinkClick r:id="rId2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jovanna@ccci.org.cy</a:t>
            </a:r>
            <a:endParaRPr lang="en-GB" sz="10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Tel: 22889772</a:t>
            </a: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l-GR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l-GR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en-GB" sz="1000" u="sng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Administrative Personnel</a:t>
            </a:r>
            <a:endParaRPr lang="el-GR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Stavroulla Christodoulidou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11861BAC-BB68-48D3-96DC-F805D227A267}"/>
              </a:ext>
            </a:extLst>
          </p:cNvPr>
          <p:cNvSpPr/>
          <p:nvPr/>
        </p:nvSpPr>
        <p:spPr>
          <a:xfrm>
            <a:off x="8710314" y="2334379"/>
            <a:ext cx="1692400" cy="46163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8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sz="800" b="1" dirty="0">
                <a:solidFill>
                  <a:schemeClr val="tx2">
                    <a:lumMod val="50000"/>
                  </a:schemeClr>
                </a:solidFill>
              </a:rPr>
              <a:t>Department of International Relations &amp; Economic Diplomacy</a:t>
            </a:r>
          </a:p>
          <a:p>
            <a:pPr algn="ctr"/>
            <a:r>
              <a:rPr lang="en-GB" sz="8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800" dirty="0">
                <a:solidFill>
                  <a:schemeClr val="tx2">
                    <a:lumMod val="50000"/>
                  </a:schemeClr>
                </a:solidFill>
              </a:rPr>
              <a:t>: 22889830</a:t>
            </a:r>
          </a:p>
          <a:p>
            <a:pPr algn="ctr"/>
            <a:endParaRPr lang="en-GB" sz="8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87372D60-2CEA-4F12-ACEF-DA2F15E6FCBE}"/>
              </a:ext>
            </a:extLst>
          </p:cNvPr>
          <p:cNvSpPr/>
          <p:nvPr/>
        </p:nvSpPr>
        <p:spPr>
          <a:xfrm rot="5400000">
            <a:off x="3417551" y="-546828"/>
            <a:ext cx="72000" cy="528489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Arrow: Down 63">
            <a:extLst>
              <a:ext uri="{FF2B5EF4-FFF2-40B4-BE49-F238E27FC236}">
                <a16:creationId xmlns:a16="http://schemas.microsoft.com/office/drawing/2014/main" id="{81AFC863-1C19-4259-B7E0-12F591B24831}"/>
              </a:ext>
            </a:extLst>
          </p:cNvPr>
          <p:cNvSpPr/>
          <p:nvPr/>
        </p:nvSpPr>
        <p:spPr>
          <a:xfrm>
            <a:off x="758066" y="2065363"/>
            <a:ext cx="208258" cy="235268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5" name="Arrow: Down 64">
            <a:extLst>
              <a:ext uri="{FF2B5EF4-FFF2-40B4-BE49-F238E27FC236}">
                <a16:creationId xmlns:a16="http://schemas.microsoft.com/office/drawing/2014/main" id="{E30035D9-D96B-4AB0-B1CC-72B7749B7843}"/>
              </a:ext>
            </a:extLst>
          </p:cNvPr>
          <p:cNvSpPr/>
          <p:nvPr/>
        </p:nvSpPr>
        <p:spPr>
          <a:xfrm>
            <a:off x="2395429" y="2066208"/>
            <a:ext cx="208258" cy="235268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" name="Arrow: Down 65">
            <a:extLst>
              <a:ext uri="{FF2B5EF4-FFF2-40B4-BE49-F238E27FC236}">
                <a16:creationId xmlns:a16="http://schemas.microsoft.com/office/drawing/2014/main" id="{A520208C-DC58-4D84-87D8-D49337E0FA1A}"/>
              </a:ext>
            </a:extLst>
          </p:cNvPr>
          <p:cNvSpPr/>
          <p:nvPr/>
        </p:nvSpPr>
        <p:spPr>
          <a:xfrm>
            <a:off x="4168823" y="2066208"/>
            <a:ext cx="208258" cy="235268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Arrow: Down 66">
            <a:extLst>
              <a:ext uri="{FF2B5EF4-FFF2-40B4-BE49-F238E27FC236}">
                <a16:creationId xmlns:a16="http://schemas.microsoft.com/office/drawing/2014/main" id="{D52F8605-11AF-4A2C-BD60-CD111DB6EA90}"/>
              </a:ext>
            </a:extLst>
          </p:cNvPr>
          <p:cNvSpPr/>
          <p:nvPr/>
        </p:nvSpPr>
        <p:spPr>
          <a:xfrm>
            <a:off x="5951095" y="2066208"/>
            <a:ext cx="208258" cy="235268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3118DA1A-B040-47F2-ADDC-726D2AFB3000}"/>
              </a:ext>
            </a:extLst>
          </p:cNvPr>
          <p:cNvSpPr/>
          <p:nvPr/>
        </p:nvSpPr>
        <p:spPr>
          <a:xfrm flipH="1">
            <a:off x="10262303" y="404262"/>
            <a:ext cx="71999" cy="172429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1" name="Arrow: Down 70">
            <a:extLst>
              <a:ext uri="{FF2B5EF4-FFF2-40B4-BE49-F238E27FC236}">
                <a16:creationId xmlns:a16="http://schemas.microsoft.com/office/drawing/2014/main" id="{7CC5E079-4A10-41D1-9D04-B04A3D0FB7D7}"/>
              </a:ext>
            </a:extLst>
          </p:cNvPr>
          <p:cNvSpPr/>
          <p:nvPr/>
        </p:nvSpPr>
        <p:spPr>
          <a:xfrm>
            <a:off x="7811577" y="2068497"/>
            <a:ext cx="208258" cy="235268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" name="Arrow: Down 71">
            <a:extLst>
              <a:ext uri="{FF2B5EF4-FFF2-40B4-BE49-F238E27FC236}">
                <a16:creationId xmlns:a16="http://schemas.microsoft.com/office/drawing/2014/main" id="{291D8844-884F-48BE-A17C-1CD52AB8A36E}"/>
              </a:ext>
            </a:extLst>
          </p:cNvPr>
          <p:cNvSpPr/>
          <p:nvPr/>
        </p:nvSpPr>
        <p:spPr>
          <a:xfrm>
            <a:off x="10174218" y="2078216"/>
            <a:ext cx="208258" cy="235268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AF0978E3-1628-4004-859C-3424FCC4838D}"/>
              </a:ext>
            </a:extLst>
          </p:cNvPr>
          <p:cNvSpPr/>
          <p:nvPr/>
        </p:nvSpPr>
        <p:spPr>
          <a:xfrm>
            <a:off x="4988014" y="595883"/>
            <a:ext cx="3384800" cy="461639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US" sz="1000" b="1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lvl="0"/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Public Relations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lvl="0"/>
            <a:r>
              <a:rPr lang="en-GB" sz="1000" dirty="0">
                <a:solidFill>
                  <a:schemeClr val="tx1"/>
                </a:solidFill>
                <a:cs typeface="Arial" panose="020B0604020202020204" pitchFamily="34" charset="0"/>
              </a:rPr>
              <a:t>Kwnstantina Rousia</a:t>
            </a:r>
          </a:p>
          <a:p>
            <a:pPr lvl="0"/>
            <a:r>
              <a:rPr lang="en-GB" sz="1000" dirty="0">
                <a:solidFill>
                  <a:schemeClr val="tx1"/>
                </a:solidFill>
                <a:cs typeface="Arial" panose="020B0604020202020204" pitchFamily="34" charset="0"/>
                <a:hlinkClick r:id="rId2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k.rousia@ccci.org.cy</a:t>
            </a:r>
            <a:r>
              <a:rPr lang="en-GB" sz="1000" dirty="0">
                <a:solidFill>
                  <a:schemeClr val="tx1"/>
                </a:solidFill>
                <a:cs typeface="Arial" panose="020B0604020202020204" pitchFamily="34" charset="0"/>
              </a:rPr>
              <a:t> Tel: 22889710</a:t>
            </a:r>
          </a:p>
          <a:p>
            <a:pPr lvl="0"/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2" name="Arrow: Down 41">
            <a:extLst>
              <a:ext uri="{FF2B5EF4-FFF2-40B4-BE49-F238E27FC236}">
                <a16:creationId xmlns:a16="http://schemas.microsoft.com/office/drawing/2014/main" id="{9DD75F4E-1C9C-4851-88E7-61625B3B2BE3}"/>
              </a:ext>
            </a:extLst>
          </p:cNvPr>
          <p:cNvSpPr/>
          <p:nvPr/>
        </p:nvSpPr>
        <p:spPr>
          <a:xfrm rot="16200000">
            <a:off x="4547392" y="822212"/>
            <a:ext cx="166540" cy="454123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485E2D16-3D77-412A-8B6B-AD7E0407301E}"/>
              </a:ext>
            </a:extLst>
          </p:cNvPr>
          <p:cNvSpPr/>
          <p:nvPr/>
        </p:nvSpPr>
        <p:spPr>
          <a:xfrm>
            <a:off x="4988014" y="1091791"/>
            <a:ext cx="3384800" cy="895804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PAs</a:t>
            </a:r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Androulla Xenophontos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endParaRPr lang="en-US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2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androulla@ccci.org.cy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 22889723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Anna Tsangari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3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a.tsangari@ccci.org.cy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Tel : 22889724</a:t>
            </a:r>
          </a:p>
          <a:p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</a:p>
          <a:p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3" name="Picture 2" descr="Shape&#10;&#10;Description automatically generated with medium confidence">
            <a:extLst>
              <a:ext uri="{FF2B5EF4-FFF2-40B4-BE49-F238E27FC236}">
                <a16:creationId xmlns:a16="http://schemas.microsoft.com/office/drawing/2014/main" id="{CF673B97-F94E-ED2D-CBD1-3B4451783F53}"/>
              </a:ext>
            </a:extLst>
          </p:cNvPr>
          <p:cNvPicPr>
            <a:picLocks noChangeAspect="1"/>
          </p:cNvPicPr>
          <p:nvPr/>
        </p:nvPicPr>
        <p:blipFill>
          <a:blip r:embed="rId3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03104" y="1208589"/>
            <a:ext cx="1644831" cy="53282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854624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439</TotalTime>
  <Words>543</Words>
  <Application>Microsoft Office PowerPoint</Application>
  <PresentationFormat>Widescreen</PresentationFormat>
  <Paragraphs>215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Polis Peratikos</dc:creator>
  <cp:lastModifiedBy>Claire Andreou</cp:lastModifiedBy>
  <cp:revision>54</cp:revision>
  <cp:lastPrinted>2021-10-04T08:52:51Z</cp:lastPrinted>
  <dcterms:created xsi:type="dcterms:W3CDTF">2021-01-19T06:56:29Z</dcterms:created>
  <dcterms:modified xsi:type="dcterms:W3CDTF">2023-03-20T15:01:08Z</dcterms:modified>
</cp:coreProperties>
</file>