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317" r:id="rId3"/>
    <p:sldId id="307" r:id="rId4"/>
    <p:sldId id="259" r:id="rId5"/>
    <p:sldId id="308" r:id="rId6"/>
    <p:sldId id="309" r:id="rId7"/>
    <p:sldId id="318" r:id="rId8"/>
    <p:sldId id="310" r:id="rId9"/>
    <p:sldId id="319" r:id="rId10"/>
    <p:sldId id="304" r:id="rId11"/>
    <p:sldId id="311" r:id="rId12"/>
    <p:sldId id="312" r:id="rId13"/>
    <p:sldId id="305" r:id="rId14"/>
    <p:sldId id="313" r:id="rId15"/>
    <p:sldId id="314" r:id="rId16"/>
    <p:sldId id="306" r:id="rId17"/>
    <p:sldId id="315" r:id="rId18"/>
    <p:sldId id="316" r:id="rId19"/>
    <p:sldId id="303" r:id="rId20"/>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guide id="3" orient="horz" pos="2451">
          <p15:clr>
            <a:srgbClr val="A4A3A4"/>
          </p15:clr>
        </p15:guide>
        <p15:guide id="4" orient="horz" pos="1778">
          <p15:clr>
            <a:srgbClr val="A4A3A4"/>
          </p15:clr>
        </p15:guide>
        <p15:guide id="5" orient="horz" pos="584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ria Zanti" initials="M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37" autoAdjust="0"/>
    <p:restoredTop sz="94608"/>
  </p:normalViewPr>
  <p:slideViewPr>
    <p:cSldViewPr snapToGrid="0" snapToObjects="1" showGuides="1">
      <p:cViewPr varScale="1">
        <p:scale>
          <a:sx n="55" d="100"/>
          <a:sy n="55" d="100"/>
        </p:scale>
        <p:origin x="1110" y="768"/>
      </p:cViewPr>
      <p:guideLst>
        <p:guide orient="horz" pos="4320"/>
        <p:guide pos="7680"/>
        <p:guide orient="horz" pos="2451"/>
        <p:guide orient="horz" pos="1778"/>
        <p:guide orient="horz" pos="5849"/>
      </p:guideLst>
    </p:cSldViewPr>
  </p:slideViewPr>
  <p:notesTextViewPr>
    <p:cViewPr>
      <p:scale>
        <a:sx n="100" d="100"/>
        <a:sy n="100" d="100"/>
      </p:scale>
      <p:origin x="0" y="0"/>
    </p:cViewPr>
  </p:notesTextViewPr>
  <p:notesViewPr>
    <p:cSldViewPr snapToGrid="0" snapToObjects="1">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06400" y="698500"/>
            <a:ext cx="6197600" cy="3486150"/>
          </a:xfrm>
          <a:prstGeom prst="rect">
            <a:avLst/>
          </a:prstGeom>
        </p:spPr>
        <p:txBody>
          <a:bodyPr lIns="88139" tIns="44070" rIns="88139" bIns="44070"/>
          <a:lstStyle/>
          <a:p>
            <a:endParaRPr/>
          </a:p>
        </p:txBody>
      </p:sp>
      <p:sp>
        <p:nvSpPr>
          <p:cNvPr id="117" name="Shape 117"/>
          <p:cNvSpPr>
            <a:spLocks noGrp="1"/>
          </p:cNvSpPr>
          <p:nvPr>
            <p:ph type="body" sz="quarter" idx="1"/>
          </p:nvPr>
        </p:nvSpPr>
        <p:spPr>
          <a:xfrm>
            <a:off x="934721" y="4415790"/>
            <a:ext cx="5140960" cy="4183380"/>
          </a:xfrm>
          <a:prstGeom prst="rect">
            <a:avLst/>
          </a:prstGeom>
        </p:spPr>
        <p:txBody>
          <a:bodyPr lIns="88139" tIns="44070" rIns="88139" bIns="44070"/>
          <a:lstStyle/>
          <a:p>
            <a:endParaRPr/>
          </a:p>
        </p:txBody>
      </p:sp>
    </p:spTree>
    <p:extLst>
      <p:ext uri="{BB962C8B-B14F-4D97-AF65-F5344CB8AC3E}">
        <p14:creationId xmlns:p14="http://schemas.microsoft.com/office/powerpoint/2010/main" val="36788937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2"/>
          <a:stretch>
            <a:fillRect/>
          </a:stretch>
        </p:blipFill>
        <p:spPr>
          <a:xfrm>
            <a:off x="-88328" y="-2152259"/>
            <a:ext cx="24737827" cy="16610210"/>
          </a:xfrm>
          <a:prstGeom prst="rect">
            <a:avLst/>
          </a:prstGeom>
          <a:ln w="12700">
            <a:miter lim="400000"/>
          </a:ln>
        </p:spPr>
      </p:pic>
      <p:sp>
        <p:nvSpPr>
          <p:cNvPr id="120" name="Κρατικός Προϋπολογισμός"/>
          <p:cNvSpPr txBox="1">
            <a:spLocks noGrp="1"/>
          </p:cNvSpPr>
          <p:nvPr>
            <p:ph type="ctrTitle"/>
          </p:nvPr>
        </p:nvSpPr>
        <p:spPr>
          <a:xfrm>
            <a:off x="1176544" y="1067674"/>
            <a:ext cx="19196930" cy="5126093"/>
          </a:xfrm>
          <a:prstGeom prst="rect">
            <a:avLst/>
          </a:prstGeom>
        </p:spPr>
        <p:txBody>
          <a:bodyPr anchor="t">
            <a:normAutofit/>
          </a:bodyPr>
          <a:lstStyle>
            <a:lvl1pPr algn="l">
              <a:defRPr sz="8500" b="1">
                <a:solidFill>
                  <a:srgbClr val="FFFFFF"/>
                </a:solidFill>
                <a:latin typeface="Arial"/>
                <a:ea typeface="Arial"/>
                <a:cs typeface="Arial"/>
                <a:sym typeface="Arial"/>
              </a:defRPr>
            </a:lvl1pPr>
          </a:lstStyle>
          <a:p>
            <a:r>
              <a:rPr lang="el-GR" dirty="0"/>
              <a:t>Στρατηγική Προσέλκυσης Επιχειρήσεων </a:t>
            </a:r>
            <a:endParaRPr lang="en-US" dirty="0"/>
          </a:p>
        </p:txBody>
      </p:sp>
      <p:sp>
        <p:nvSpPr>
          <p:cNvPr id="121" name="Οκτώβριος 2020"/>
          <p:cNvSpPr txBox="1">
            <a:spLocks noGrp="1"/>
          </p:cNvSpPr>
          <p:nvPr>
            <p:ph type="subTitle" sz="quarter" idx="1"/>
          </p:nvPr>
        </p:nvSpPr>
        <p:spPr>
          <a:xfrm>
            <a:off x="1201605" y="6302430"/>
            <a:ext cx="16760189" cy="2474723"/>
          </a:xfrm>
          <a:prstGeom prst="rect">
            <a:avLst/>
          </a:prstGeom>
        </p:spPr>
        <p:txBody>
          <a:bodyPr/>
          <a:lstStyle>
            <a:lvl1pPr algn="l" defTabSz="457200">
              <a:defRPr sz="3900">
                <a:solidFill>
                  <a:srgbClr val="FFFFFF"/>
                </a:solidFill>
                <a:latin typeface="Arial"/>
                <a:ea typeface="Arial"/>
                <a:cs typeface="Arial"/>
                <a:sym typeface="Arial"/>
              </a:defRPr>
            </a:lvl1pPr>
          </a:lstStyle>
          <a:p>
            <a:r>
              <a:rPr dirty="0" err="1"/>
              <a:t>Οκτώ</a:t>
            </a:r>
            <a:r>
              <a:rPr dirty="0"/>
              <a:t>βριος 202</a:t>
            </a:r>
            <a:r>
              <a:rPr lang="el-GR" dirty="0"/>
              <a:t>1</a:t>
            </a:r>
            <a:endParaRPr dirty="0"/>
          </a:p>
        </p:txBody>
      </p:sp>
      <p:sp>
        <p:nvSpPr>
          <p:cNvPr id="12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1000" b="0">
                <a:solidFill>
                  <a:srgbClr val="FFFFFF"/>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123" name="ΥΠΟΥΡΓΕΙΟ ΟΙΚΟΝΟΜΙΚΩΝ"/>
          <p:cNvSpPr txBox="1"/>
          <p:nvPr/>
        </p:nvSpPr>
        <p:spPr>
          <a:xfrm>
            <a:off x="12459230" y="10722463"/>
            <a:ext cx="9605671" cy="61397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a:defRPr>
                <a:solidFill>
                  <a:srgbClr val="FFFFFF"/>
                </a:solidFill>
                <a:latin typeface="Arial"/>
                <a:ea typeface="Arial"/>
                <a:cs typeface="Arial"/>
                <a:sym typeface="Arial"/>
              </a:defRPr>
            </a:lvl1pPr>
          </a:lstStyle>
          <a:p>
            <a:r>
              <a:t>ΥΠΟΥΡΓΕΙΟ ΟΙΚΟΝΟΜΙΚΩΝ</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descr="Image"/>
          <p:cNvPicPr>
            <a:picLocks noChangeAspect="1"/>
          </p:cNvPicPr>
          <p:nvPr/>
        </p:nvPicPr>
        <p:blipFill>
          <a:blip r:embed="rId2"/>
          <a:stretch>
            <a:fillRect/>
          </a:stretch>
        </p:blipFill>
        <p:spPr>
          <a:xfrm>
            <a:off x="9038582" y="10354105"/>
            <a:ext cx="15700723" cy="3345352"/>
          </a:xfrm>
          <a:prstGeom prst="rect">
            <a:avLst/>
          </a:prstGeom>
          <a:ln w="12700">
            <a:miter lim="400000"/>
          </a:ln>
        </p:spPr>
      </p:pic>
      <p:sp>
        <p:nvSpPr>
          <p:cNvPr id="13"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4" name="ΥΠΟΥΡΓΕΙΟ ΟΙΚΟΝΟΜΙΚΩΝ"/>
          <p:cNvSpPr txBox="1">
            <a:spLocks/>
          </p:cNvSpPr>
          <p:nvPr/>
        </p:nvSpPr>
        <p:spPr>
          <a:xfrm>
            <a:off x="11104845" y="12424383"/>
            <a:ext cx="9605670" cy="61397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ln>
                  <a:noFill/>
                </a:ln>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r>
              <a:rPr lang="el-GR"/>
              <a:t>ΥΠΟΥΡΓΕΙΟ ΟΙΚΟΝΟΜΙΚΩΝ</a:t>
            </a:r>
            <a:endParaRPr lang="el-GR" dirty="0"/>
          </a:p>
        </p:txBody>
      </p:sp>
      <p:sp>
        <p:nvSpPr>
          <p:cNvPr id="9" name="Οικονομικές Εξελίξεις"/>
          <p:cNvSpPr txBox="1">
            <a:spLocks/>
          </p:cNvSpPr>
          <p:nvPr/>
        </p:nvSpPr>
        <p:spPr>
          <a:xfrm>
            <a:off x="1627395" y="1253921"/>
            <a:ext cx="13718025" cy="40606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lvl="0">
              <a:lnSpc>
                <a:spcPct val="120000"/>
              </a:lnSpc>
            </a:pPr>
            <a:r>
              <a:rPr lang="el-GR" dirty="0">
                <a:solidFill>
                  <a:srgbClr val="256475"/>
                </a:solidFill>
              </a:rPr>
              <a:t>Εισαγωγή</a:t>
            </a:r>
          </a:p>
          <a:p>
            <a:pPr lvl="0">
              <a:lnSpc>
                <a:spcPct val="120000"/>
              </a:lnSpc>
            </a:pPr>
            <a:r>
              <a:rPr lang="en-US" dirty="0">
                <a:solidFill>
                  <a:srgbClr val="256475"/>
                </a:solidFill>
              </a:rPr>
              <a:t>DIGITAL NOMAD VISA</a:t>
            </a:r>
          </a:p>
        </p:txBody>
      </p:sp>
      <p:sp>
        <p:nvSpPr>
          <p:cNvPr id="16" name="Οικονομικές Εξελίξεις"/>
          <p:cNvSpPr txBox="1">
            <a:spLocks/>
          </p:cNvSpPr>
          <p:nvPr/>
        </p:nvSpPr>
        <p:spPr>
          <a:xfrm>
            <a:off x="1627395" y="4560791"/>
            <a:ext cx="7862038" cy="20211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100000"/>
              </a:lnSpc>
            </a:pPr>
            <a:r>
              <a:rPr lang="el-GR" sz="4400" dirty="0">
                <a:solidFill>
                  <a:srgbClr val="256475"/>
                </a:solidFill>
              </a:rPr>
              <a:t>(με ανώτατο αρχικό όριο</a:t>
            </a:r>
          </a:p>
          <a:p>
            <a:pPr>
              <a:lnSpc>
                <a:spcPct val="100000"/>
              </a:lnSpc>
            </a:pPr>
            <a:r>
              <a:rPr lang="el-GR" sz="4400" dirty="0">
                <a:solidFill>
                  <a:srgbClr val="256475"/>
                </a:solidFill>
              </a:rPr>
              <a:t>τους 100 δικαιούχους)</a:t>
            </a:r>
          </a:p>
        </p:txBody>
      </p:sp>
      <p:sp>
        <p:nvSpPr>
          <p:cNvPr id="11" name="TextBox 10">
            <a:extLst>
              <a:ext uri="{FF2B5EF4-FFF2-40B4-BE49-F238E27FC236}">
                <a16:creationId xmlns:a16="http://schemas.microsoft.com/office/drawing/2014/main" id="{94995A53-C532-9549-982F-7A0C45A9BD36}"/>
              </a:ext>
            </a:extLst>
          </p:cNvPr>
          <p:cNvSpPr txBox="1"/>
          <p:nvPr/>
        </p:nvSpPr>
        <p:spPr>
          <a:xfrm>
            <a:off x="379499" y="1454964"/>
            <a:ext cx="1051836"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l-GR" sz="8000" dirty="0">
                <a:solidFill>
                  <a:srgbClr val="256475"/>
                </a:solidFill>
              </a:rPr>
              <a:t>6</a:t>
            </a:r>
            <a:r>
              <a:rPr lang="en-US" sz="8000" dirty="0">
                <a:solidFill>
                  <a:srgbClr val="256475"/>
                </a:solidFill>
              </a:rPr>
              <a:t>.</a:t>
            </a:r>
            <a:endParaRPr lang="x-none" sz="8000" dirty="0"/>
          </a:p>
        </p:txBody>
      </p:sp>
      <p:pic>
        <p:nvPicPr>
          <p:cNvPr id="3" name="Picture 2">
            <a:extLst>
              <a:ext uri="{FF2B5EF4-FFF2-40B4-BE49-F238E27FC236}">
                <a16:creationId xmlns:a16="http://schemas.microsoft.com/office/drawing/2014/main" id="{3212B742-23D4-5A43-AE65-EEA9711D55B9}"/>
              </a:ext>
            </a:extLst>
          </p:cNvPr>
          <p:cNvPicPr>
            <a:picLocks noChangeAspect="1"/>
          </p:cNvPicPr>
          <p:nvPr/>
        </p:nvPicPr>
        <p:blipFill>
          <a:blip r:embed="rId3"/>
          <a:stretch>
            <a:fillRect/>
          </a:stretch>
        </p:blipFill>
        <p:spPr>
          <a:xfrm>
            <a:off x="11293641" y="4395738"/>
            <a:ext cx="12547305" cy="7631043"/>
          </a:xfrm>
          <a:prstGeom prst="rect">
            <a:avLst/>
          </a:prstGeom>
        </p:spPr>
      </p:pic>
    </p:spTree>
    <p:extLst>
      <p:ext uri="{BB962C8B-B14F-4D97-AF65-F5344CB8AC3E}">
        <p14:creationId xmlns:p14="http://schemas.microsoft.com/office/powerpoint/2010/main" val="241301042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p:cNvSpPr/>
          <p:nvPr/>
        </p:nvSpPr>
        <p:spPr>
          <a:xfrm>
            <a:off x="-956" y="-21723"/>
            <a:ext cx="17045693" cy="2964340"/>
          </a:xfrm>
          <a:custGeom>
            <a:avLst/>
            <a:gdLst/>
            <a:ahLst/>
            <a:cxnLst>
              <a:cxn ang="0">
                <a:pos x="wd2" y="hd2"/>
              </a:cxn>
              <a:cxn ang="5400000">
                <a:pos x="wd2" y="hd2"/>
              </a:cxn>
              <a:cxn ang="10800000">
                <a:pos x="wd2" y="hd2"/>
              </a:cxn>
              <a:cxn ang="16200000">
                <a:pos x="wd2" y="hd2"/>
              </a:cxn>
            </a:cxnLst>
            <a:rect l="0" t="0" r="r" b="b"/>
            <a:pathLst>
              <a:path w="21600" h="21600" extrusionOk="0">
                <a:moveTo>
                  <a:pt x="0" y="233"/>
                </a:moveTo>
                <a:lnTo>
                  <a:pt x="0" y="21600"/>
                </a:lnTo>
                <a:lnTo>
                  <a:pt x="20378" y="21600"/>
                </a:lnTo>
                <a:lnTo>
                  <a:pt x="21600" y="0"/>
                </a:lnTo>
                <a:lnTo>
                  <a:pt x="0" y="233"/>
                </a:lnTo>
                <a:close/>
              </a:path>
            </a:pathLst>
          </a:custGeom>
          <a:solidFill>
            <a:srgbClr val="2F7788">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79"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28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281" name="ΚΥΡΙΟΤΕΡΟΙ ΣΤΟΧΟΙ"/>
          <p:cNvSpPr txBox="1"/>
          <p:nvPr/>
        </p:nvSpPr>
        <p:spPr>
          <a:xfrm>
            <a:off x="1270000" y="851652"/>
            <a:ext cx="16446672" cy="100027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5000">
                <a:solidFill>
                  <a:srgbClr val="307788"/>
                </a:solidFill>
                <a:latin typeface="Arial"/>
                <a:ea typeface="Arial"/>
                <a:cs typeface="Arial"/>
                <a:sym typeface="Arial"/>
              </a:defRPr>
            </a:lvl1pPr>
          </a:lstStyle>
          <a:p>
            <a:pPr lvl="0"/>
            <a:r>
              <a:rPr lang="el-GR" dirty="0">
                <a:solidFill>
                  <a:srgbClr val="256475"/>
                </a:solidFill>
              </a:rPr>
              <a:t>Έκδοση </a:t>
            </a:r>
            <a:r>
              <a:rPr lang="en-US" dirty="0">
                <a:solidFill>
                  <a:srgbClr val="256475"/>
                </a:solidFill>
              </a:rPr>
              <a:t>DIGITAL NOMAD VISA</a:t>
            </a:r>
          </a:p>
        </p:txBody>
      </p:sp>
      <p:pic>
        <p:nvPicPr>
          <p:cNvPr id="282" name="Image" descr="Image"/>
          <p:cNvPicPr>
            <a:picLocks noChangeAspect="1"/>
          </p:cNvPicPr>
          <p:nvPr/>
        </p:nvPicPr>
        <p:blipFill>
          <a:blip r:embed="rId2"/>
          <a:stretch>
            <a:fillRect/>
          </a:stretch>
        </p:blipFill>
        <p:spPr>
          <a:xfrm>
            <a:off x="8924284" y="10354105"/>
            <a:ext cx="15700723" cy="3345352"/>
          </a:xfrm>
          <a:prstGeom prst="rect">
            <a:avLst/>
          </a:prstGeom>
          <a:ln w="12700">
            <a:miter lim="400000"/>
          </a:ln>
        </p:spPr>
      </p:pic>
      <p:sp>
        <p:nvSpPr>
          <p:cNvPr id="28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sp>
        <p:nvSpPr>
          <p:cNvPr id="288" name="19"/>
          <p:cNvSpPr txBox="1"/>
          <p:nvPr/>
        </p:nvSpPr>
        <p:spPr>
          <a:xfrm>
            <a:off x="22974300" y="11170822"/>
            <a:ext cx="923379" cy="6750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lnSpc>
                <a:spcPct val="120000"/>
              </a:lnSpc>
              <a:defRPr sz="3100" cap="all">
                <a:solidFill>
                  <a:srgbClr val="2F7788"/>
                </a:solidFill>
                <a:latin typeface="Arial"/>
                <a:ea typeface="Arial"/>
                <a:cs typeface="Arial"/>
                <a:sym typeface="Arial"/>
              </a:defRPr>
            </a:lvl1pPr>
          </a:lstStyle>
          <a:p>
            <a:r>
              <a:rPr lang="en-GB" dirty="0"/>
              <a:t>9</a:t>
            </a:r>
            <a:endParaRPr dirty="0"/>
          </a:p>
        </p:txBody>
      </p:sp>
      <p:sp>
        <p:nvSpPr>
          <p:cNvPr id="23" name="Οικονομικές Εξελίξεις"/>
          <p:cNvSpPr txBox="1">
            <a:spLocks/>
          </p:cNvSpPr>
          <p:nvPr/>
        </p:nvSpPr>
        <p:spPr>
          <a:xfrm>
            <a:off x="12687927" y="3931157"/>
            <a:ext cx="16810310" cy="512609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100000"/>
              </a:lnSpc>
            </a:pPr>
            <a:endParaRPr lang="el-GR" sz="5000" i="0" dirty="0">
              <a:solidFill>
                <a:srgbClr val="256475"/>
              </a:solidFill>
            </a:endParaRPr>
          </a:p>
        </p:txBody>
      </p:sp>
      <p:sp>
        <p:nvSpPr>
          <p:cNvPr id="16" name="Μέσω του προτεινόμενου κρατικού προϋπολογισμού καθίσταται εφικτή:…"/>
          <p:cNvSpPr txBox="1"/>
          <p:nvPr/>
        </p:nvSpPr>
        <p:spPr>
          <a:xfrm>
            <a:off x="1257207" y="3379739"/>
            <a:ext cx="8595319" cy="7027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defTabSz="457200">
              <a:lnSpc>
                <a:spcPct val="110000"/>
              </a:lnSpc>
              <a:spcBef>
                <a:spcPts val="1700"/>
              </a:spcBef>
              <a:defRPr sz="3500" i="1">
                <a:solidFill>
                  <a:srgbClr val="357F94"/>
                </a:solidFill>
                <a:latin typeface="Arial"/>
                <a:ea typeface="Arial"/>
                <a:cs typeface="Arial"/>
                <a:sym typeface="Arial"/>
              </a:defRPr>
            </a:pPr>
            <a:r>
              <a:rPr lang="el-GR" sz="3500" i="1" dirty="0">
                <a:solidFill>
                  <a:srgbClr val="357F94"/>
                </a:solidFill>
                <a:latin typeface="Arial"/>
                <a:ea typeface="Arial"/>
                <a:cs typeface="Arial"/>
              </a:rPr>
              <a:t>Δικαιούχοι</a:t>
            </a:r>
            <a:endParaRPr lang="en-US" sz="3500" i="1" dirty="0">
              <a:solidFill>
                <a:srgbClr val="357F94"/>
              </a:solidFill>
              <a:latin typeface="Arial"/>
              <a:ea typeface="Arial"/>
              <a:cs typeface="Arial"/>
            </a:endParaRPr>
          </a:p>
        </p:txBody>
      </p:sp>
      <p:sp>
        <p:nvSpPr>
          <p:cNvPr id="17" name="Μέσω του προτεινόμενου κρατικού προϋπολογισμού καθίσταται εφικτή:…"/>
          <p:cNvSpPr txBox="1"/>
          <p:nvPr/>
        </p:nvSpPr>
        <p:spPr>
          <a:xfrm>
            <a:off x="1181982" y="4112754"/>
            <a:ext cx="21575637" cy="10259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l-GR" b="0" dirty="0">
                <a:solidFill>
                  <a:srgbClr val="5E5E5E"/>
                </a:solidFill>
                <a:latin typeface="Arial"/>
                <a:ea typeface="Arial"/>
                <a:cs typeface="Arial"/>
              </a:rPr>
              <a:t>Πολίτες τρίτων χωρών αυτοαπασχολούμενοι/ ελεύθεροι επαγγελματίες ή μισθωτοί οι οποίοι εργάζονται εξ αποστάσεως με</a:t>
            </a:r>
          </a:p>
          <a:p>
            <a:pPr algn="l"/>
            <a:r>
              <a:rPr lang="el-GR" b="0" dirty="0">
                <a:solidFill>
                  <a:srgbClr val="5E5E5E"/>
                </a:solidFill>
                <a:latin typeface="Arial"/>
                <a:ea typeface="Arial"/>
                <a:cs typeface="Arial"/>
              </a:rPr>
              <a:t>τη χρήση τεχνολογιών πληροφορικών και επικοινωνιών με εργοδότες/ πελάτες εκτός Κύπρου.</a:t>
            </a:r>
            <a:endParaRPr lang="en-US" b="0" dirty="0">
              <a:solidFill>
                <a:srgbClr val="5E5E5E"/>
              </a:solidFill>
              <a:latin typeface="Arial"/>
              <a:ea typeface="Arial"/>
              <a:cs typeface="Arial"/>
            </a:endParaRPr>
          </a:p>
        </p:txBody>
      </p:sp>
      <p:sp>
        <p:nvSpPr>
          <p:cNvPr id="18" name="Μέσω του προτεινόμενου κρατικού προϋπολογισμού καθίσταται εφικτή:…"/>
          <p:cNvSpPr txBox="1"/>
          <p:nvPr/>
        </p:nvSpPr>
        <p:spPr>
          <a:xfrm>
            <a:off x="1257207" y="5492304"/>
            <a:ext cx="8595319"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lvl="0" algn="l"/>
            <a:r>
              <a:rPr lang="el-GR" sz="3500" i="1" dirty="0">
                <a:solidFill>
                  <a:srgbClr val="357F94"/>
                </a:solidFill>
                <a:latin typeface="Arial"/>
                <a:ea typeface="Arial"/>
                <a:cs typeface="Arial"/>
              </a:rPr>
              <a:t>Καθεστώς παραμονής</a:t>
            </a:r>
            <a:endParaRPr lang="en-US" sz="3500" i="1" dirty="0">
              <a:solidFill>
                <a:srgbClr val="357F94"/>
              </a:solidFill>
              <a:latin typeface="Arial"/>
              <a:ea typeface="Arial"/>
              <a:cs typeface="Arial"/>
            </a:endParaRPr>
          </a:p>
        </p:txBody>
      </p:sp>
      <p:sp>
        <p:nvSpPr>
          <p:cNvPr id="19" name="Μέσω του προτεινόμενου κρατικού προϋπολογισμού καθίσταται εφικτή:…"/>
          <p:cNvSpPr txBox="1"/>
          <p:nvPr/>
        </p:nvSpPr>
        <p:spPr>
          <a:xfrm>
            <a:off x="1900108" y="6229643"/>
            <a:ext cx="21575637" cy="64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lnSpc>
                <a:spcPct val="120000"/>
              </a:lnSpc>
            </a:pPr>
            <a:r>
              <a:rPr lang="el-GR" b="0" dirty="0">
                <a:solidFill>
                  <a:srgbClr val="5E5E5E"/>
                </a:solidFill>
                <a:latin typeface="Arial"/>
                <a:ea typeface="Arial"/>
                <a:cs typeface="Arial"/>
              </a:rPr>
              <a:t>Έχουν το δικαίωμα παραμονής στη χώρα για διάστημα μέχρι ένα έτος, με δικαίωμα ανανέωσης για άλλα δυο χρόνια.</a:t>
            </a:r>
            <a:endParaRPr lang="en-US" b="0" dirty="0">
              <a:solidFill>
                <a:srgbClr val="5E5E5E"/>
              </a:solidFill>
              <a:latin typeface="Arial"/>
              <a:ea typeface="Arial"/>
              <a:cs typeface="Arial"/>
            </a:endParaRPr>
          </a:p>
        </p:txBody>
      </p:sp>
      <p:sp>
        <p:nvSpPr>
          <p:cNvPr id="20" name="Μέσω του προτεινόμενου κρατικού προϋπολογισμού καθίσταται εφικτή:…"/>
          <p:cNvSpPr txBox="1"/>
          <p:nvPr/>
        </p:nvSpPr>
        <p:spPr>
          <a:xfrm>
            <a:off x="1900108" y="7172754"/>
            <a:ext cx="21575637" cy="194925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l-GR" b="0" dirty="0">
                <a:solidFill>
                  <a:srgbClr val="5E5E5E"/>
                </a:solidFill>
                <a:latin typeface="Arial"/>
                <a:ea typeface="Arial"/>
                <a:cs typeface="Arial"/>
              </a:rPr>
              <a:t>Μπορούν να συνοδεύονται από τα μέλη της οικογένειάς τους, στα οποία χορηγείται, ύστερα από αίτηση τους άδεια παραμονής που λήγει ταυτόχρονα με τον συντηρούντα. Κατά τη διάρκεια διαμονής στην Κύπρο δεν επιτρέπεται ο/η σύζυγος ή ο/η σύντροφος (αφορά άτομα που έχουν συνάψει σύμφωνο συμβίωσης) και τα ανήλικα μέλη της οικογένειας του συντηρούντος</a:t>
            </a:r>
          </a:p>
          <a:p>
            <a:pPr algn="l"/>
            <a:r>
              <a:rPr lang="el-GR" b="0" dirty="0">
                <a:solidFill>
                  <a:srgbClr val="5E5E5E"/>
                </a:solidFill>
                <a:latin typeface="Arial"/>
                <a:ea typeface="Arial"/>
                <a:cs typeface="Arial"/>
              </a:rPr>
              <a:t>να παρέχουν εξαρτημένη εργασία ή να ασκούν οποιασδήποτε μορφής οικονομική δραστηριότητα στη χώρα</a:t>
            </a:r>
            <a:endParaRPr lang="en-US" b="0" dirty="0">
              <a:solidFill>
                <a:srgbClr val="5E5E5E"/>
              </a:solidFill>
              <a:latin typeface="Arial"/>
              <a:ea typeface="Arial"/>
              <a:cs typeface="Arial"/>
            </a:endParaRPr>
          </a:p>
        </p:txBody>
      </p:sp>
      <p:pic>
        <p:nvPicPr>
          <p:cNvPr id="21" name="Image" descr="Image"/>
          <p:cNvPicPr>
            <a:picLocks noChangeAspect="1"/>
          </p:cNvPicPr>
          <p:nvPr/>
        </p:nvPicPr>
        <p:blipFill>
          <a:blip r:embed="rId3"/>
          <a:stretch>
            <a:fillRect/>
          </a:stretch>
        </p:blipFill>
        <p:spPr>
          <a:xfrm>
            <a:off x="1147483" y="6417765"/>
            <a:ext cx="478389" cy="478229"/>
          </a:xfrm>
          <a:prstGeom prst="rect">
            <a:avLst/>
          </a:prstGeom>
          <a:ln w="12700">
            <a:miter lim="400000"/>
          </a:ln>
        </p:spPr>
      </p:pic>
      <p:pic>
        <p:nvPicPr>
          <p:cNvPr id="22" name="Image" descr="Image"/>
          <p:cNvPicPr>
            <a:picLocks noChangeAspect="1"/>
          </p:cNvPicPr>
          <p:nvPr/>
        </p:nvPicPr>
        <p:blipFill>
          <a:blip r:embed="rId3"/>
          <a:stretch>
            <a:fillRect/>
          </a:stretch>
        </p:blipFill>
        <p:spPr>
          <a:xfrm>
            <a:off x="1147483" y="7285428"/>
            <a:ext cx="478389" cy="478229"/>
          </a:xfrm>
          <a:prstGeom prst="rect">
            <a:avLst/>
          </a:prstGeom>
          <a:ln w="12700">
            <a:miter lim="400000"/>
          </a:ln>
        </p:spPr>
      </p:pic>
      <p:sp>
        <p:nvSpPr>
          <p:cNvPr id="25" name="Μέσω του προτεινόμενου κρατικού προϋπολογισμού καθίσταται εφικτή:…"/>
          <p:cNvSpPr txBox="1"/>
          <p:nvPr/>
        </p:nvSpPr>
        <p:spPr>
          <a:xfrm>
            <a:off x="1900108" y="9345322"/>
            <a:ext cx="21575637" cy="148758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l-GR" b="0" dirty="0">
                <a:solidFill>
                  <a:srgbClr val="5E5E5E"/>
                </a:solidFill>
                <a:latin typeface="Arial"/>
                <a:ea typeface="Arial"/>
                <a:cs typeface="Arial"/>
              </a:rPr>
              <a:t>Εάν διαμένουν στη Δημοκρατία για μια ή περισσότερες περιόδους που στο σύνολο τους υπερβαίνουν τις 183 ημέρες εντός</a:t>
            </a:r>
          </a:p>
          <a:p>
            <a:pPr algn="l"/>
            <a:r>
              <a:rPr lang="el-GR" b="0" dirty="0">
                <a:solidFill>
                  <a:srgbClr val="5E5E5E"/>
                </a:solidFill>
                <a:latin typeface="Arial"/>
                <a:ea typeface="Arial"/>
                <a:cs typeface="Arial"/>
              </a:rPr>
              <a:t>του ίδιου φορολογικού έτους, τότε θεωρούνται φορολογικοί κάτοικοι Κύπρου νοουμένου δεν είναι φορολογικοί κάτοικοι σε οποιονδήποτε άλλο Κράτος. </a:t>
            </a:r>
            <a:endParaRPr lang="en-US" b="0" dirty="0">
              <a:solidFill>
                <a:srgbClr val="5E5E5E"/>
              </a:solidFill>
              <a:latin typeface="Arial"/>
              <a:ea typeface="Arial"/>
              <a:cs typeface="Arial"/>
            </a:endParaRPr>
          </a:p>
        </p:txBody>
      </p:sp>
      <p:pic>
        <p:nvPicPr>
          <p:cNvPr id="26" name="Image" descr="Image"/>
          <p:cNvPicPr>
            <a:picLocks noChangeAspect="1"/>
          </p:cNvPicPr>
          <p:nvPr/>
        </p:nvPicPr>
        <p:blipFill>
          <a:blip r:embed="rId3"/>
          <a:stretch>
            <a:fillRect/>
          </a:stretch>
        </p:blipFill>
        <p:spPr>
          <a:xfrm>
            <a:off x="1147483" y="9483457"/>
            <a:ext cx="478389" cy="478229"/>
          </a:xfrm>
          <a:prstGeom prst="rect">
            <a:avLst/>
          </a:prstGeom>
          <a:ln w="12700">
            <a:miter lim="400000"/>
          </a:ln>
        </p:spPr>
      </p:pic>
    </p:spTree>
    <p:extLst>
      <p:ext uri="{BB962C8B-B14F-4D97-AF65-F5344CB8AC3E}">
        <p14:creationId xmlns:p14="http://schemas.microsoft.com/office/powerpoint/2010/main" val="8485628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p:cNvSpPr/>
          <p:nvPr/>
        </p:nvSpPr>
        <p:spPr>
          <a:xfrm>
            <a:off x="-956" y="-21723"/>
            <a:ext cx="17045693" cy="2964340"/>
          </a:xfrm>
          <a:custGeom>
            <a:avLst/>
            <a:gdLst/>
            <a:ahLst/>
            <a:cxnLst>
              <a:cxn ang="0">
                <a:pos x="wd2" y="hd2"/>
              </a:cxn>
              <a:cxn ang="5400000">
                <a:pos x="wd2" y="hd2"/>
              </a:cxn>
              <a:cxn ang="10800000">
                <a:pos x="wd2" y="hd2"/>
              </a:cxn>
              <a:cxn ang="16200000">
                <a:pos x="wd2" y="hd2"/>
              </a:cxn>
            </a:cxnLst>
            <a:rect l="0" t="0" r="r" b="b"/>
            <a:pathLst>
              <a:path w="21600" h="21600" extrusionOk="0">
                <a:moveTo>
                  <a:pt x="0" y="233"/>
                </a:moveTo>
                <a:lnTo>
                  <a:pt x="0" y="21600"/>
                </a:lnTo>
                <a:lnTo>
                  <a:pt x="20378" y="21600"/>
                </a:lnTo>
                <a:lnTo>
                  <a:pt x="21600" y="0"/>
                </a:lnTo>
                <a:lnTo>
                  <a:pt x="0" y="233"/>
                </a:lnTo>
                <a:close/>
              </a:path>
            </a:pathLst>
          </a:custGeom>
          <a:solidFill>
            <a:srgbClr val="2F7788">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79"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28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281" name="ΚΥΡΙΟΤΕΡΟΙ ΣΤΟΧΟΙ"/>
          <p:cNvSpPr txBox="1"/>
          <p:nvPr/>
        </p:nvSpPr>
        <p:spPr>
          <a:xfrm>
            <a:off x="1270000" y="851652"/>
            <a:ext cx="16446672" cy="100027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5000">
                <a:solidFill>
                  <a:srgbClr val="307788"/>
                </a:solidFill>
                <a:latin typeface="Arial"/>
                <a:ea typeface="Arial"/>
                <a:cs typeface="Arial"/>
                <a:sym typeface="Arial"/>
              </a:defRPr>
            </a:lvl1pPr>
          </a:lstStyle>
          <a:p>
            <a:pPr lvl="0"/>
            <a:r>
              <a:rPr lang="el-GR" dirty="0">
                <a:solidFill>
                  <a:srgbClr val="256475"/>
                </a:solidFill>
              </a:rPr>
              <a:t>Έκδοση </a:t>
            </a:r>
            <a:r>
              <a:rPr lang="en-US" dirty="0">
                <a:solidFill>
                  <a:srgbClr val="256475"/>
                </a:solidFill>
              </a:rPr>
              <a:t>DIGITAL NOMAD VISA</a:t>
            </a:r>
          </a:p>
        </p:txBody>
      </p:sp>
      <p:pic>
        <p:nvPicPr>
          <p:cNvPr id="282" name="Image" descr="Image"/>
          <p:cNvPicPr>
            <a:picLocks noChangeAspect="1"/>
          </p:cNvPicPr>
          <p:nvPr/>
        </p:nvPicPr>
        <p:blipFill>
          <a:blip r:embed="rId2"/>
          <a:stretch>
            <a:fillRect/>
          </a:stretch>
        </p:blipFill>
        <p:spPr>
          <a:xfrm>
            <a:off x="8924284" y="10354105"/>
            <a:ext cx="15700723" cy="3345352"/>
          </a:xfrm>
          <a:prstGeom prst="rect">
            <a:avLst/>
          </a:prstGeom>
          <a:ln w="12700">
            <a:miter lim="400000"/>
          </a:ln>
        </p:spPr>
      </p:pic>
      <p:sp>
        <p:nvSpPr>
          <p:cNvPr id="28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sp>
        <p:nvSpPr>
          <p:cNvPr id="288" name="19"/>
          <p:cNvSpPr txBox="1"/>
          <p:nvPr/>
        </p:nvSpPr>
        <p:spPr>
          <a:xfrm>
            <a:off x="22974300" y="11170822"/>
            <a:ext cx="923379" cy="6750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lnSpc>
                <a:spcPct val="120000"/>
              </a:lnSpc>
              <a:defRPr sz="3100" cap="all">
                <a:solidFill>
                  <a:srgbClr val="2F7788"/>
                </a:solidFill>
                <a:latin typeface="Arial"/>
                <a:ea typeface="Arial"/>
                <a:cs typeface="Arial"/>
                <a:sym typeface="Arial"/>
              </a:defRPr>
            </a:lvl1pPr>
          </a:lstStyle>
          <a:p>
            <a:r>
              <a:rPr lang="en-GB" dirty="0"/>
              <a:t>10</a:t>
            </a:r>
            <a:endParaRPr dirty="0"/>
          </a:p>
        </p:txBody>
      </p:sp>
      <p:sp>
        <p:nvSpPr>
          <p:cNvPr id="23" name="Οικονομικές Εξελίξεις"/>
          <p:cNvSpPr txBox="1">
            <a:spLocks/>
          </p:cNvSpPr>
          <p:nvPr/>
        </p:nvSpPr>
        <p:spPr>
          <a:xfrm>
            <a:off x="12687927" y="3931157"/>
            <a:ext cx="16810310" cy="512609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100000"/>
              </a:lnSpc>
            </a:pPr>
            <a:endParaRPr lang="el-GR" sz="5000" i="0" dirty="0">
              <a:solidFill>
                <a:srgbClr val="256475"/>
              </a:solidFill>
            </a:endParaRPr>
          </a:p>
        </p:txBody>
      </p:sp>
      <p:sp>
        <p:nvSpPr>
          <p:cNvPr id="16" name="Μέσω του προτεινόμενου κρατικού προϋπολογισμού καθίσταται εφικτή:…"/>
          <p:cNvSpPr txBox="1"/>
          <p:nvPr/>
        </p:nvSpPr>
        <p:spPr>
          <a:xfrm>
            <a:off x="1257207" y="3379739"/>
            <a:ext cx="10204691" cy="117981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r>
              <a:rPr lang="el-GR" sz="3500" i="1" dirty="0">
                <a:solidFill>
                  <a:srgbClr val="357F94"/>
                </a:solidFill>
                <a:latin typeface="Arial"/>
                <a:ea typeface="Arial"/>
                <a:cs typeface="Arial"/>
              </a:rPr>
              <a:t>Απαραίτητες προϋποθέσεις (μεταξύ άλλων)</a:t>
            </a:r>
            <a:endParaRPr lang="en-US" sz="3500" i="1" dirty="0">
              <a:solidFill>
                <a:srgbClr val="357F94"/>
              </a:solidFill>
              <a:latin typeface="Arial"/>
              <a:ea typeface="Arial"/>
              <a:cs typeface="Arial"/>
            </a:endParaRPr>
          </a:p>
          <a:p>
            <a:pPr algn="l"/>
            <a:endParaRPr lang="en-US" sz="3500" b="0" i="1" dirty="0">
              <a:solidFill>
                <a:srgbClr val="357F94"/>
              </a:solidFill>
              <a:latin typeface="Arial"/>
              <a:ea typeface="Arial"/>
              <a:cs typeface="Arial"/>
            </a:endParaRPr>
          </a:p>
        </p:txBody>
      </p:sp>
      <p:sp>
        <p:nvSpPr>
          <p:cNvPr id="17" name="Μέσω του προτεινόμενου κρατικού προϋπολογισμού καθίσταται εφικτή:…"/>
          <p:cNvSpPr txBox="1"/>
          <p:nvPr/>
        </p:nvSpPr>
        <p:spPr>
          <a:xfrm>
            <a:off x="1812090" y="4826912"/>
            <a:ext cx="19739631" cy="139525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r>
              <a:rPr lang="en-US" sz="2800" b="0" dirty="0">
                <a:solidFill>
                  <a:srgbClr val="5E5E5E"/>
                </a:solidFill>
                <a:latin typeface="Arial"/>
                <a:ea typeface="Arial"/>
                <a:cs typeface="Arial"/>
              </a:rPr>
              <a:t>A</a:t>
            </a:r>
            <a:r>
              <a:rPr lang="uz-Cyrl-UZ" sz="2800" b="0" dirty="0">
                <a:solidFill>
                  <a:srgbClr val="5E5E5E"/>
                </a:solidFill>
                <a:latin typeface="Arial"/>
                <a:ea typeface="Arial"/>
                <a:cs typeface="Arial"/>
              </a:rPr>
              <a:t>ποδεικτικά στοιχεία ότι διαθέτει επαρκείς πόρους, σε επίπεδο σταθερού εισοδήματος, για την κάλυψη των εξόδων διαβίωσής του κατά τη διάρκεια της διαμονής του στη χώρα, χωρίς να επιβαρύνει το εθνικό σύστημα κοινωνικής πρόνοιας. Το ύψος των επαρκών πόρων καθορίζεται στα τρεισήμισι χιλιάδες (3.500) ευρώ μηνιαίως και αποδεικνύεται</a:t>
            </a:r>
            <a:r>
              <a:rPr lang="el-GR" sz="2800" b="0" dirty="0">
                <a:solidFill>
                  <a:srgbClr val="5E5E5E"/>
                </a:solidFill>
                <a:latin typeface="Arial"/>
                <a:ea typeface="Arial"/>
                <a:cs typeface="Arial"/>
              </a:rPr>
              <a:t>:</a:t>
            </a:r>
            <a:r>
              <a:rPr lang="en-US" sz="2800" b="0" dirty="0">
                <a:solidFill>
                  <a:srgbClr val="5E5E5E"/>
                </a:solidFill>
                <a:latin typeface="Arial"/>
                <a:ea typeface="Arial"/>
                <a:cs typeface="Arial"/>
              </a:rPr>
              <a:t> </a:t>
            </a:r>
          </a:p>
        </p:txBody>
      </p:sp>
      <p:pic>
        <p:nvPicPr>
          <p:cNvPr id="22" name="Image" descr="Image"/>
          <p:cNvPicPr>
            <a:picLocks noChangeAspect="1"/>
          </p:cNvPicPr>
          <p:nvPr/>
        </p:nvPicPr>
        <p:blipFill>
          <a:blip r:embed="rId3"/>
          <a:stretch>
            <a:fillRect/>
          </a:stretch>
        </p:blipFill>
        <p:spPr>
          <a:xfrm>
            <a:off x="1122335" y="4959084"/>
            <a:ext cx="478389" cy="478229"/>
          </a:xfrm>
          <a:prstGeom prst="rect">
            <a:avLst/>
          </a:prstGeom>
          <a:ln w="12700">
            <a:miter lim="400000"/>
          </a:ln>
        </p:spPr>
      </p:pic>
      <p:sp>
        <p:nvSpPr>
          <p:cNvPr id="25" name="Μέσω του προτεινόμενου κρατικού προϋπολογισμού καθίσταται εφικτή:…"/>
          <p:cNvSpPr txBox="1"/>
          <p:nvPr/>
        </p:nvSpPr>
        <p:spPr>
          <a:xfrm>
            <a:off x="2319893" y="7444077"/>
            <a:ext cx="21575637" cy="139525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l"/>
            <a:r>
              <a:rPr lang="uz-Cyrl-UZ" sz="2800" b="0" dirty="0">
                <a:solidFill>
                  <a:srgbClr val="5E5E5E"/>
                </a:solidFill>
                <a:latin typeface="Arial"/>
                <a:ea typeface="Arial"/>
                <a:cs typeface="Arial"/>
              </a:rPr>
              <a:t>από τραπεζικό λογαριασμό</a:t>
            </a:r>
            <a:r>
              <a:rPr lang="el-GR" sz="2800" b="0" dirty="0">
                <a:solidFill>
                  <a:srgbClr val="5E5E5E"/>
                </a:solidFill>
                <a:latin typeface="Arial"/>
                <a:ea typeface="Arial"/>
                <a:cs typeface="Arial"/>
              </a:rPr>
              <a:t>. </a:t>
            </a:r>
            <a:r>
              <a:rPr lang="uz-Cyrl-UZ" sz="2800" b="0" dirty="0">
                <a:solidFill>
                  <a:srgbClr val="5E5E5E"/>
                </a:solidFill>
                <a:latin typeface="Arial"/>
                <a:ea typeface="Arial"/>
                <a:cs typeface="Arial"/>
              </a:rPr>
              <a:t>Αν οι επαρκείς πόροι προέρχονται από μισθωτές υπηρεσίες εξαρτημένης εργασίας,</a:t>
            </a:r>
          </a:p>
          <a:p>
            <a:pPr lvl="0" algn="l"/>
            <a:r>
              <a:rPr lang="uz-Cyrl-UZ" sz="2800" b="0" dirty="0">
                <a:solidFill>
                  <a:srgbClr val="5E5E5E"/>
                </a:solidFill>
                <a:latin typeface="Arial"/>
                <a:ea typeface="Arial"/>
                <a:cs typeface="Arial"/>
              </a:rPr>
              <a:t>υπηρεσιών ή έργου, το ανωτέρω ελάχιστο ύψος αναφέρεται σε καθαρά έσοδα μετά την καταβολή των απαιτούμενων</a:t>
            </a:r>
          </a:p>
          <a:p>
            <a:pPr lvl="0" algn="l"/>
            <a:r>
              <a:rPr lang="uz-Cyrl-UZ" sz="2800" b="0" dirty="0">
                <a:solidFill>
                  <a:srgbClr val="5E5E5E"/>
                </a:solidFill>
                <a:latin typeface="Arial"/>
                <a:ea typeface="Arial"/>
                <a:cs typeface="Arial"/>
              </a:rPr>
              <a:t>φόρων στη χώρα παροχής της εργασίας.</a:t>
            </a:r>
            <a:endParaRPr lang="en-US" sz="2800" b="0" dirty="0">
              <a:solidFill>
                <a:srgbClr val="5E5E5E"/>
              </a:solidFill>
              <a:latin typeface="Arial"/>
              <a:ea typeface="Arial"/>
              <a:cs typeface="Arial"/>
            </a:endParaRPr>
          </a:p>
        </p:txBody>
      </p:sp>
      <p:sp>
        <p:nvSpPr>
          <p:cNvPr id="24" name="Μέσω του προτεινόμενου κρατικού προϋπολογισμού καθίσταται εφικτή:…"/>
          <p:cNvSpPr txBox="1"/>
          <p:nvPr/>
        </p:nvSpPr>
        <p:spPr>
          <a:xfrm>
            <a:off x="2327621" y="6339377"/>
            <a:ext cx="19224100" cy="96436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lvl="0" algn="l"/>
            <a:r>
              <a:rPr lang="uz-Cyrl-UZ" sz="2800" b="0" dirty="0">
                <a:solidFill>
                  <a:srgbClr val="5E5E5E"/>
                </a:solidFill>
                <a:latin typeface="Arial"/>
                <a:ea typeface="Arial"/>
                <a:cs typeface="Arial"/>
              </a:rPr>
              <a:t>από τη σύμβαση εργασίας ή έργου ή το αποδεικτικό εργασιακής σχέσης, στην περίπτωση εξαρτημένης εργασίας, υπηρεσιών ή έργου.</a:t>
            </a:r>
            <a:endParaRPr lang="en-US" sz="2800" b="0" dirty="0">
              <a:solidFill>
                <a:srgbClr val="5E5E5E"/>
              </a:solidFill>
              <a:latin typeface="Arial"/>
              <a:ea typeface="Arial"/>
              <a:cs typeface="Arial"/>
            </a:endParaRPr>
          </a:p>
        </p:txBody>
      </p:sp>
      <p:sp>
        <p:nvSpPr>
          <p:cNvPr id="27" name="Μέσω του προτεινόμενου κρατικού προϋπολογισμού καθίσταται εφικτή:…"/>
          <p:cNvSpPr txBox="1"/>
          <p:nvPr/>
        </p:nvSpPr>
        <p:spPr>
          <a:xfrm>
            <a:off x="1812090" y="6339065"/>
            <a:ext cx="274333" cy="5642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lvl="0" algn="l"/>
            <a:r>
              <a:rPr lang="uz-Cyrl-UZ" b="0" dirty="0">
                <a:solidFill>
                  <a:srgbClr val="5E5E5E"/>
                </a:solidFill>
                <a:latin typeface="Arial"/>
                <a:ea typeface="Arial"/>
                <a:cs typeface="Arial"/>
              </a:rPr>
              <a:t>i</a:t>
            </a:r>
            <a:endParaRPr lang="en-US" b="0" dirty="0">
              <a:solidFill>
                <a:srgbClr val="5E5E5E"/>
              </a:solidFill>
              <a:latin typeface="Arial"/>
              <a:ea typeface="Arial"/>
              <a:cs typeface="Arial"/>
            </a:endParaRPr>
          </a:p>
        </p:txBody>
      </p:sp>
      <p:sp>
        <p:nvSpPr>
          <p:cNvPr id="28" name="Μέσω του προτεινόμενου κρατικού προϋπολογισμού καθίσταται εφικτή:…"/>
          <p:cNvSpPr txBox="1"/>
          <p:nvPr/>
        </p:nvSpPr>
        <p:spPr>
          <a:xfrm>
            <a:off x="1720650" y="7518299"/>
            <a:ext cx="274333" cy="5642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lvl="0" algn="l"/>
            <a:r>
              <a:rPr lang="uz-Cyrl-UZ" b="0" dirty="0">
                <a:solidFill>
                  <a:srgbClr val="5E5E5E"/>
                </a:solidFill>
                <a:latin typeface="Arial"/>
                <a:ea typeface="Arial"/>
                <a:cs typeface="Arial"/>
              </a:rPr>
              <a:t>ii</a:t>
            </a:r>
            <a:endParaRPr lang="en-US" b="0" dirty="0">
              <a:solidFill>
                <a:srgbClr val="5E5E5E"/>
              </a:solidFill>
              <a:latin typeface="Arial"/>
              <a:ea typeface="Arial"/>
              <a:cs typeface="Arial"/>
            </a:endParaRPr>
          </a:p>
        </p:txBody>
      </p:sp>
      <p:sp>
        <p:nvSpPr>
          <p:cNvPr id="29" name="Μέσω του προτεινόμενου κρατικού προϋπολογισμού καθίσταται εφικτή:…"/>
          <p:cNvSpPr txBox="1"/>
          <p:nvPr/>
        </p:nvSpPr>
        <p:spPr>
          <a:xfrm>
            <a:off x="1234117" y="9044437"/>
            <a:ext cx="19739631" cy="96436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r>
              <a:rPr lang="uz-Cyrl-UZ" sz="2800" b="0" dirty="0">
                <a:solidFill>
                  <a:srgbClr val="5E5E5E"/>
                </a:solidFill>
                <a:latin typeface="Arial"/>
                <a:ea typeface="Arial"/>
                <a:cs typeface="Arial"/>
              </a:rPr>
              <a:t>Το ανωτέρω ποσό προσαυξάνεται κατά είκοσι τοις εκατό (20%) για τον/τη σύζυγο ή τον/την συμβιούντα και κατά δεκαπέντε τοις εκατό (15%) για κάθε τέκνο.</a:t>
            </a:r>
            <a:r>
              <a:rPr lang="uz-Cyrl-UZ" sz="2800" dirty="0"/>
              <a:t> </a:t>
            </a:r>
            <a:endParaRPr lang="en-US" sz="2800" dirty="0"/>
          </a:p>
        </p:txBody>
      </p:sp>
      <p:sp>
        <p:nvSpPr>
          <p:cNvPr id="30" name="Μέσω του προτεινόμενου κρατικού προϋπολογισμού καθίσταται εφικτή:…"/>
          <p:cNvSpPr txBox="1"/>
          <p:nvPr/>
        </p:nvSpPr>
        <p:spPr>
          <a:xfrm>
            <a:off x="1812090" y="10114731"/>
            <a:ext cx="6431365"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lvl="0" algn="l"/>
            <a:r>
              <a:rPr lang="el-GR" sz="2800" b="0" dirty="0">
                <a:solidFill>
                  <a:srgbClr val="5E5E5E"/>
                </a:solidFill>
                <a:latin typeface="Arial"/>
                <a:ea typeface="Arial"/>
                <a:cs typeface="Arial"/>
              </a:rPr>
              <a:t>Ιατροφαρμακευτική κάλυψη</a:t>
            </a:r>
            <a:r>
              <a:rPr lang="en-US" sz="2800" b="0" dirty="0">
                <a:solidFill>
                  <a:srgbClr val="5E5E5E"/>
                </a:solidFill>
                <a:latin typeface="Arial"/>
                <a:ea typeface="Arial"/>
                <a:cs typeface="Arial"/>
              </a:rPr>
              <a:t> (</a:t>
            </a:r>
            <a:r>
              <a:rPr lang="el-GR" sz="2800" b="0" dirty="0">
                <a:solidFill>
                  <a:srgbClr val="5E5E5E"/>
                </a:solidFill>
                <a:latin typeface="Arial"/>
                <a:ea typeface="Arial"/>
                <a:cs typeface="Arial"/>
              </a:rPr>
              <a:t>ΓΕΣΥ)</a:t>
            </a:r>
            <a:endParaRPr lang="en-US" sz="2800" b="0" dirty="0">
              <a:solidFill>
                <a:srgbClr val="5E5E5E"/>
              </a:solidFill>
              <a:latin typeface="Arial"/>
              <a:ea typeface="Arial"/>
              <a:cs typeface="Arial"/>
            </a:endParaRPr>
          </a:p>
        </p:txBody>
      </p:sp>
      <p:pic>
        <p:nvPicPr>
          <p:cNvPr id="31" name="Image" descr="Image"/>
          <p:cNvPicPr>
            <a:picLocks noChangeAspect="1"/>
          </p:cNvPicPr>
          <p:nvPr/>
        </p:nvPicPr>
        <p:blipFill>
          <a:blip r:embed="rId3"/>
          <a:stretch>
            <a:fillRect/>
          </a:stretch>
        </p:blipFill>
        <p:spPr>
          <a:xfrm>
            <a:off x="1122335" y="10200723"/>
            <a:ext cx="478389" cy="478229"/>
          </a:xfrm>
          <a:prstGeom prst="rect">
            <a:avLst/>
          </a:prstGeom>
          <a:ln w="12700">
            <a:miter lim="400000"/>
          </a:ln>
        </p:spPr>
      </p:pic>
      <p:sp>
        <p:nvSpPr>
          <p:cNvPr id="32" name="Μέσω του προτεινόμενου κρατικού προϋπολογισμού καθίσταται εφικτή:…"/>
          <p:cNvSpPr txBox="1"/>
          <p:nvPr/>
        </p:nvSpPr>
        <p:spPr>
          <a:xfrm>
            <a:off x="1812090" y="10738190"/>
            <a:ext cx="7539728" cy="5334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lvl="0" algn="l"/>
            <a:r>
              <a:rPr lang="el-GR" sz="2800" b="0" dirty="0">
                <a:solidFill>
                  <a:srgbClr val="5E5E5E"/>
                </a:solidFill>
                <a:latin typeface="Arial"/>
                <a:ea typeface="Arial"/>
                <a:cs typeface="Arial"/>
              </a:rPr>
              <a:t>Λευκό ποινικό μητρώο από τη χώρα διαμονής</a:t>
            </a:r>
            <a:endParaRPr lang="en-US" sz="2800" b="0" dirty="0">
              <a:solidFill>
                <a:srgbClr val="5E5E5E"/>
              </a:solidFill>
              <a:latin typeface="Arial"/>
              <a:ea typeface="Arial"/>
              <a:cs typeface="Arial"/>
            </a:endParaRPr>
          </a:p>
        </p:txBody>
      </p:sp>
      <p:pic>
        <p:nvPicPr>
          <p:cNvPr id="33" name="Image" descr="Image"/>
          <p:cNvPicPr>
            <a:picLocks noChangeAspect="1"/>
          </p:cNvPicPr>
          <p:nvPr/>
        </p:nvPicPr>
        <p:blipFill>
          <a:blip r:embed="rId3"/>
          <a:stretch>
            <a:fillRect/>
          </a:stretch>
        </p:blipFill>
        <p:spPr>
          <a:xfrm>
            <a:off x="1122335" y="10824182"/>
            <a:ext cx="478389" cy="478229"/>
          </a:xfrm>
          <a:prstGeom prst="rect">
            <a:avLst/>
          </a:prstGeom>
          <a:ln w="12700">
            <a:miter lim="400000"/>
          </a:ln>
        </p:spPr>
      </p:pic>
    </p:spTree>
    <p:extLst>
      <p:ext uri="{BB962C8B-B14F-4D97-AF65-F5344CB8AC3E}">
        <p14:creationId xmlns:p14="http://schemas.microsoft.com/office/powerpoint/2010/main" val="235981594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descr="Image"/>
          <p:cNvPicPr>
            <a:picLocks noChangeAspect="1"/>
          </p:cNvPicPr>
          <p:nvPr/>
        </p:nvPicPr>
        <p:blipFill>
          <a:blip r:embed="rId2"/>
          <a:stretch>
            <a:fillRect/>
          </a:stretch>
        </p:blipFill>
        <p:spPr>
          <a:xfrm>
            <a:off x="9038582" y="10354105"/>
            <a:ext cx="15700723" cy="3345352"/>
          </a:xfrm>
          <a:prstGeom prst="rect">
            <a:avLst/>
          </a:prstGeom>
          <a:ln w="12700">
            <a:miter lim="400000"/>
          </a:ln>
        </p:spPr>
      </p:pic>
      <p:sp>
        <p:nvSpPr>
          <p:cNvPr id="14" name="ΥΠΟΥΡΓΕΙΟ ΟΙΚΟΝΟΜΙΚΩΝ"/>
          <p:cNvSpPr txBox="1">
            <a:spLocks/>
          </p:cNvSpPr>
          <p:nvPr/>
        </p:nvSpPr>
        <p:spPr>
          <a:xfrm>
            <a:off x="11104845" y="12424383"/>
            <a:ext cx="9605670" cy="61397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ln>
                  <a:noFill/>
                </a:ln>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r>
              <a:rPr lang="el-GR"/>
              <a:t>ΥΠΟΥΡΓΕΙΟ ΟΙΚΟΝΟΜΙΚΩΝ</a:t>
            </a:r>
            <a:endParaRPr lang="el-GR" dirty="0"/>
          </a:p>
        </p:txBody>
      </p:sp>
      <p:pic>
        <p:nvPicPr>
          <p:cNvPr id="4" name="Picture 3">
            <a:extLst>
              <a:ext uri="{FF2B5EF4-FFF2-40B4-BE49-F238E27FC236}">
                <a16:creationId xmlns:a16="http://schemas.microsoft.com/office/drawing/2014/main" id="{F3FCB38A-5009-734B-BAE1-ABA0D5D5907E}"/>
              </a:ext>
            </a:extLst>
          </p:cNvPr>
          <p:cNvPicPr>
            <a:picLocks noChangeAspect="1"/>
          </p:cNvPicPr>
          <p:nvPr/>
        </p:nvPicPr>
        <p:blipFill>
          <a:blip r:embed="rId3"/>
          <a:stretch>
            <a:fillRect/>
          </a:stretch>
        </p:blipFill>
        <p:spPr>
          <a:xfrm>
            <a:off x="13579929" y="1862316"/>
            <a:ext cx="9969881" cy="9991368"/>
          </a:xfrm>
          <a:prstGeom prst="rect">
            <a:avLst/>
          </a:prstGeom>
        </p:spPr>
      </p:pic>
      <p:sp>
        <p:nvSpPr>
          <p:cNvPr id="9" name="Οικονομικές Εξελίξεις"/>
          <p:cNvSpPr txBox="1">
            <a:spLocks/>
          </p:cNvSpPr>
          <p:nvPr/>
        </p:nvSpPr>
        <p:spPr>
          <a:xfrm>
            <a:off x="1631655" y="1236459"/>
            <a:ext cx="18344833" cy="726838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100000"/>
              </a:lnSpc>
            </a:pPr>
            <a:endParaRPr lang="en-US" dirty="0">
              <a:solidFill>
                <a:srgbClr val="256475"/>
              </a:solidFill>
            </a:endParaRPr>
          </a:p>
          <a:p>
            <a:pPr>
              <a:lnSpc>
                <a:spcPct val="100000"/>
              </a:lnSpc>
            </a:pPr>
            <a:endParaRPr lang="en-US" dirty="0">
              <a:solidFill>
                <a:srgbClr val="256475"/>
              </a:solidFill>
            </a:endParaRPr>
          </a:p>
          <a:p>
            <a:pPr>
              <a:lnSpc>
                <a:spcPct val="100000"/>
              </a:lnSpc>
            </a:pPr>
            <a:r>
              <a:rPr lang="el-GR" dirty="0">
                <a:solidFill>
                  <a:srgbClr val="256475"/>
                </a:solidFill>
              </a:rPr>
              <a:t>Φορολογικά Κίνητρα</a:t>
            </a:r>
            <a:endParaRPr lang="en-US" dirty="0">
              <a:solidFill>
                <a:srgbClr val="256475"/>
              </a:solidFill>
            </a:endParaRPr>
          </a:p>
        </p:txBody>
      </p:sp>
      <p:sp>
        <p:nvSpPr>
          <p:cNvPr id="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10" name="TextBox 9">
            <a:extLst>
              <a:ext uri="{FF2B5EF4-FFF2-40B4-BE49-F238E27FC236}">
                <a16:creationId xmlns:a16="http://schemas.microsoft.com/office/drawing/2014/main" id="{02C33498-0BAA-A649-AAEF-A05A7EE63A33}"/>
              </a:ext>
            </a:extLst>
          </p:cNvPr>
          <p:cNvSpPr txBox="1"/>
          <p:nvPr/>
        </p:nvSpPr>
        <p:spPr>
          <a:xfrm>
            <a:off x="442160" y="3979274"/>
            <a:ext cx="1042713"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l-GR" sz="8000" dirty="0">
                <a:solidFill>
                  <a:srgbClr val="256475"/>
                </a:solidFill>
              </a:rPr>
              <a:t>7</a:t>
            </a:r>
            <a:r>
              <a:rPr lang="en-US" sz="8000" dirty="0">
                <a:solidFill>
                  <a:srgbClr val="256475"/>
                </a:solidFill>
              </a:rPr>
              <a:t>.</a:t>
            </a:r>
            <a:endParaRPr lang="x-none" sz="8000" dirty="0"/>
          </a:p>
        </p:txBody>
      </p:sp>
    </p:spTree>
    <p:extLst>
      <p:ext uri="{BB962C8B-B14F-4D97-AF65-F5344CB8AC3E}">
        <p14:creationId xmlns:p14="http://schemas.microsoft.com/office/powerpoint/2010/main" val="306069747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p:cNvSpPr/>
          <p:nvPr/>
        </p:nvSpPr>
        <p:spPr>
          <a:xfrm>
            <a:off x="-956" y="-34298"/>
            <a:ext cx="17045693" cy="2964340"/>
          </a:xfrm>
          <a:custGeom>
            <a:avLst/>
            <a:gdLst/>
            <a:ahLst/>
            <a:cxnLst>
              <a:cxn ang="0">
                <a:pos x="wd2" y="hd2"/>
              </a:cxn>
              <a:cxn ang="5400000">
                <a:pos x="wd2" y="hd2"/>
              </a:cxn>
              <a:cxn ang="10800000">
                <a:pos x="wd2" y="hd2"/>
              </a:cxn>
              <a:cxn ang="16200000">
                <a:pos x="wd2" y="hd2"/>
              </a:cxn>
            </a:cxnLst>
            <a:rect l="0" t="0" r="r" b="b"/>
            <a:pathLst>
              <a:path w="21600" h="21600" extrusionOk="0">
                <a:moveTo>
                  <a:pt x="0" y="233"/>
                </a:moveTo>
                <a:lnTo>
                  <a:pt x="0" y="21600"/>
                </a:lnTo>
                <a:lnTo>
                  <a:pt x="20378" y="21600"/>
                </a:lnTo>
                <a:lnTo>
                  <a:pt x="21600" y="0"/>
                </a:lnTo>
                <a:lnTo>
                  <a:pt x="0" y="233"/>
                </a:lnTo>
                <a:close/>
              </a:path>
            </a:pathLst>
          </a:custGeom>
          <a:solidFill>
            <a:srgbClr val="2F7788">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79"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28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281" name="ΚΥΡΙΟΤΕΡΟΙ ΣΤΟΧΟΙ"/>
          <p:cNvSpPr txBox="1"/>
          <p:nvPr/>
        </p:nvSpPr>
        <p:spPr>
          <a:xfrm>
            <a:off x="1270000" y="977400"/>
            <a:ext cx="15494000"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5000">
                <a:solidFill>
                  <a:srgbClr val="307788"/>
                </a:solidFill>
                <a:latin typeface="Arial"/>
                <a:ea typeface="Arial"/>
                <a:cs typeface="Arial"/>
                <a:sym typeface="Arial"/>
              </a:defRPr>
            </a:lvl1pPr>
          </a:lstStyle>
          <a:p>
            <a:pPr>
              <a:lnSpc>
                <a:spcPct val="100000"/>
              </a:lnSpc>
            </a:pPr>
            <a:r>
              <a:rPr lang="el-GR" dirty="0">
                <a:solidFill>
                  <a:srgbClr val="256475"/>
                </a:solidFill>
              </a:rPr>
              <a:t>Διεύρυνση της φοροαπαλλαγής</a:t>
            </a:r>
            <a:endParaRPr lang="en-US" dirty="0">
              <a:solidFill>
                <a:srgbClr val="256475"/>
              </a:solidFill>
            </a:endParaRPr>
          </a:p>
        </p:txBody>
      </p:sp>
      <p:pic>
        <p:nvPicPr>
          <p:cNvPr id="282" name="Image" descr="Image"/>
          <p:cNvPicPr>
            <a:picLocks noChangeAspect="1"/>
          </p:cNvPicPr>
          <p:nvPr/>
        </p:nvPicPr>
        <p:blipFill>
          <a:blip r:embed="rId2"/>
          <a:stretch>
            <a:fillRect/>
          </a:stretch>
        </p:blipFill>
        <p:spPr>
          <a:xfrm>
            <a:off x="8924284" y="10354105"/>
            <a:ext cx="15700723" cy="3345352"/>
          </a:xfrm>
          <a:prstGeom prst="rect">
            <a:avLst/>
          </a:prstGeom>
          <a:ln w="12700">
            <a:miter lim="400000"/>
          </a:ln>
        </p:spPr>
      </p:pic>
      <p:sp>
        <p:nvSpPr>
          <p:cNvPr id="28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pic>
        <p:nvPicPr>
          <p:cNvPr id="285" name="Image" descr="Image"/>
          <p:cNvPicPr>
            <a:picLocks noChangeAspect="1"/>
          </p:cNvPicPr>
          <p:nvPr/>
        </p:nvPicPr>
        <p:blipFill>
          <a:blip r:embed="rId3"/>
          <a:stretch>
            <a:fillRect/>
          </a:stretch>
        </p:blipFill>
        <p:spPr>
          <a:xfrm>
            <a:off x="1210618" y="4597286"/>
            <a:ext cx="614177" cy="613971"/>
          </a:xfrm>
          <a:prstGeom prst="rect">
            <a:avLst/>
          </a:prstGeom>
          <a:ln w="12700">
            <a:miter lim="400000"/>
          </a:ln>
        </p:spPr>
      </p:pic>
      <p:sp>
        <p:nvSpPr>
          <p:cNvPr id="288" name="19"/>
          <p:cNvSpPr txBox="1"/>
          <p:nvPr/>
        </p:nvSpPr>
        <p:spPr>
          <a:xfrm>
            <a:off x="22974300" y="11170822"/>
            <a:ext cx="923379" cy="6224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lnSpc>
                <a:spcPct val="120000"/>
              </a:lnSpc>
              <a:defRPr sz="3100" cap="all">
                <a:solidFill>
                  <a:srgbClr val="2F7788"/>
                </a:solidFill>
                <a:latin typeface="Arial"/>
                <a:ea typeface="Arial"/>
                <a:cs typeface="Arial"/>
                <a:sym typeface="Arial"/>
              </a:defRPr>
            </a:lvl1pPr>
          </a:lstStyle>
          <a:p>
            <a:r>
              <a:rPr lang="en-GB" dirty="0"/>
              <a:t>12</a:t>
            </a:r>
            <a:endParaRPr dirty="0"/>
          </a:p>
        </p:txBody>
      </p:sp>
      <p:sp>
        <p:nvSpPr>
          <p:cNvPr id="23" name="Οικονομικές Εξελίξεις"/>
          <p:cNvSpPr txBox="1">
            <a:spLocks/>
          </p:cNvSpPr>
          <p:nvPr/>
        </p:nvSpPr>
        <p:spPr>
          <a:xfrm>
            <a:off x="12687927" y="3931157"/>
            <a:ext cx="16810310" cy="512609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100000"/>
              </a:lnSpc>
            </a:pPr>
            <a:endParaRPr lang="el-GR" sz="5000" i="0" dirty="0">
              <a:solidFill>
                <a:srgbClr val="256475"/>
              </a:solidFill>
            </a:endParaRPr>
          </a:p>
        </p:txBody>
      </p:sp>
      <p:sp>
        <p:nvSpPr>
          <p:cNvPr id="24" name="Μέσω του προτεινόμενου κρατικού προϋπολογισμού καθίσταται εφικτή:…"/>
          <p:cNvSpPr txBox="1"/>
          <p:nvPr/>
        </p:nvSpPr>
        <p:spPr>
          <a:xfrm>
            <a:off x="2239986" y="4393725"/>
            <a:ext cx="16957067" cy="137730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lnSpc>
                <a:spcPct val="120000"/>
              </a:lnSpc>
            </a:pPr>
            <a:r>
              <a:rPr lang="el-GR" sz="3500" b="0" dirty="0">
                <a:solidFill>
                  <a:srgbClr val="5E5E5E"/>
                </a:solidFill>
                <a:latin typeface="Arial"/>
                <a:ea typeface="Arial"/>
                <a:cs typeface="Arial"/>
              </a:rPr>
              <a:t>Φορολογική απαλλαγή </a:t>
            </a:r>
            <a:r>
              <a:rPr lang="el-GR" sz="3500" dirty="0">
                <a:solidFill>
                  <a:srgbClr val="5E5E5E"/>
                </a:solidFill>
                <a:latin typeface="Arial"/>
                <a:ea typeface="Arial"/>
                <a:cs typeface="Arial"/>
              </a:rPr>
              <a:t>ύψους 50% σε  νέους κάτοικους-εργαζόμενους με αμοιβή από εργοδότηση ύψους €55.000. </a:t>
            </a:r>
            <a:endParaRPr lang="en-US" sz="3500" dirty="0">
              <a:solidFill>
                <a:srgbClr val="5E5E5E"/>
              </a:solidFill>
              <a:latin typeface="Arial"/>
              <a:ea typeface="Arial"/>
              <a:cs typeface="Arial"/>
            </a:endParaRPr>
          </a:p>
        </p:txBody>
      </p:sp>
      <p:sp>
        <p:nvSpPr>
          <p:cNvPr id="20" name="Μέσω του προτεινόμενου κρατικού προϋπολογισμού καθίσταται εφικτή:…"/>
          <p:cNvSpPr txBox="1"/>
          <p:nvPr/>
        </p:nvSpPr>
        <p:spPr>
          <a:xfrm>
            <a:off x="2239986" y="6479198"/>
            <a:ext cx="16957067" cy="227241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lvl="0" algn="l"/>
            <a:r>
              <a:rPr lang="el-GR" sz="3500" b="0" dirty="0">
                <a:solidFill>
                  <a:srgbClr val="5E5E5E"/>
                </a:solidFill>
                <a:latin typeface="Arial"/>
                <a:ea typeface="Arial"/>
                <a:cs typeface="Arial"/>
              </a:rPr>
              <a:t>Οι </a:t>
            </a:r>
            <a:r>
              <a:rPr lang="el-GR" sz="3500" dirty="0">
                <a:solidFill>
                  <a:srgbClr val="5E5E5E"/>
                </a:solidFill>
                <a:latin typeface="Arial"/>
                <a:ea typeface="Arial"/>
                <a:cs typeface="Arial"/>
              </a:rPr>
              <a:t>υφιστάμενοι εργαζόμενοι με απολαβές μικρότερες των </a:t>
            </a:r>
            <a:r>
              <a:rPr lang="el-GR" sz="3500" dirty="0">
                <a:solidFill>
                  <a:srgbClr val="5E5E5E"/>
                </a:solidFill>
                <a:latin typeface="Calibri" panose="020F0502020204030204" pitchFamily="34" charset="0"/>
                <a:ea typeface="Arial"/>
                <a:cs typeface="Calibri" panose="020F0502020204030204" pitchFamily="34" charset="0"/>
              </a:rPr>
              <a:t>€</a:t>
            </a:r>
            <a:r>
              <a:rPr lang="el-GR" sz="3500" dirty="0">
                <a:solidFill>
                  <a:srgbClr val="5E5E5E"/>
                </a:solidFill>
                <a:latin typeface="Arial"/>
                <a:ea typeface="Arial"/>
                <a:cs typeface="Arial"/>
              </a:rPr>
              <a:t>100Κ </a:t>
            </a:r>
            <a:r>
              <a:rPr lang="el-GR" sz="3500" b="0" dirty="0">
                <a:solidFill>
                  <a:srgbClr val="5E5E5E"/>
                </a:solidFill>
                <a:latin typeface="Arial"/>
                <a:ea typeface="Arial"/>
                <a:cs typeface="Arial"/>
              </a:rPr>
              <a:t>έχουν τη δυνατότητα να επεκτείνουν το ωφέλημα από 10 σε 17 έτη. </a:t>
            </a:r>
          </a:p>
          <a:p>
            <a:pPr lvl="0" algn="l"/>
            <a:r>
              <a:rPr lang="el-GR" sz="3500" b="0" dirty="0">
                <a:solidFill>
                  <a:srgbClr val="5E5E5E"/>
                </a:solidFill>
                <a:latin typeface="Arial"/>
                <a:ea typeface="Arial"/>
                <a:cs typeface="Arial"/>
              </a:rPr>
              <a:t>Δυνητικοί δικαιούχοι του ωφελήματος άτομα με εισοδήματα (€55Κ-€100Κ) για την εναπομείνασα περίοδο των 17 ετών.</a:t>
            </a:r>
            <a:r>
              <a:rPr lang="el-GR" sz="3600" dirty="0"/>
              <a:t>  </a:t>
            </a:r>
            <a:endParaRPr lang="en-US" sz="3600" dirty="0"/>
          </a:p>
        </p:txBody>
      </p:sp>
      <p:pic>
        <p:nvPicPr>
          <p:cNvPr id="21" name="Image" descr="Image"/>
          <p:cNvPicPr>
            <a:picLocks noChangeAspect="1"/>
          </p:cNvPicPr>
          <p:nvPr/>
        </p:nvPicPr>
        <p:blipFill>
          <a:blip r:embed="rId3"/>
          <a:stretch>
            <a:fillRect/>
          </a:stretch>
        </p:blipFill>
        <p:spPr>
          <a:xfrm>
            <a:off x="1210618" y="6642654"/>
            <a:ext cx="614177" cy="613971"/>
          </a:xfrm>
          <a:prstGeom prst="rect">
            <a:avLst/>
          </a:prstGeom>
          <a:ln w="12700">
            <a:miter lim="400000"/>
          </a:ln>
        </p:spPr>
      </p:pic>
    </p:spTree>
    <p:extLst>
      <p:ext uri="{BB962C8B-B14F-4D97-AF65-F5344CB8AC3E}">
        <p14:creationId xmlns:p14="http://schemas.microsoft.com/office/powerpoint/2010/main" val="37197861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p:cNvSpPr/>
          <p:nvPr/>
        </p:nvSpPr>
        <p:spPr>
          <a:xfrm>
            <a:off x="-956" y="5648833"/>
            <a:ext cx="17674009" cy="2964340"/>
          </a:xfrm>
          <a:custGeom>
            <a:avLst/>
            <a:gdLst/>
            <a:ahLst/>
            <a:cxnLst>
              <a:cxn ang="0">
                <a:pos x="wd2" y="hd2"/>
              </a:cxn>
              <a:cxn ang="5400000">
                <a:pos x="wd2" y="hd2"/>
              </a:cxn>
              <a:cxn ang="10800000">
                <a:pos x="wd2" y="hd2"/>
              </a:cxn>
              <a:cxn ang="16200000">
                <a:pos x="wd2" y="hd2"/>
              </a:cxn>
            </a:cxnLst>
            <a:rect l="0" t="0" r="r" b="b"/>
            <a:pathLst>
              <a:path w="21600" h="21600" extrusionOk="0">
                <a:moveTo>
                  <a:pt x="0" y="233"/>
                </a:moveTo>
                <a:lnTo>
                  <a:pt x="0" y="21600"/>
                </a:lnTo>
                <a:lnTo>
                  <a:pt x="20378" y="21600"/>
                </a:lnTo>
                <a:lnTo>
                  <a:pt x="21600" y="0"/>
                </a:lnTo>
                <a:lnTo>
                  <a:pt x="0" y="233"/>
                </a:lnTo>
                <a:close/>
              </a:path>
            </a:pathLst>
          </a:custGeom>
          <a:solidFill>
            <a:srgbClr val="2F7788">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78" name="Shape"/>
          <p:cNvSpPr/>
          <p:nvPr/>
        </p:nvSpPr>
        <p:spPr>
          <a:xfrm>
            <a:off x="-956" y="-34298"/>
            <a:ext cx="17045693" cy="2964340"/>
          </a:xfrm>
          <a:custGeom>
            <a:avLst/>
            <a:gdLst/>
            <a:ahLst/>
            <a:cxnLst>
              <a:cxn ang="0">
                <a:pos x="wd2" y="hd2"/>
              </a:cxn>
              <a:cxn ang="5400000">
                <a:pos x="wd2" y="hd2"/>
              </a:cxn>
              <a:cxn ang="10800000">
                <a:pos x="wd2" y="hd2"/>
              </a:cxn>
              <a:cxn ang="16200000">
                <a:pos x="wd2" y="hd2"/>
              </a:cxn>
            </a:cxnLst>
            <a:rect l="0" t="0" r="r" b="b"/>
            <a:pathLst>
              <a:path w="21600" h="21600" extrusionOk="0">
                <a:moveTo>
                  <a:pt x="0" y="233"/>
                </a:moveTo>
                <a:lnTo>
                  <a:pt x="0" y="21600"/>
                </a:lnTo>
                <a:lnTo>
                  <a:pt x="20378" y="21600"/>
                </a:lnTo>
                <a:lnTo>
                  <a:pt x="21600" y="0"/>
                </a:lnTo>
                <a:lnTo>
                  <a:pt x="0" y="233"/>
                </a:lnTo>
                <a:close/>
              </a:path>
            </a:pathLst>
          </a:custGeom>
          <a:solidFill>
            <a:srgbClr val="2F7788">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79"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28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281" name="ΚΥΡΙΟΤΕΡΟΙ ΣΤΟΧΟΙ"/>
          <p:cNvSpPr txBox="1"/>
          <p:nvPr/>
        </p:nvSpPr>
        <p:spPr>
          <a:xfrm>
            <a:off x="1270000" y="977400"/>
            <a:ext cx="15494000" cy="164147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5000">
                <a:solidFill>
                  <a:srgbClr val="307788"/>
                </a:solidFill>
                <a:latin typeface="Arial"/>
                <a:ea typeface="Arial"/>
                <a:cs typeface="Arial"/>
                <a:sym typeface="Arial"/>
              </a:defRPr>
            </a:lvl1pPr>
          </a:lstStyle>
          <a:p>
            <a:pPr lvl="0">
              <a:lnSpc>
                <a:spcPct val="100000"/>
              </a:lnSpc>
            </a:pPr>
            <a:r>
              <a:rPr lang="el-GR" dirty="0">
                <a:solidFill>
                  <a:srgbClr val="256475"/>
                </a:solidFill>
              </a:rPr>
              <a:t>Επέκταση φοροαπαλλαγής για επένδυση</a:t>
            </a:r>
          </a:p>
          <a:p>
            <a:pPr lvl="0">
              <a:lnSpc>
                <a:spcPct val="100000"/>
              </a:lnSpc>
            </a:pPr>
            <a:r>
              <a:rPr lang="el-GR" dirty="0">
                <a:solidFill>
                  <a:srgbClr val="256475"/>
                </a:solidFill>
              </a:rPr>
              <a:t>σε καινοτόμες επιχειρήσεις</a:t>
            </a:r>
            <a:endParaRPr lang="en-US" dirty="0">
              <a:solidFill>
                <a:srgbClr val="256475"/>
              </a:solidFill>
            </a:endParaRPr>
          </a:p>
        </p:txBody>
      </p:sp>
      <p:pic>
        <p:nvPicPr>
          <p:cNvPr id="282" name="Image" descr="Image"/>
          <p:cNvPicPr>
            <a:picLocks noChangeAspect="1"/>
          </p:cNvPicPr>
          <p:nvPr/>
        </p:nvPicPr>
        <p:blipFill>
          <a:blip r:embed="rId2"/>
          <a:stretch>
            <a:fillRect/>
          </a:stretch>
        </p:blipFill>
        <p:spPr>
          <a:xfrm>
            <a:off x="8924284" y="10354105"/>
            <a:ext cx="15700723" cy="3345352"/>
          </a:xfrm>
          <a:prstGeom prst="rect">
            <a:avLst/>
          </a:prstGeom>
          <a:ln w="12700">
            <a:miter lim="400000"/>
          </a:ln>
        </p:spPr>
      </p:pic>
      <p:sp>
        <p:nvSpPr>
          <p:cNvPr id="28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pic>
        <p:nvPicPr>
          <p:cNvPr id="285" name="Image" descr="Image"/>
          <p:cNvPicPr>
            <a:picLocks noChangeAspect="1"/>
          </p:cNvPicPr>
          <p:nvPr/>
        </p:nvPicPr>
        <p:blipFill>
          <a:blip r:embed="rId3"/>
          <a:stretch>
            <a:fillRect/>
          </a:stretch>
        </p:blipFill>
        <p:spPr>
          <a:xfrm>
            <a:off x="1210618" y="3582896"/>
            <a:ext cx="614177" cy="613971"/>
          </a:xfrm>
          <a:prstGeom prst="rect">
            <a:avLst/>
          </a:prstGeom>
          <a:ln w="12700">
            <a:miter lim="400000"/>
          </a:ln>
        </p:spPr>
      </p:pic>
      <p:sp>
        <p:nvSpPr>
          <p:cNvPr id="288" name="19"/>
          <p:cNvSpPr txBox="1"/>
          <p:nvPr/>
        </p:nvSpPr>
        <p:spPr>
          <a:xfrm>
            <a:off x="22974300" y="11170822"/>
            <a:ext cx="923379" cy="6750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lnSpc>
                <a:spcPct val="120000"/>
              </a:lnSpc>
              <a:defRPr sz="3100" cap="all">
                <a:solidFill>
                  <a:srgbClr val="2F7788"/>
                </a:solidFill>
                <a:latin typeface="Arial"/>
                <a:ea typeface="Arial"/>
                <a:cs typeface="Arial"/>
                <a:sym typeface="Arial"/>
              </a:defRPr>
            </a:lvl1pPr>
          </a:lstStyle>
          <a:p>
            <a:r>
              <a:rPr lang="en-GB" dirty="0"/>
              <a:t>13</a:t>
            </a:r>
            <a:endParaRPr dirty="0"/>
          </a:p>
        </p:txBody>
      </p:sp>
      <p:sp>
        <p:nvSpPr>
          <p:cNvPr id="23" name="Οικονομικές Εξελίξεις"/>
          <p:cNvSpPr txBox="1">
            <a:spLocks/>
          </p:cNvSpPr>
          <p:nvPr/>
        </p:nvSpPr>
        <p:spPr>
          <a:xfrm>
            <a:off x="12687927" y="3931157"/>
            <a:ext cx="16810310" cy="512609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100000"/>
              </a:lnSpc>
            </a:pPr>
            <a:endParaRPr lang="el-GR" sz="5000" i="0" dirty="0">
              <a:solidFill>
                <a:srgbClr val="256475"/>
              </a:solidFill>
            </a:endParaRPr>
          </a:p>
        </p:txBody>
      </p:sp>
      <p:sp>
        <p:nvSpPr>
          <p:cNvPr id="24" name="Μέσω του προτεινόμενου κρατικού προϋπολογισμού καθίσταται εφικτή:…"/>
          <p:cNvSpPr txBox="1"/>
          <p:nvPr/>
        </p:nvSpPr>
        <p:spPr>
          <a:xfrm>
            <a:off x="2239986" y="3379335"/>
            <a:ext cx="16957067" cy="12105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r>
              <a:rPr lang="el-GR" sz="3500" b="0" dirty="0">
                <a:solidFill>
                  <a:srgbClr val="5E5E5E"/>
                </a:solidFill>
                <a:latin typeface="Arial"/>
                <a:ea typeface="Arial"/>
                <a:cs typeface="Arial"/>
              </a:rPr>
              <a:t>Εξέταση της πιθανότητας επέκτασης της φοροαπαλλαγής 50% για επένδυση σε πιστοποιημένες καινοτόμες επιχειρήσεις και από εταιρικούς επενδυτές.</a:t>
            </a:r>
            <a:endParaRPr lang="en-US" sz="3500" b="0" dirty="0">
              <a:solidFill>
                <a:srgbClr val="5E5E5E"/>
              </a:solidFill>
              <a:latin typeface="Arial"/>
              <a:ea typeface="Arial"/>
              <a:cs typeface="Arial"/>
            </a:endParaRPr>
          </a:p>
        </p:txBody>
      </p:sp>
      <p:sp>
        <p:nvSpPr>
          <p:cNvPr id="20" name="Μέσω του προτεινόμενου κρατικού προϋπολογισμού καθίσταται εφικτή:…"/>
          <p:cNvSpPr txBox="1"/>
          <p:nvPr/>
        </p:nvSpPr>
        <p:spPr>
          <a:xfrm>
            <a:off x="2239987" y="9114605"/>
            <a:ext cx="14852206" cy="225702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r>
              <a:rPr lang="el-GR" sz="3500" b="0" dirty="0">
                <a:solidFill>
                  <a:srgbClr val="5E5E5E"/>
                </a:solidFill>
                <a:latin typeface="Arial"/>
                <a:ea typeface="Arial"/>
                <a:cs typeface="Arial"/>
              </a:rPr>
              <a:t>Παραχώρηση αυξημένης έκπτωσης για δαπάνες που αφορούν έρευνα και ανάπτυξη (π.χ. κατά 20%). Επιλέξιμες δαπάνες σε έρευνα και ανάπτυξη θα εκπίπτουν του φορολογητέου εισοδήματος σε ποσό ίσο με 120% του πραγματικού.</a:t>
            </a:r>
            <a:endParaRPr lang="en-US" sz="3500" b="0" dirty="0">
              <a:solidFill>
                <a:srgbClr val="5E5E5E"/>
              </a:solidFill>
              <a:latin typeface="Arial"/>
              <a:ea typeface="Arial"/>
              <a:cs typeface="Arial"/>
            </a:endParaRPr>
          </a:p>
        </p:txBody>
      </p:sp>
      <p:pic>
        <p:nvPicPr>
          <p:cNvPr id="21" name="Image" descr="Image"/>
          <p:cNvPicPr>
            <a:picLocks noChangeAspect="1"/>
          </p:cNvPicPr>
          <p:nvPr/>
        </p:nvPicPr>
        <p:blipFill>
          <a:blip r:embed="rId3"/>
          <a:stretch>
            <a:fillRect/>
          </a:stretch>
        </p:blipFill>
        <p:spPr>
          <a:xfrm>
            <a:off x="1210618" y="9278061"/>
            <a:ext cx="614177" cy="613971"/>
          </a:xfrm>
          <a:prstGeom prst="rect">
            <a:avLst/>
          </a:prstGeom>
          <a:ln w="12700">
            <a:miter lim="400000"/>
          </a:ln>
        </p:spPr>
      </p:pic>
      <p:sp>
        <p:nvSpPr>
          <p:cNvPr id="15" name="ΚΥΡΙΟΤΕΡΟΙ ΣΤΟΧΟΙ"/>
          <p:cNvSpPr txBox="1"/>
          <p:nvPr/>
        </p:nvSpPr>
        <p:spPr>
          <a:xfrm>
            <a:off x="1280645" y="6142391"/>
            <a:ext cx="15494000" cy="192360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5000">
                <a:solidFill>
                  <a:srgbClr val="307788"/>
                </a:solidFill>
                <a:latin typeface="Arial"/>
                <a:ea typeface="Arial"/>
                <a:cs typeface="Arial"/>
                <a:sym typeface="Arial"/>
              </a:defRPr>
            </a:lvl1pPr>
          </a:lstStyle>
          <a:p>
            <a:pPr lvl="0"/>
            <a:r>
              <a:rPr lang="el-GR" dirty="0">
                <a:solidFill>
                  <a:srgbClr val="256475"/>
                </a:solidFill>
              </a:rPr>
              <a:t>Αυξημένη</a:t>
            </a:r>
            <a:r>
              <a:rPr lang="el-GR" dirty="0"/>
              <a:t> </a:t>
            </a:r>
            <a:r>
              <a:rPr lang="el-GR" sz="4000" dirty="0">
                <a:solidFill>
                  <a:srgbClr val="256475"/>
                </a:solidFill>
              </a:rPr>
              <a:t>(σε σχέση με την πραγματική) </a:t>
            </a:r>
            <a:r>
              <a:rPr lang="el-GR" dirty="0">
                <a:solidFill>
                  <a:srgbClr val="256475"/>
                </a:solidFill>
              </a:rPr>
              <a:t>φορολογική</a:t>
            </a:r>
            <a:r>
              <a:rPr lang="el-GR" dirty="0"/>
              <a:t> </a:t>
            </a:r>
            <a:r>
              <a:rPr lang="el-GR" dirty="0">
                <a:solidFill>
                  <a:srgbClr val="256475"/>
                </a:solidFill>
              </a:rPr>
              <a:t>έκπτωση για δαπάνες στην έρευνα και ανάπτυξη</a:t>
            </a:r>
            <a:endParaRPr lang="en-US" dirty="0">
              <a:solidFill>
                <a:srgbClr val="256475"/>
              </a:solidFill>
            </a:endParaRPr>
          </a:p>
        </p:txBody>
      </p:sp>
      <p:pic>
        <p:nvPicPr>
          <p:cNvPr id="3" name="Picture 2">
            <a:extLst>
              <a:ext uri="{FF2B5EF4-FFF2-40B4-BE49-F238E27FC236}">
                <a16:creationId xmlns:a16="http://schemas.microsoft.com/office/drawing/2014/main" id="{6AF90588-A2A0-1748-BA22-03CBCECFB78B}"/>
              </a:ext>
            </a:extLst>
          </p:cNvPr>
          <p:cNvPicPr>
            <a:picLocks noChangeAspect="1"/>
          </p:cNvPicPr>
          <p:nvPr/>
        </p:nvPicPr>
        <p:blipFill>
          <a:blip r:embed="rId4"/>
          <a:stretch>
            <a:fillRect/>
          </a:stretch>
        </p:blipFill>
        <p:spPr>
          <a:xfrm>
            <a:off x="16432899" y="4342171"/>
            <a:ext cx="6737998" cy="7006658"/>
          </a:xfrm>
          <a:prstGeom prst="rect">
            <a:avLst/>
          </a:prstGeom>
        </p:spPr>
      </p:pic>
    </p:spTree>
    <p:extLst>
      <p:ext uri="{BB962C8B-B14F-4D97-AF65-F5344CB8AC3E}">
        <p14:creationId xmlns:p14="http://schemas.microsoft.com/office/powerpoint/2010/main" val="221123683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descr="Image"/>
          <p:cNvPicPr>
            <a:picLocks noChangeAspect="1"/>
          </p:cNvPicPr>
          <p:nvPr/>
        </p:nvPicPr>
        <p:blipFill>
          <a:blip r:embed="rId2"/>
          <a:stretch>
            <a:fillRect/>
          </a:stretch>
        </p:blipFill>
        <p:spPr>
          <a:xfrm>
            <a:off x="9038582" y="10354105"/>
            <a:ext cx="15700723" cy="3345352"/>
          </a:xfrm>
          <a:prstGeom prst="rect">
            <a:avLst/>
          </a:prstGeom>
          <a:ln w="12700">
            <a:miter lim="400000"/>
          </a:ln>
        </p:spPr>
      </p:pic>
      <p:sp>
        <p:nvSpPr>
          <p:cNvPr id="14" name="ΥΠΟΥΡΓΕΙΟ ΟΙΚΟΝΟΜΙΚΩΝ"/>
          <p:cNvSpPr txBox="1">
            <a:spLocks/>
          </p:cNvSpPr>
          <p:nvPr/>
        </p:nvSpPr>
        <p:spPr>
          <a:xfrm>
            <a:off x="11104845" y="12424383"/>
            <a:ext cx="9605670" cy="61397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ln>
                  <a:noFill/>
                </a:ln>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r>
              <a:rPr lang="el-GR"/>
              <a:t>ΥΠΟΥΡΓΕΙΟ ΟΙΚΟΝΟΜΙΚΩΝ</a:t>
            </a:r>
            <a:endParaRPr lang="el-GR" dirty="0"/>
          </a:p>
        </p:txBody>
      </p:sp>
      <p:sp>
        <p:nvSpPr>
          <p:cNvPr id="15" name="Οικονομικές Εξελίξεις"/>
          <p:cNvSpPr txBox="1">
            <a:spLocks/>
          </p:cNvSpPr>
          <p:nvPr/>
        </p:nvSpPr>
        <p:spPr>
          <a:xfrm>
            <a:off x="1777376" y="3690252"/>
            <a:ext cx="16810310" cy="16591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l-GR" dirty="0">
                <a:solidFill>
                  <a:srgbClr val="256475"/>
                </a:solidFill>
              </a:rPr>
              <a:t>Πολιτογράφηση</a:t>
            </a:r>
          </a:p>
        </p:txBody>
      </p:sp>
      <p:pic>
        <p:nvPicPr>
          <p:cNvPr id="6" name="Picture 5">
            <a:extLst>
              <a:ext uri="{FF2B5EF4-FFF2-40B4-BE49-F238E27FC236}">
                <a16:creationId xmlns:a16="http://schemas.microsoft.com/office/drawing/2014/main" id="{4E57FBCA-9F1B-9242-8FAD-68B940D0F128}"/>
              </a:ext>
            </a:extLst>
          </p:cNvPr>
          <p:cNvPicPr>
            <a:picLocks noChangeAspect="1"/>
          </p:cNvPicPr>
          <p:nvPr/>
        </p:nvPicPr>
        <p:blipFill>
          <a:blip r:embed="rId3"/>
          <a:stretch>
            <a:fillRect/>
          </a:stretch>
        </p:blipFill>
        <p:spPr>
          <a:xfrm>
            <a:off x="14201470" y="1833501"/>
            <a:ext cx="9072682" cy="9799327"/>
          </a:xfrm>
          <a:prstGeom prst="rect">
            <a:avLst/>
          </a:prstGeom>
        </p:spPr>
      </p:pic>
      <p:sp>
        <p:nvSpPr>
          <p:cNvPr id="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9" name="TextBox 8">
            <a:extLst>
              <a:ext uri="{FF2B5EF4-FFF2-40B4-BE49-F238E27FC236}">
                <a16:creationId xmlns:a16="http://schemas.microsoft.com/office/drawing/2014/main" id="{03724434-C418-2740-B29E-89C59F01DBFF}"/>
              </a:ext>
            </a:extLst>
          </p:cNvPr>
          <p:cNvSpPr txBox="1"/>
          <p:nvPr/>
        </p:nvSpPr>
        <p:spPr>
          <a:xfrm>
            <a:off x="541194" y="3858112"/>
            <a:ext cx="1137307"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l-GR" sz="8000" dirty="0">
                <a:solidFill>
                  <a:srgbClr val="256475"/>
                </a:solidFill>
              </a:rPr>
              <a:t>8</a:t>
            </a:r>
            <a:r>
              <a:rPr lang="en-US" sz="8000" dirty="0">
                <a:solidFill>
                  <a:srgbClr val="256475"/>
                </a:solidFill>
              </a:rPr>
              <a:t>.</a:t>
            </a:r>
            <a:endParaRPr lang="x-none" sz="8000" dirty="0"/>
          </a:p>
        </p:txBody>
      </p:sp>
    </p:spTree>
    <p:extLst>
      <p:ext uri="{BB962C8B-B14F-4D97-AF65-F5344CB8AC3E}">
        <p14:creationId xmlns:p14="http://schemas.microsoft.com/office/powerpoint/2010/main" val="25323668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p:cNvSpPr/>
          <p:nvPr/>
        </p:nvSpPr>
        <p:spPr>
          <a:xfrm>
            <a:off x="-956" y="-34298"/>
            <a:ext cx="17045693" cy="2964340"/>
          </a:xfrm>
          <a:custGeom>
            <a:avLst/>
            <a:gdLst/>
            <a:ahLst/>
            <a:cxnLst>
              <a:cxn ang="0">
                <a:pos x="wd2" y="hd2"/>
              </a:cxn>
              <a:cxn ang="5400000">
                <a:pos x="wd2" y="hd2"/>
              </a:cxn>
              <a:cxn ang="10800000">
                <a:pos x="wd2" y="hd2"/>
              </a:cxn>
              <a:cxn ang="16200000">
                <a:pos x="wd2" y="hd2"/>
              </a:cxn>
            </a:cxnLst>
            <a:rect l="0" t="0" r="r" b="b"/>
            <a:pathLst>
              <a:path w="21600" h="21600" extrusionOk="0">
                <a:moveTo>
                  <a:pt x="0" y="233"/>
                </a:moveTo>
                <a:lnTo>
                  <a:pt x="0" y="21600"/>
                </a:lnTo>
                <a:lnTo>
                  <a:pt x="20378" y="21600"/>
                </a:lnTo>
                <a:lnTo>
                  <a:pt x="21600" y="0"/>
                </a:lnTo>
                <a:lnTo>
                  <a:pt x="0" y="233"/>
                </a:lnTo>
                <a:close/>
              </a:path>
            </a:pathLst>
          </a:custGeom>
          <a:solidFill>
            <a:srgbClr val="2F7788">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79"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28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281" name="ΚΥΡΙΟΤΕΡΟΙ ΣΤΟΧΟΙ"/>
          <p:cNvSpPr txBox="1"/>
          <p:nvPr/>
        </p:nvSpPr>
        <p:spPr>
          <a:xfrm>
            <a:off x="1270000" y="977400"/>
            <a:ext cx="15494000"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5000">
                <a:solidFill>
                  <a:srgbClr val="307788"/>
                </a:solidFill>
                <a:latin typeface="Arial"/>
                <a:ea typeface="Arial"/>
                <a:cs typeface="Arial"/>
                <a:sym typeface="Arial"/>
              </a:defRPr>
            </a:lvl1pPr>
          </a:lstStyle>
          <a:p>
            <a:pPr>
              <a:lnSpc>
                <a:spcPct val="100000"/>
              </a:lnSpc>
            </a:pPr>
            <a:r>
              <a:rPr lang="el-GR" dirty="0">
                <a:solidFill>
                  <a:srgbClr val="256475"/>
                </a:solidFill>
              </a:rPr>
              <a:t>Πολιτογράφηση</a:t>
            </a:r>
          </a:p>
        </p:txBody>
      </p:sp>
      <p:pic>
        <p:nvPicPr>
          <p:cNvPr id="282" name="Image" descr="Image"/>
          <p:cNvPicPr>
            <a:picLocks noChangeAspect="1"/>
          </p:cNvPicPr>
          <p:nvPr/>
        </p:nvPicPr>
        <p:blipFill>
          <a:blip r:embed="rId2"/>
          <a:stretch>
            <a:fillRect/>
          </a:stretch>
        </p:blipFill>
        <p:spPr>
          <a:xfrm>
            <a:off x="8924284" y="10354105"/>
            <a:ext cx="15700723" cy="3345352"/>
          </a:xfrm>
          <a:prstGeom prst="rect">
            <a:avLst/>
          </a:prstGeom>
          <a:ln w="12700">
            <a:miter lim="400000"/>
          </a:ln>
        </p:spPr>
      </p:pic>
      <p:sp>
        <p:nvSpPr>
          <p:cNvPr id="28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sp>
        <p:nvSpPr>
          <p:cNvPr id="288" name="19"/>
          <p:cNvSpPr txBox="1"/>
          <p:nvPr/>
        </p:nvSpPr>
        <p:spPr>
          <a:xfrm>
            <a:off x="22974300" y="11170822"/>
            <a:ext cx="923379" cy="6224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lnSpc>
                <a:spcPct val="120000"/>
              </a:lnSpc>
              <a:defRPr sz="3100" cap="all">
                <a:solidFill>
                  <a:srgbClr val="2F7788"/>
                </a:solidFill>
                <a:latin typeface="Arial"/>
                <a:ea typeface="Arial"/>
                <a:cs typeface="Arial"/>
                <a:sym typeface="Arial"/>
              </a:defRPr>
            </a:lvl1pPr>
          </a:lstStyle>
          <a:p>
            <a:r>
              <a:rPr lang="en-GB" dirty="0"/>
              <a:t>15</a:t>
            </a:r>
            <a:endParaRPr dirty="0"/>
          </a:p>
        </p:txBody>
      </p:sp>
      <p:sp>
        <p:nvSpPr>
          <p:cNvPr id="23" name="Οικονομικές Εξελίξεις"/>
          <p:cNvSpPr txBox="1">
            <a:spLocks/>
          </p:cNvSpPr>
          <p:nvPr/>
        </p:nvSpPr>
        <p:spPr>
          <a:xfrm>
            <a:off x="12687927" y="3931157"/>
            <a:ext cx="16810310" cy="512609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100000"/>
              </a:lnSpc>
            </a:pPr>
            <a:endParaRPr lang="el-GR" sz="5000" i="0" dirty="0">
              <a:solidFill>
                <a:srgbClr val="256475"/>
              </a:solidFill>
            </a:endParaRPr>
          </a:p>
        </p:txBody>
      </p:sp>
      <p:sp>
        <p:nvSpPr>
          <p:cNvPr id="16" name="Οικονομικές Εξελίξεις"/>
          <p:cNvSpPr txBox="1">
            <a:spLocks/>
          </p:cNvSpPr>
          <p:nvPr/>
        </p:nvSpPr>
        <p:spPr>
          <a:xfrm>
            <a:off x="16082333" y="4819253"/>
            <a:ext cx="16810310" cy="16591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100000"/>
              </a:lnSpc>
            </a:pPr>
            <a:endParaRPr lang="el-GR" sz="5000" i="0" dirty="0">
              <a:solidFill>
                <a:srgbClr val="256475"/>
              </a:solidFill>
            </a:endParaRPr>
          </a:p>
        </p:txBody>
      </p:sp>
      <p:sp>
        <p:nvSpPr>
          <p:cNvPr id="17" name="Μέσω του προτεινόμενου κρατικού προϋπολογισμού καθίσταται εφικτή:…"/>
          <p:cNvSpPr txBox="1"/>
          <p:nvPr/>
        </p:nvSpPr>
        <p:spPr>
          <a:xfrm>
            <a:off x="1304200" y="4393725"/>
            <a:ext cx="19312739" cy="333424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r>
              <a:rPr lang="el-GR" sz="3500" dirty="0">
                <a:solidFill>
                  <a:srgbClr val="5E5E5E"/>
                </a:solidFill>
                <a:latin typeface="Arial"/>
                <a:ea typeface="Arial"/>
                <a:cs typeface="Arial"/>
              </a:rPr>
              <a:t>Δικαίωμα στην υποβολή αίτησης για πολιτογράφηση</a:t>
            </a:r>
            <a:r>
              <a:rPr lang="en-US" sz="3500" dirty="0">
                <a:solidFill>
                  <a:srgbClr val="5E5E5E"/>
                </a:solidFill>
                <a:latin typeface="Arial"/>
                <a:ea typeface="Arial"/>
                <a:cs typeface="Arial"/>
              </a:rPr>
              <a:t>:</a:t>
            </a:r>
          </a:p>
          <a:p>
            <a:pPr algn="l"/>
            <a:endParaRPr lang="en-US" sz="3500" dirty="0">
              <a:solidFill>
                <a:srgbClr val="5E5E5E"/>
              </a:solidFill>
              <a:latin typeface="Arial"/>
              <a:ea typeface="Arial"/>
              <a:cs typeface="Arial"/>
            </a:endParaRPr>
          </a:p>
          <a:p>
            <a:pPr algn="l"/>
            <a:r>
              <a:rPr lang="el-GR" sz="3500" dirty="0">
                <a:solidFill>
                  <a:srgbClr val="5E5E5E"/>
                </a:solidFill>
                <a:latin typeface="Arial"/>
                <a:ea typeface="Arial"/>
                <a:cs typeface="Arial"/>
              </a:rPr>
              <a:t>    </a:t>
            </a:r>
            <a:r>
              <a:rPr lang="en-US" sz="3500" b="0" dirty="0">
                <a:solidFill>
                  <a:srgbClr val="5E5E5E"/>
                </a:solidFill>
                <a:latin typeface="Arial"/>
                <a:ea typeface="Arial"/>
                <a:cs typeface="Arial"/>
              </a:rPr>
              <a:t>M</a:t>
            </a:r>
            <a:r>
              <a:rPr lang="el-GR" sz="3500" b="0" dirty="0" err="1">
                <a:solidFill>
                  <a:srgbClr val="5E5E5E"/>
                </a:solidFill>
                <a:latin typeface="Arial"/>
                <a:ea typeface="Arial"/>
                <a:cs typeface="Arial"/>
              </a:rPr>
              <a:t>ετά</a:t>
            </a:r>
            <a:r>
              <a:rPr lang="el-GR" sz="3500" b="0" dirty="0">
                <a:solidFill>
                  <a:srgbClr val="5E5E5E"/>
                </a:solidFill>
                <a:latin typeface="Arial"/>
                <a:ea typeface="Arial"/>
                <a:cs typeface="Arial"/>
              </a:rPr>
              <a:t> από </a:t>
            </a:r>
            <a:r>
              <a:rPr lang="el-GR" sz="3500" dirty="0">
                <a:solidFill>
                  <a:srgbClr val="5E5E5E"/>
                </a:solidFill>
                <a:latin typeface="Arial"/>
                <a:ea typeface="Arial"/>
                <a:cs typeface="Arial"/>
              </a:rPr>
              <a:t>5 χρόνια παραμονής και εργασίας στη Δημοκρατία</a:t>
            </a:r>
            <a:r>
              <a:rPr lang="el-GR" sz="3500" b="0" dirty="0">
                <a:solidFill>
                  <a:srgbClr val="5E5E5E"/>
                </a:solidFill>
                <a:latin typeface="Arial"/>
                <a:ea typeface="Arial"/>
                <a:cs typeface="Arial"/>
              </a:rPr>
              <a:t>, αντί 7 που ισχύει σήμερα</a:t>
            </a:r>
          </a:p>
          <a:p>
            <a:pPr algn="l"/>
            <a:endParaRPr lang="el-GR" sz="3500" b="0" dirty="0">
              <a:solidFill>
                <a:srgbClr val="5E5E5E"/>
              </a:solidFill>
              <a:latin typeface="Arial"/>
              <a:ea typeface="Arial"/>
              <a:cs typeface="Arial"/>
            </a:endParaRPr>
          </a:p>
          <a:p>
            <a:pPr marL="446088" indent="-446088" algn="l"/>
            <a:r>
              <a:rPr lang="el-GR" sz="3500" b="0" dirty="0">
                <a:solidFill>
                  <a:srgbClr val="5E5E5E"/>
                </a:solidFill>
                <a:latin typeface="Arial"/>
                <a:ea typeface="Arial"/>
                <a:cs typeface="Arial"/>
              </a:rPr>
              <a:t>    Περαιτέρω </a:t>
            </a:r>
            <a:r>
              <a:rPr lang="el-GR" sz="3500" dirty="0">
                <a:solidFill>
                  <a:srgbClr val="5E5E5E"/>
                </a:solidFill>
                <a:latin typeface="Arial"/>
                <a:ea typeface="Arial"/>
                <a:cs typeface="Arial"/>
              </a:rPr>
              <a:t>μείωση στα 4 χρόνια  </a:t>
            </a:r>
            <a:r>
              <a:rPr lang="el-GR" sz="3500" b="0" dirty="0">
                <a:solidFill>
                  <a:srgbClr val="5E5E5E"/>
                </a:solidFill>
                <a:latin typeface="Arial"/>
                <a:ea typeface="Arial"/>
                <a:cs typeface="Arial"/>
              </a:rPr>
              <a:t>εάν πληρούν το κριτήριο της κατοχής αναγνωρισμένου    πιστοποιητικού </a:t>
            </a:r>
            <a:r>
              <a:rPr lang="el-GR" sz="3500" dirty="0">
                <a:solidFill>
                  <a:srgbClr val="5E5E5E"/>
                </a:solidFill>
                <a:latin typeface="Arial"/>
                <a:ea typeface="Arial"/>
                <a:cs typeface="Arial"/>
              </a:rPr>
              <a:t>πολύ καλής γνώσης της ελληνικής γλώσσας</a:t>
            </a:r>
            <a:r>
              <a:rPr lang="el-GR" sz="3500" b="0" dirty="0">
                <a:solidFill>
                  <a:srgbClr val="5E5E5E"/>
                </a:solidFill>
                <a:latin typeface="Arial"/>
                <a:ea typeface="Arial"/>
                <a:cs typeface="Arial"/>
              </a:rPr>
              <a:t>.</a:t>
            </a:r>
            <a:endParaRPr lang="en-US" sz="3500" b="0" dirty="0">
              <a:solidFill>
                <a:srgbClr val="5E5E5E"/>
              </a:solidFill>
              <a:latin typeface="Arial"/>
              <a:ea typeface="Arial"/>
              <a:cs typeface="Arial"/>
            </a:endParaRPr>
          </a:p>
        </p:txBody>
      </p:sp>
      <p:pic>
        <p:nvPicPr>
          <p:cNvPr id="12" name="Image" descr="Image">
            <a:extLst>
              <a:ext uri="{FF2B5EF4-FFF2-40B4-BE49-F238E27FC236}">
                <a16:creationId xmlns:a16="http://schemas.microsoft.com/office/drawing/2014/main" id="{B60577E8-5DEE-437C-B478-C71A1C92DC6F}"/>
              </a:ext>
            </a:extLst>
          </p:cNvPr>
          <p:cNvPicPr>
            <a:picLocks noChangeAspect="1"/>
          </p:cNvPicPr>
          <p:nvPr/>
        </p:nvPicPr>
        <p:blipFill>
          <a:blip r:embed="rId3"/>
          <a:stretch>
            <a:fillRect/>
          </a:stretch>
        </p:blipFill>
        <p:spPr>
          <a:xfrm>
            <a:off x="997111" y="5553492"/>
            <a:ext cx="614177" cy="613971"/>
          </a:xfrm>
          <a:prstGeom prst="rect">
            <a:avLst/>
          </a:prstGeom>
          <a:ln w="12700">
            <a:miter lim="400000"/>
          </a:ln>
        </p:spPr>
      </p:pic>
      <p:pic>
        <p:nvPicPr>
          <p:cNvPr id="13" name="Image" descr="Image">
            <a:extLst>
              <a:ext uri="{FF2B5EF4-FFF2-40B4-BE49-F238E27FC236}">
                <a16:creationId xmlns:a16="http://schemas.microsoft.com/office/drawing/2014/main" id="{277E75B5-2F2F-43D4-AD65-9A69CB761102}"/>
              </a:ext>
            </a:extLst>
          </p:cNvPr>
          <p:cNvPicPr>
            <a:picLocks noChangeAspect="1"/>
          </p:cNvPicPr>
          <p:nvPr/>
        </p:nvPicPr>
        <p:blipFill>
          <a:blip r:embed="rId3"/>
          <a:stretch>
            <a:fillRect/>
          </a:stretch>
        </p:blipFill>
        <p:spPr>
          <a:xfrm>
            <a:off x="997111" y="6590738"/>
            <a:ext cx="614177" cy="613971"/>
          </a:xfrm>
          <a:prstGeom prst="rect">
            <a:avLst/>
          </a:prstGeom>
          <a:ln w="12700">
            <a:miter lim="400000"/>
          </a:ln>
        </p:spPr>
      </p:pic>
    </p:spTree>
    <p:extLst>
      <p:ext uri="{BB962C8B-B14F-4D97-AF65-F5344CB8AC3E}">
        <p14:creationId xmlns:p14="http://schemas.microsoft.com/office/powerpoint/2010/main" val="171727932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p:cNvSpPr/>
          <p:nvPr/>
        </p:nvSpPr>
        <p:spPr>
          <a:xfrm>
            <a:off x="-956" y="-34298"/>
            <a:ext cx="17045693" cy="2964340"/>
          </a:xfrm>
          <a:custGeom>
            <a:avLst/>
            <a:gdLst/>
            <a:ahLst/>
            <a:cxnLst>
              <a:cxn ang="0">
                <a:pos x="wd2" y="hd2"/>
              </a:cxn>
              <a:cxn ang="5400000">
                <a:pos x="wd2" y="hd2"/>
              </a:cxn>
              <a:cxn ang="10800000">
                <a:pos x="wd2" y="hd2"/>
              </a:cxn>
              <a:cxn ang="16200000">
                <a:pos x="wd2" y="hd2"/>
              </a:cxn>
            </a:cxnLst>
            <a:rect l="0" t="0" r="r" b="b"/>
            <a:pathLst>
              <a:path w="21600" h="21600" extrusionOk="0">
                <a:moveTo>
                  <a:pt x="0" y="233"/>
                </a:moveTo>
                <a:lnTo>
                  <a:pt x="0" y="21600"/>
                </a:lnTo>
                <a:lnTo>
                  <a:pt x="20378" y="21600"/>
                </a:lnTo>
                <a:lnTo>
                  <a:pt x="21600" y="0"/>
                </a:lnTo>
                <a:lnTo>
                  <a:pt x="0" y="233"/>
                </a:lnTo>
                <a:close/>
              </a:path>
            </a:pathLst>
          </a:custGeom>
          <a:solidFill>
            <a:srgbClr val="2F7788">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79"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28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281" name="ΚΥΡΙΟΤΕΡΟΙ ΣΤΟΧΟΙ"/>
          <p:cNvSpPr txBox="1"/>
          <p:nvPr/>
        </p:nvSpPr>
        <p:spPr>
          <a:xfrm>
            <a:off x="1270000" y="977400"/>
            <a:ext cx="15494000" cy="87203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a:lnSpc>
                <a:spcPct val="120000"/>
              </a:lnSpc>
              <a:defRPr sz="5000">
                <a:solidFill>
                  <a:srgbClr val="307788"/>
                </a:solidFill>
                <a:latin typeface="Arial"/>
                <a:ea typeface="Arial"/>
                <a:cs typeface="Arial"/>
                <a:sym typeface="Arial"/>
              </a:defRPr>
            </a:lvl1pPr>
          </a:lstStyle>
          <a:p>
            <a:pPr>
              <a:lnSpc>
                <a:spcPct val="100000"/>
              </a:lnSpc>
            </a:pPr>
            <a:r>
              <a:rPr lang="el-GR" dirty="0">
                <a:solidFill>
                  <a:srgbClr val="256475"/>
                </a:solidFill>
              </a:rPr>
              <a:t>9. Δράσεις προώθησης</a:t>
            </a:r>
          </a:p>
        </p:txBody>
      </p:sp>
      <p:pic>
        <p:nvPicPr>
          <p:cNvPr id="282" name="Image" descr="Image"/>
          <p:cNvPicPr>
            <a:picLocks noChangeAspect="1"/>
          </p:cNvPicPr>
          <p:nvPr/>
        </p:nvPicPr>
        <p:blipFill>
          <a:blip r:embed="rId2"/>
          <a:stretch>
            <a:fillRect/>
          </a:stretch>
        </p:blipFill>
        <p:spPr>
          <a:xfrm>
            <a:off x="8924284" y="10354105"/>
            <a:ext cx="15700723" cy="3345352"/>
          </a:xfrm>
          <a:prstGeom prst="rect">
            <a:avLst/>
          </a:prstGeom>
          <a:ln w="12700">
            <a:miter lim="400000"/>
          </a:ln>
        </p:spPr>
      </p:pic>
      <p:sp>
        <p:nvSpPr>
          <p:cNvPr id="28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sp>
        <p:nvSpPr>
          <p:cNvPr id="288" name="19"/>
          <p:cNvSpPr txBox="1"/>
          <p:nvPr/>
        </p:nvSpPr>
        <p:spPr>
          <a:xfrm>
            <a:off x="22974300" y="11170822"/>
            <a:ext cx="923379" cy="6224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l">
              <a:lnSpc>
                <a:spcPct val="120000"/>
              </a:lnSpc>
              <a:defRPr sz="3100" cap="all">
                <a:solidFill>
                  <a:srgbClr val="2F7788"/>
                </a:solidFill>
                <a:latin typeface="Arial"/>
                <a:ea typeface="Arial"/>
                <a:cs typeface="Arial"/>
                <a:sym typeface="Arial"/>
              </a:defRPr>
            </a:lvl1pPr>
          </a:lstStyle>
          <a:p>
            <a:r>
              <a:rPr lang="en-GB" dirty="0"/>
              <a:t>16</a:t>
            </a:r>
            <a:endParaRPr dirty="0"/>
          </a:p>
        </p:txBody>
      </p:sp>
      <p:sp>
        <p:nvSpPr>
          <p:cNvPr id="16" name="Οικονομικές Εξελίξεις"/>
          <p:cNvSpPr txBox="1">
            <a:spLocks/>
          </p:cNvSpPr>
          <p:nvPr/>
        </p:nvSpPr>
        <p:spPr>
          <a:xfrm>
            <a:off x="16082333" y="4819253"/>
            <a:ext cx="16810310" cy="16591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100000"/>
              </a:lnSpc>
            </a:pPr>
            <a:endParaRPr lang="el-GR" sz="5000" i="0" dirty="0">
              <a:solidFill>
                <a:srgbClr val="256475"/>
              </a:solidFill>
            </a:endParaRPr>
          </a:p>
        </p:txBody>
      </p:sp>
      <p:sp>
        <p:nvSpPr>
          <p:cNvPr id="19" name="ΚΥΡΙΟΤΕΡΟΙ ΣΤΟΧΟΙ"/>
          <p:cNvSpPr txBox="1"/>
          <p:nvPr/>
        </p:nvSpPr>
        <p:spPr>
          <a:xfrm>
            <a:off x="1044620" y="4188037"/>
            <a:ext cx="15037714" cy="527323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a:lnSpc>
                <a:spcPct val="120000"/>
              </a:lnSpc>
              <a:defRPr sz="5000">
                <a:solidFill>
                  <a:srgbClr val="307788"/>
                </a:solidFill>
                <a:latin typeface="Arial"/>
                <a:ea typeface="Arial"/>
                <a:cs typeface="Arial"/>
                <a:sym typeface="Arial"/>
              </a:defRPr>
            </a:lvl1pPr>
          </a:lstStyle>
          <a:p>
            <a:pPr lvl="0"/>
            <a:r>
              <a:rPr lang="el-GR" sz="3500" dirty="0">
                <a:solidFill>
                  <a:schemeClr val="tx1"/>
                </a:solidFill>
                <a:sym typeface="Helvetica Neue"/>
              </a:rPr>
              <a:t>       </a:t>
            </a:r>
            <a:r>
              <a:rPr lang="el-GR" sz="3500" dirty="0">
                <a:solidFill>
                  <a:schemeClr val="bg2">
                    <a:lumMod val="50000"/>
                  </a:schemeClr>
                </a:solidFill>
                <a:sym typeface="Helvetica Neue"/>
              </a:rPr>
              <a:t>Προώθηση του Σχεδίου Δράσης στο εξωτερικό </a:t>
            </a:r>
          </a:p>
          <a:p>
            <a:pPr lvl="0"/>
            <a:endParaRPr lang="el-GR" sz="3500" dirty="0">
              <a:solidFill>
                <a:schemeClr val="bg2">
                  <a:lumMod val="50000"/>
                </a:schemeClr>
              </a:solidFill>
              <a:sym typeface="Helvetica Neue"/>
            </a:endParaRPr>
          </a:p>
          <a:p>
            <a:pPr marL="893763" lvl="0" indent="-893763"/>
            <a:r>
              <a:rPr lang="el-GR" sz="3500" dirty="0">
                <a:solidFill>
                  <a:schemeClr val="bg2">
                    <a:lumMod val="50000"/>
                  </a:schemeClr>
                </a:solidFill>
                <a:sym typeface="Helvetica Neue"/>
              </a:rPr>
              <a:t>        Ενημερωτική εκστρατεία για προσέλκυση προσοντούχων Κύπριων που εργάζονται στο εξωτερικό   </a:t>
            </a:r>
          </a:p>
          <a:p>
            <a:pPr lvl="0"/>
            <a:endParaRPr lang="el-GR" sz="3500" dirty="0">
              <a:solidFill>
                <a:schemeClr val="bg2">
                  <a:lumMod val="50000"/>
                </a:schemeClr>
              </a:solidFill>
              <a:sym typeface="Helvetica Neue"/>
            </a:endParaRPr>
          </a:p>
          <a:p>
            <a:pPr marL="977900" lvl="0" indent="-977900"/>
            <a:r>
              <a:rPr lang="el-GR" sz="3500" dirty="0">
                <a:solidFill>
                  <a:schemeClr val="bg2">
                    <a:lumMod val="50000"/>
                  </a:schemeClr>
                </a:solidFill>
                <a:sym typeface="Helvetica Neue"/>
              </a:rPr>
              <a:t>       Στοχευμένη ενημερωτική εκστρατεία σε προσοντούχο εργατικό δυναμικό που απασχολείται σε χώρες που επικρατεί πολιτική αστάθεια.</a:t>
            </a:r>
            <a:endParaRPr lang="en-US" sz="3500" dirty="0">
              <a:solidFill>
                <a:schemeClr val="bg2">
                  <a:lumMod val="50000"/>
                </a:schemeClr>
              </a:solidFill>
              <a:sym typeface="Helvetica Neue"/>
            </a:endParaRPr>
          </a:p>
        </p:txBody>
      </p:sp>
      <p:pic>
        <p:nvPicPr>
          <p:cNvPr id="12" name="Image" descr="Image">
            <a:extLst>
              <a:ext uri="{FF2B5EF4-FFF2-40B4-BE49-F238E27FC236}">
                <a16:creationId xmlns:a16="http://schemas.microsoft.com/office/drawing/2014/main" id="{EE5DB39C-2CF7-432E-A9AC-B113137071FD}"/>
              </a:ext>
            </a:extLst>
          </p:cNvPr>
          <p:cNvPicPr>
            <a:picLocks noChangeAspect="1"/>
          </p:cNvPicPr>
          <p:nvPr/>
        </p:nvPicPr>
        <p:blipFill>
          <a:blip r:embed="rId3"/>
          <a:stretch>
            <a:fillRect/>
          </a:stretch>
        </p:blipFill>
        <p:spPr>
          <a:xfrm>
            <a:off x="1044620" y="5648833"/>
            <a:ext cx="614177" cy="613971"/>
          </a:xfrm>
          <a:prstGeom prst="rect">
            <a:avLst/>
          </a:prstGeom>
          <a:ln w="12700">
            <a:miter lim="400000"/>
          </a:ln>
        </p:spPr>
      </p:pic>
      <p:pic>
        <p:nvPicPr>
          <p:cNvPr id="13" name="Image" descr="Image">
            <a:extLst>
              <a:ext uri="{FF2B5EF4-FFF2-40B4-BE49-F238E27FC236}">
                <a16:creationId xmlns:a16="http://schemas.microsoft.com/office/drawing/2014/main" id="{E315FC32-D8DB-4F90-880F-D8F663740F29}"/>
              </a:ext>
            </a:extLst>
          </p:cNvPr>
          <p:cNvPicPr>
            <a:picLocks noChangeAspect="1"/>
          </p:cNvPicPr>
          <p:nvPr/>
        </p:nvPicPr>
        <p:blipFill>
          <a:blip r:embed="rId3"/>
          <a:stretch>
            <a:fillRect/>
          </a:stretch>
        </p:blipFill>
        <p:spPr>
          <a:xfrm>
            <a:off x="1013515" y="4310523"/>
            <a:ext cx="614177" cy="613971"/>
          </a:xfrm>
          <a:prstGeom prst="rect">
            <a:avLst/>
          </a:prstGeom>
          <a:ln w="12700">
            <a:miter lim="400000"/>
          </a:ln>
        </p:spPr>
      </p:pic>
      <p:pic>
        <p:nvPicPr>
          <p:cNvPr id="14" name="Image" descr="Image">
            <a:extLst>
              <a:ext uri="{FF2B5EF4-FFF2-40B4-BE49-F238E27FC236}">
                <a16:creationId xmlns:a16="http://schemas.microsoft.com/office/drawing/2014/main" id="{3459105E-89F8-4E2C-AE96-A43DA506A593}"/>
              </a:ext>
            </a:extLst>
          </p:cNvPr>
          <p:cNvPicPr>
            <a:picLocks noChangeAspect="1"/>
          </p:cNvPicPr>
          <p:nvPr/>
        </p:nvPicPr>
        <p:blipFill>
          <a:blip r:embed="rId3"/>
          <a:stretch>
            <a:fillRect/>
          </a:stretch>
        </p:blipFill>
        <p:spPr>
          <a:xfrm>
            <a:off x="1065469" y="7556048"/>
            <a:ext cx="614177" cy="613971"/>
          </a:xfrm>
          <a:prstGeom prst="rect">
            <a:avLst/>
          </a:prstGeom>
          <a:ln w="12700">
            <a:miter lim="400000"/>
          </a:ln>
        </p:spPr>
      </p:pic>
      <p:pic>
        <p:nvPicPr>
          <p:cNvPr id="2" name="Picture 1">
            <a:extLst>
              <a:ext uri="{FF2B5EF4-FFF2-40B4-BE49-F238E27FC236}">
                <a16:creationId xmlns:a16="http://schemas.microsoft.com/office/drawing/2014/main" id="{8C4C38A8-C1C8-DB4E-B342-94BA60485308}"/>
              </a:ext>
            </a:extLst>
          </p:cNvPr>
          <p:cNvPicPr>
            <a:picLocks noChangeAspect="1"/>
          </p:cNvPicPr>
          <p:nvPr/>
        </p:nvPicPr>
        <p:blipFill>
          <a:blip r:embed="rId4"/>
          <a:stretch>
            <a:fillRect/>
          </a:stretch>
        </p:blipFill>
        <p:spPr>
          <a:xfrm>
            <a:off x="16764000" y="3174596"/>
            <a:ext cx="7319685" cy="7262276"/>
          </a:xfrm>
          <a:prstGeom prst="rect">
            <a:avLst/>
          </a:prstGeom>
        </p:spPr>
      </p:pic>
    </p:spTree>
    <p:extLst>
      <p:ext uri="{BB962C8B-B14F-4D97-AF65-F5344CB8AC3E}">
        <p14:creationId xmlns:p14="http://schemas.microsoft.com/office/powerpoint/2010/main" val="263245980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0" name="Image" descr="Image"/>
          <p:cNvPicPr>
            <a:picLocks noChangeAspect="1"/>
          </p:cNvPicPr>
          <p:nvPr/>
        </p:nvPicPr>
        <p:blipFill>
          <a:blip r:embed="rId2"/>
          <a:stretch>
            <a:fillRect/>
          </a:stretch>
        </p:blipFill>
        <p:spPr>
          <a:xfrm>
            <a:off x="-90106" y="-2178660"/>
            <a:ext cx="24897783" cy="16615408"/>
          </a:xfrm>
          <a:prstGeom prst="rect">
            <a:avLst/>
          </a:prstGeom>
          <a:ln w="12700">
            <a:miter lim="400000"/>
          </a:ln>
        </p:spPr>
      </p:pic>
      <p:sp>
        <p:nvSpPr>
          <p:cNvPr id="681"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1</a:t>
            </a:r>
          </a:p>
          <a:p>
            <a:pPr algn="l">
              <a:defRPr sz="1000" b="0">
                <a:solidFill>
                  <a:srgbClr val="5E5E5E"/>
                </a:solidFill>
                <a:latin typeface="Arial"/>
                <a:ea typeface="Arial"/>
                <a:cs typeface="Arial"/>
                <a:sym typeface="Arial"/>
              </a:defRPr>
            </a:pPr>
            <a:endParaRPr dirty="0"/>
          </a:p>
        </p:txBody>
      </p:sp>
      <p:sp>
        <p:nvSpPr>
          <p:cNvPr id="682" name="Eυχαριστούμε"/>
          <p:cNvSpPr txBox="1"/>
          <p:nvPr/>
        </p:nvSpPr>
        <p:spPr>
          <a:xfrm>
            <a:off x="1140756" y="2760241"/>
            <a:ext cx="21543805" cy="13108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defTabSz="457200">
              <a:lnSpc>
                <a:spcPct val="120000"/>
              </a:lnSpc>
              <a:defRPr sz="8500" b="0" i="1">
                <a:solidFill>
                  <a:srgbClr val="5E5E5E"/>
                </a:solidFill>
                <a:latin typeface="Arial"/>
                <a:ea typeface="Arial"/>
                <a:cs typeface="Arial"/>
                <a:sym typeface="Arial"/>
              </a:defRPr>
            </a:lvl1pPr>
          </a:lstStyle>
          <a:p>
            <a:r>
              <a:t>Eυχαριστούμε</a:t>
            </a:r>
          </a:p>
        </p:txBody>
      </p:sp>
      <p:sp>
        <p:nvSpPr>
          <p:cNvPr id="683" name="ΥΠΟΥΡΓΕΙΟ ΟΙΚΟΝΟΜΙΚΩΝ"/>
          <p:cNvSpPr txBox="1"/>
          <p:nvPr/>
        </p:nvSpPr>
        <p:spPr>
          <a:xfrm>
            <a:off x="12459230" y="10722463"/>
            <a:ext cx="9605671" cy="61397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a:defRPr>
                <a:solidFill>
                  <a:srgbClr val="FFFFFF"/>
                </a:solidFill>
                <a:latin typeface="Arial"/>
                <a:ea typeface="Arial"/>
                <a:cs typeface="Arial"/>
                <a:sym typeface="Arial"/>
              </a:defRPr>
            </a:lvl1pPr>
          </a:lstStyle>
          <a:p>
            <a:r>
              <a:t>ΥΠΟΥΡΓΕΙΟ ΟΙΚΟΝΟΜΙΚΩΝ</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descr="Image"/>
          <p:cNvPicPr>
            <a:picLocks noChangeAspect="1"/>
          </p:cNvPicPr>
          <p:nvPr/>
        </p:nvPicPr>
        <p:blipFill>
          <a:blip r:embed="rId2"/>
          <a:stretch>
            <a:fillRect/>
          </a:stretch>
        </p:blipFill>
        <p:spPr>
          <a:xfrm>
            <a:off x="9038582" y="10354105"/>
            <a:ext cx="15700723" cy="3345352"/>
          </a:xfrm>
          <a:prstGeom prst="rect">
            <a:avLst/>
          </a:prstGeom>
          <a:ln w="12700">
            <a:miter lim="400000"/>
          </a:ln>
        </p:spPr>
      </p:pic>
      <p:sp>
        <p:nvSpPr>
          <p:cNvPr id="13"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n-GB" dirty="0"/>
              <a:t>2021</a:t>
            </a:r>
            <a:endParaRPr dirty="0"/>
          </a:p>
        </p:txBody>
      </p:sp>
      <p:sp>
        <p:nvSpPr>
          <p:cNvPr id="14" name="ΥΠΟΥΡΓΕΙΟ ΟΙΚΟΝΟΜΙΚΩΝ"/>
          <p:cNvSpPr txBox="1">
            <a:spLocks/>
          </p:cNvSpPr>
          <p:nvPr/>
        </p:nvSpPr>
        <p:spPr>
          <a:xfrm>
            <a:off x="11104845" y="12424383"/>
            <a:ext cx="9605670" cy="61397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ln>
                  <a:noFill/>
                </a:ln>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r>
              <a:rPr lang="el-GR"/>
              <a:t>ΥΠΟΥΡΓΕΙΟ ΟΙΚΟΝΟΜΙΚΩΝ</a:t>
            </a:r>
            <a:endParaRPr lang="el-GR" dirty="0"/>
          </a:p>
        </p:txBody>
      </p:sp>
      <p:sp>
        <p:nvSpPr>
          <p:cNvPr id="15" name="Οικονομικές Εξελίξεις"/>
          <p:cNvSpPr txBox="1">
            <a:spLocks/>
          </p:cNvSpPr>
          <p:nvPr/>
        </p:nvSpPr>
        <p:spPr>
          <a:xfrm>
            <a:off x="1704478" y="1133801"/>
            <a:ext cx="16810310" cy="512609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100000"/>
              </a:lnSpc>
            </a:pPr>
            <a:r>
              <a:rPr lang="el-GR" dirty="0">
                <a:solidFill>
                  <a:srgbClr val="256475"/>
                </a:solidFill>
              </a:rPr>
              <a:t>Μονάδα Διευκόλυνσης Εταιρειών</a:t>
            </a:r>
            <a:r>
              <a:rPr lang="en-US" dirty="0">
                <a:solidFill>
                  <a:srgbClr val="256475"/>
                </a:solidFill>
              </a:rPr>
              <a:t> (BUSINESS FACILITATION UNIT)</a:t>
            </a:r>
            <a:endParaRPr lang="el-GR" dirty="0">
              <a:solidFill>
                <a:srgbClr val="256475"/>
              </a:solidFill>
            </a:endParaRPr>
          </a:p>
        </p:txBody>
      </p:sp>
      <p:sp>
        <p:nvSpPr>
          <p:cNvPr id="9" name="TextBox 8">
            <a:extLst>
              <a:ext uri="{FF2B5EF4-FFF2-40B4-BE49-F238E27FC236}">
                <a16:creationId xmlns:a16="http://schemas.microsoft.com/office/drawing/2014/main" id="{6E88B946-F943-EB45-9345-D1694D210EF8}"/>
              </a:ext>
            </a:extLst>
          </p:cNvPr>
          <p:cNvSpPr txBox="1"/>
          <p:nvPr/>
        </p:nvSpPr>
        <p:spPr>
          <a:xfrm>
            <a:off x="1704478" y="6259894"/>
            <a:ext cx="12344961" cy="19030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30000"/>
              </a:lnSpc>
            </a:pPr>
            <a:r>
              <a:rPr lang="el-GR" dirty="0">
                <a:solidFill>
                  <a:schemeClr val="bg2">
                    <a:lumMod val="50000"/>
                  </a:schemeClr>
                </a:solidFill>
              </a:rPr>
              <a:t>Μετεξέλιξη του υφιστάμενου Μηχανισμού Ταχείας Δραστηριοποίησης Διεθνών Εταιρειών σε Μονάδα Διευκόλυνσης Εταιρειών (</a:t>
            </a:r>
            <a:r>
              <a:rPr lang="en-US" dirty="0">
                <a:solidFill>
                  <a:schemeClr val="bg2">
                    <a:lumMod val="50000"/>
                  </a:schemeClr>
                </a:solidFill>
              </a:rPr>
              <a:t>Business Facilitation Unit</a:t>
            </a:r>
            <a:r>
              <a:rPr lang="el-GR" dirty="0">
                <a:solidFill>
                  <a:schemeClr val="bg2">
                    <a:lumMod val="50000"/>
                  </a:schemeClr>
                </a:solidFill>
              </a:rPr>
              <a:t>).</a:t>
            </a:r>
            <a:endParaRPr kumimoji="0" lang="x-none"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0" name="TextBox 9">
            <a:extLst>
              <a:ext uri="{FF2B5EF4-FFF2-40B4-BE49-F238E27FC236}">
                <a16:creationId xmlns:a16="http://schemas.microsoft.com/office/drawing/2014/main" id="{FEFCAD6D-8413-A841-9B2E-A40C2BFC97EC}"/>
              </a:ext>
            </a:extLst>
          </p:cNvPr>
          <p:cNvSpPr txBox="1"/>
          <p:nvPr/>
        </p:nvSpPr>
        <p:spPr>
          <a:xfrm>
            <a:off x="324436" y="1133801"/>
            <a:ext cx="1122665"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8000" dirty="0">
                <a:solidFill>
                  <a:srgbClr val="256475"/>
                </a:solidFill>
              </a:rPr>
              <a:t>1.</a:t>
            </a:r>
            <a:endParaRPr lang="x-none" sz="8000" dirty="0"/>
          </a:p>
        </p:txBody>
      </p:sp>
      <p:pic>
        <p:nvPicPr>
          <p:cNvPr id="3" name="Picture 2">
            <a:extLst>
              <a:ext uri="{FF2B5EF4-FFF2-40B4-BE49-F238E27FC236}">
                <a16:creationId xmlns:a16="http://schemas.microsoft.com/office/drawing/2014/main" id="{76558989-DAC9-0041-BDA3-2ADABC029177}"/>
              </a:ext>
            </a:extLst>
          </p:cNvPr>
          <p:cNvPicPr>
            <a:picLocks noChangeAspect="1"/>
          </p:cNvPicPr>
          <p:nvPr/>
        </p:nvPicPr>
        <p:blipFill>
          <a:blip r:embed="rId3"/>
          <a:stretch>
            <a:fillRect/>
          </a:stretch>
        </p:blipFill>
        <p:spPr>
          <a:xfrm>
            <a:off x="14589521" y="1503108"/>
            <a:ext cx="9265090" cy="10374128"/>
          </a:xfrm>
          <a:prstGeom prst="rect">
            <a:avLst/>
          </a:prstGeom>
        </p:spPr>
      </p:pic>
    </p:spTree>
    <p:extLst>
      <p:ext uri="{BB962C8B-B14F-4D97-AF65-F5344CB8AC3E}">
        <p14:creationId xmlns:p14="http://schemas.microsoft.com/office/powerpoint/2010/main" val="363029614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p:cNvSpPr/>
          <p:nvPr/>
        </p:nvSpPr>
        <p:spPr>
          <a:xfrm>
            <a:off x="-956" y="-21723"/>
            <a:ext cx="17045693" cy="2964340"/>
          </a:xfrm>
          <a:custGeom>
            <a:avLst/>
            <a:gdLst/>
            <a:ahLst/>
            <a:cxnLst>
              <a:cxn ang="0">
                <a:pos x="wd2" y="hd2"/>
              </a:cxn>
              <a:cxn ang="5400000">
                <a:pos x="wd2" y="hd2"/>
              </a:cxn>
              <a:cxn ang="10800000">
                <a:pos x="wd2" y="hd2"/>
              </a:cxn>
              <a:cxn ang="16200000">
                <a:pos x="wd2" y="hd2"/>
              </a:cxn>
            </a:cxnLst>
            <a:rect l="0" t="0" r="r" b="b"/>
            <a:pathLst>
              <a:path w="21600" h="21600" extrusionOk="0">
                <a:moveTo>
                  <a:pt x="0" y="233"/>
                </a:moveTo>
                <a:lnTo>
                  <a:pt x="0" y="21600"/>
                </a:lnTo>
                <a:lnTo>
                  <a:pt x="20378" y="21600"/>
                </a:lnTo>
                <a:lnTo>
                  <a:pt x="21600" y="0"/>
                </a:lnTo>
                <a:lnTo>
                  <a:pt x="0" y="233"/>
                </a:lnTo>
                <a:close/>
              </a:path>
            </a:pathLst>
          </a:custGeom>
          <a:solidFill>
            <a:srgbClr val="2F7788">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79"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28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281" name="ΚΥΡΙΟΤΕΡΟΙ ΣΤΟΧΟΙ"/>
          <p:cNvSpPr txBox="1"/>
          <p:nvPr/>
        </p:nvSpPr>
        <p:spPr>
          <a:xfrm>
            <a:off x="1270000" y="977400"/>
            <a:ext cx="15494000" cy="164147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5000">
                <a:solidFill>
                  <a:srgbClr val="307788"/>
                </a:solidFill>
                <a:latin typeface="Arial"/>
                <a:ea typeface="Arial"/>
                <a:cs typeface="Arial"/>
                <a:sym typeface="Arial"/>
              </a:defRPr>
            </a:lvl1pPr>
          </a:lstStyle>
          <a:p>
            <a:pPr>
              <a:lnSpc>
                <a:spcPct val="100000"/>
              </a:lnSpc>
            </a:pPr>
            <a:r>
              <a:rPr lang="el-GR" dirty="0">
                <a:solidFill>
                  <a:srgbClr val="256475"/>
                </a:solidFill>
              </a:rPr>
              <a:t>Μονάδα Διευκόλυνσης Εταιρειών</a:t>
            </a:r>
          </a:p>
          <a:p>
            <a:pPr>
              <a:lnSpc>
                <a:spcPct val="100000"/>
              </a:lnSpc>
            </a:pPr>
            <a:r>
              <a:rPr lang="en-US" dirty="0">
                <a:solidFill>
                  <a:srgbClr val="256475"/>
                </a:solidFill>
              </a:rPr>
              <a:t>(BUSINESS FACILITATION UNIT)</a:t>
            </a:r>
            <a:endParaRPr lang="el-GR" dirty="0">
              <a:solidFill>
                <a:srgbClr val="256475"/>
              </a:solidFill>
            </a:endParaRPr>
          </a:p>
        </p:txBody>
      </p:sp>
      <p:pic>
        <p:nvPicPr>
          <p:cNvPr id="282" name="Image" descr="Image"/>
          <p:cNvPicPr>
            <a:picLocks noChangeAspect="1"/>
          </p:cNvPicPr>
          <p:nvPr/>
        </p:nvPicPr>
        <p:blipFill>
          <a:blip r:embed="rId2"/>
          <a:stretch>
            <a:fillRect/>
          </a:stretch>
        </p:blipFill>
        <p:spPr>
          <a:xfrm>
            <a:off x="8924284" y="10354105"/>
            <a:ext cx="15700723" cy="3345352"/>
          </a:xfrm>
          <a:prstGeom prst="rect">
            <a:avLst/>
          </a:prstGeom>
          <a:ln w="12700">
            <a:miter lim="400000"/>
          </a:ln>
        </p:spPr>
      </p:pic>
      <p:sp>
        <p:nvSpPr>
          <p:cNvPr id="28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sp>
        <p:nvSpPr>
          <p:cNvPr id="284" name="Μέσω του προτεινόμενου κρατικού προϋπολογισμού καθίσταται εφικτή:…"/>
          <p:cNvSpPr txBox="1"/>
          <p:nvPr/>
        </p:nvSpPr>
        <p:spPr>
          <a:xfrm>
            <a:off x="1257207" y="3375249"/>
            <a:ext cx="8595319" cy="68608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defTabSz="457200">
              <a:lnSpc>
                <a:spcPct val="110000"/>
              </a:lnSpc>
              <a:spcBef>
                <a:spcPts val="1700"/>
              </a:spcBef>
              <a:defRPr sz="3500" i="1">
                <a:solidFill>
                  <a:srgbClr val="357F94"/>
                </a:solidFill>
                <a:latin typeface="Arial"/>
                <a:ea typeface="Arial"/>
                <a:cs typeface="Arial"/>
                <a:sym typeface="Arial"/>
              </a:defRPr>
            </a:pPr>
            <a:r>
              <a:rPr lang="el-GR" sz="3500" dirty="0">
                <a:solidFill>
                  <a:srgbClr val="357F94"/>
                </a:solidFill>
                <a:latin typeface="Arial"/>
                <a:ea typeface="Arial"/>
                <a:cs typeface="Arial"/>
                <a:sym typeface="Arial"/>
              </a:rPr>
              <a:t>Αρμοδιότητες</a:t>
            </a:r>
            <a:r>
              <a:rPr dirty="0"/>
              <a:t>:</a:t>
            </a:r>
          </a:p>
        </p:txBody>
      </p:sp>
      <p:pic>
        <p:nvPicPr>
          <p:cNvPr id="285" name="Image" descr="Image"/>
          <p:cNvPicPr>
            <a:picLocks noChangeAspect="1"/>
          </p:cNvPicPr>
          <p:nvPr/>
        </p:nvPicPr>
        <p:blipFill>
          <a:blip r:embed="rId3"/>
          <a:stretch>
            <a:fillRect/>
          </a:stretch>
        </p:blipFill>
        <p:spPr>
          <a:xfrm>
            <a:off x="896874" y="8878940"/>
            <a:ext cx="614177" cy="613971"/>
          </a:xfrm>
          <a:prstGeom prst="rect">
            <a:avLst/>
          </a:prstGeom>
          <a:ln w="12700">
            <a:miter lim="400000"/>
          </a:ln>
        </p:spPr>
      </p:pic>
      <p:pic>
        <p:nvPicPr>
          <p:cNvPr id="286" name="Image" descr="Image"/>
          <p:cNvPicPr>
            <a:picLocks noChangeAspect="1"/>
          </p:cNvPicPr>
          <p:nvPr/>
        </p:nvPicPr>
        <p:blipFill>
          <a:blip r:embed="rId3"/>
          <a:stretch>
            <a:fillRect/>
          </a:stretch>
        </p:blipFill>
        <p:spPr>
          <a:xfrm>
            <a:off x="936979" y="7849124"/>
            <a:ext cx="614177" cy="613971"/>
          </a:xfrm>
          <a:prstGeom prst="rect">
            <a:avLst/>
          </a:prstGeom>
          <a:ln w="12700">
            <a:miter lim="400000"/>
          </a:ln>
        </p:spPr>
      </p:pic>
      <p:pic>
        <p:nvPicPr>
          <p:cNvPr id="287" name="Image" descr="Image"/>
          <p:cNvPicPr>
            <a:picLocks noChangeAspect="1"/>
          </p:cNvPicPr>
          <p:nvPr/>
        </p:nvPicPr>
        <p:blipFill>
          <a:blip r:embed="rId3"/>
          <a:stretch>
            <a:fillRect/>
          </a:stretch>
        </p:blipFill>
        <p:spPr>
          <a:xfrm>
            <a:off x="1011695" y="4496915"/>
            <a:ext cx="614177" cy="613971"/>
          </a:xfrm>
          <a:prstGeom prst="rect">
            <a:avLst/>
          </a:prstGeom>
          <a:ln w="12700">
            <a:miter lim="400000"/>
          </a:ln>
        </p:spPr>
      </p:pic>
      <p:sp>
        <p:nvSpPr>
          <p:cNvPr id="288" name="19"/>
          <p:cNvSpPr txBox="1"/>
          <p:nvPr/>
        </p:nvSpPr>
        <p:spPr>
          <a:xfrm>
            <a:off x="22974300" y="11170822"/>
            <a:ext cx="923379" cy="65915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lnSpc>
                <a:spcPct val="120000"/>
              </a:lnSpc>
              <a:defRPr sz="3100" cap="all">
                <a:solidFill>
                  <a:srgbClr val="2F7788"/>
                </a:solidFill>
                <a:latin typeface="Arial"/>
                <a:ea typeface="Arial"/>
                <a:cs typeface="Arial"/>
                <a:sym typeface="Arial"/>
              </a:defRPr>
            </a:lvl1pPr>
          </a:lstStyle>
          <a:p>
            <a:r>
              <a:rPr lang="en-GB" dirty="0"/>
              <a:t>2</a:t>
            </a:r>
            <a:endParaRPr dirty="0"/>
          </a:p>
        </p:txBody>
      </p:sp>
      <p:sp>
        <p:nvSpPr>
          <p:cNvPr id="14" name="Μέσω του προτεινόμενου κρατικού προϋπολογισμού καθίσταται εφικτή:…"/>
          <p:cNvSpPr txBox="1"/>
          <p:nvPr/>
        </p:nvSpPr>
        <p:spPr>
          <a:xfrm>
            <a:off x="2634154" y="5272167"/>
            <a:ext cx="21575637" cy="20774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l">
              <a:lnSpc>
                <a:spcPct val="120000"/>
              </a:lnSpc>
            </a:pPr>
            <a:r>
              <a:rPr lang="el-GR" sz="3500" b="0" dirty="0">
                <a:solidFill>
                  <a:srgbClr val="5E5E5E"/>
                </a:solidFill>
                <a:latin typeface="Arial"/>
                <a:ea typeface="Arial"/>
                <a:cs typeface="Arial"/>
              </a:rPr>
              <a:t>Εγγραφή εταιρείας, έγκριση ονόματος</a:t>
            </a:r>
            <a:endParaRPr lang="en-US" sz="3500" b="0" dirty="0">
              <a:solidFill>
                <a:srgbClr val="5E5E5E"/>
              </a:solidFill>
              <a:latin typeface="Arial"/>
              <a:ea typeface="Arial"/>
              <a:cs typeface="Arial"/>
            </a:endParaRPr>
          </a:p>
          <a:p>
            <a:pPr lvl="0" algn="l">
              <a:lnSpc>
                <a:spcPct val="130000"/>
              </a:lnSpc>
            </a:pPr>
            <a:r>
              <a:rPr lang="el-GR" sz="3500" b="0" dirty="0">
                <a:solidFill>
                  <a:srgbClr val="5E5E5E"/>
                </a:solidFill>
                <a:latin typeface="Arial"/>
                <a:ea typeface="Arial"/>
                <a:cs typeface="Arial"/>
              </a:rPr>
              <a:t>Εγγραφή στο μητρώο Κοινωνικών Ασφαλίσεων </a:t>
            </a:r>
            <a:endParaRPr lang="en-US" sz="3500" b="0" dirty="0">
              <a:solidFill>
                <a:srgbClr val="5E5E5E"/>
              </a:solidFill>
              <a:latin typeface="Arial"/>
              <a:ea typeface="Arial"/>
              <a:cs typeface="Arial"/>
            </a:endParaRPr>
          </a:p>
          <a:p>
            <a:pPr lvl="0" algn="l">
              <a:lnSpc>
                <a:spcPct val="120000"/>
              </a:lnSpc>
            </a:pPr>
            <a:r>
              <a:rPr lang="el-GR" sz="3500" b="0" dirty="0">
                <a:solidFill>
                  <a:srgbClr val="5E5E5E"/>
                </a:solidFill>
                <a:latin typeface="Arial"/>
                <a:ea typeface="Arial"/>
                <a:cs typeface="Arial"/>
              </a:rPr>
              <a:t>Εγγραφή στο μητρώο ΦΠΑ και στον Φόρο Εισοδήματος</a:t>
            </a:r>
            <a:endParaRPr lang="en-US" sz="3500" b="0" dirty="0">
              <a:solidFill>
                <a:srgbClr val="5E5E5E"/>
              </a:solidFill>
              <a:latin typeface="Arial"/>
              <a:ea typeface="Arial"/>
              <a:cs typeface="Arial"/>
            </a:endParaRPr>
          </a:p>
        </p:txBody>
      </p:sp>
      <p:sp>
        <p:nvSpPr>
          <p:cNvPr id="15" name="Μέσω του προτεινόμενου κρατικού προϋπολογισμού καθίσταται εφικτή:…"/>
          <p:cNvSpPr txBox="1"/>
          <p:nvPr/>
        </p:nvSpPr>
        <p:spPr>
          <a:xfrm>
            <a:off x="1965733" y="4326445"/>
            <a:ext cx="21575637" cy="7309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l">
              <a:lnSpc>
                <a:spcPct val="120000"/>
              </a:lnSpc>
            </a:pPr>
            <a:r>
              <a:rPr lang="el-GR" sz="3500" b="0" dirty="0">
                <a:solidFill>
                  <a:srgbClr val="5E5E5E"/>
                </a:solidFill>
                <a:latin typeface="Arial"/>
                <a:ea typeface="Arial"/>
                <a:cs typeface="Arial"/>
              </a:rPr>
              <a:t>Παροχή Υπηρεσιών για σύσταση επιχειρήσεων:</a:t>
            </a:r>
            <a:endParaRPr lang="en-US" sz="3500" b="0" dirty="0">
              <a:solidFill>
                <a:srgbClr val="5E5E5E"/>
              </a:solidFill>
              <a:latin typeface="Arial"/>
              <a:ea typeface="Arial"/>
              <a:cs typeface="Arial"/>
            </a:endParaRPr>
          </a:p>
        </p:txBody>
      </p:sp>
      <p:sp>
        <p:nvSpPr>
          <p:cNvPr id="16" name="Μέσω του προτεινόμενου κρατικού προϋπολογισμού καθίσταται εφικτή:…"/>
          <p:cNvSpPr txBox="1"/>
          <p:nvPr/>
        </p:nvSpPr>
        <p:spPr>
          <a:xfrm>
            <a:off x="1965733" y="7667385"/>
            <a:ext cx="21575637" cy="7309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l">
              <a:lnSpc>
                <a:spcPct val="120000"/>
              </a:lnSpc>
            </a:pPr>
            <a:r>
              <a:rPr lang="el-GR" sz="3500" b="0" dirty="0">
                <a:solidFill>
                  <a:srgbClr val="5E5E5E"/>
                </a:solidFill>
                <a:latin typeface="Arial"/>
                <a:ea typeface="Arial"/>
                <a:cs typeface="Arial"/>
              </a:rPr>
              <a:t>Καθοδήγηση για τις απαραίτητες άδειες για δραστηριοποίηση στην Κύπρο</a:t>
            </a:r>
            <a:endParaRPr lang="en-US" sz="3500" b="0" dirty="0">
              <a:solidFill>
                <a:srgbClr val="5E5E5E"/>
              </a:solidFill>
              <a:latin typeface="Arial"/>
              <a:ea typeface="Arial"/>
              <a:cs typeface="Arial"/>
            </a:endParaRPr>
          </a:p>
        </p:txBody>
      </p:sp>
      <p:sp>
        <p:nvSpPr>
          <p:cNvPr id="2" name="Rectangle 1"/>
          <p:cNvSpPr/>
          <p:nvPr/>
        </p:nvSpPr>
        <p:spPr>
          <a:xfrm>
            <a:off x="2072105" y="5555426"/>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Μέσω του προτεινόμενου κρατικού προϋπολογισμού καθίσταται εφικτή:…"/>
          <p:cNvSpPr txBox="1"/>
          <p:nvPr/>
        </p:nvSpPr>
        <p:spPr>
          <a:xfrm>
            <a:off x="1912261" y="8648655"/>
            <a:ext cx="21575637" cy="7309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l">
              <a:lnSpc>
                <a:spcPct val="120000"/>
              </a:lnSpc>
            </a:pPr>
            <a:r>
              <a:rPr lang="el-GR" sz="3500" b="0" dirty="0">
                <a:solidFill>
                  <a:srgbClr val="5E5E5E"/>
                </a:solidFill>
                <a:latin typeface="Arial"/>
                <a:ea typeface="Arial"/>
                <a:cs typeface="Arial"/>
              </a:rPr>
              <a:t>Επίσπευση έκδοσης και ανανέωσης αδειών παραμονής και απασχόλησης</a:t>
            </a:r>
            <a:endParaRPr lang="en-US" sz="3500" b="0" dirty="0">
              <a:solidFill>
                <a:srgbClr val="5E5E5E"/>
              </a:solidFill>
              <a:latin typeface="Arial"/>
              <a:ea typeface="Arial"/>
              <a:cs typeface="Arial"/>
            </a:endParaRPr>
          </a:p>
        </p:txBody>
      </p:sp>
      <p:sp>
        <p:nvSpPr>
          <p:cNvPr id="21" name="Rectangle 20"/>
          <p:cNvSpPr/>
          <p:nvPr/>
        </p:nvSpPr>
        <p:spPr>
          <a:xfrm>
            <a:off x="2072105" y="6237215"/>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Rectangle 21"/>
          <p:cNvSpPr/>
          <p:nvPr/>
        </p:nvSpPr>
        <p:spPr>
          <a:xfrm>
            <a:off x="2072105" y="6892268"/>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Μέσω του προτεινόμενου κρατικού προϋπολογισμού καθίσταται εφικτή:…">
            <a:extLst>
              <a:ext uri="{FF2B5EF4-FFF2-40B4-BE49-F238E27FC236}">
                <a16:creationId xmlns:a16="http://schemas.microsoft.com/office/drawing/2014/main" id="{A6022818-DD36-45D6-8954-AAB58009B43B}"/>
              </a:ext>
            </a:extLst>
          </p:cNvPr>
          <p:cNvSpPr txBox="1"/>
          <p:nvPr/>
        </p:nvSpPr>
        <p:spPr>
          <a:xfrm>
            <a:off x="1011695" y="9812589"/>
            <a:ext cx="21575637" cy="20415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l">
              <a:lnSpc>
                <a:spcPct val="120000"/>
              </a:lnSpc>
            </a:pPr>
            <a:r>
              <a:rPr lang="el-GR" sz="3500" dirty="0">
                <a:solidFill>
                  <a:srgbClr val="FFC000"/>
                </a:solidFill>
                <a:latin typeface="Verdana" panose="020B0604030504040204" pitchFamily="34" charset="0"/>
                <a:ea typeface="Verdana" panose="020B0604030504040204" pitchFamily="34" charset="0"/>
                <a:cs typeface="Verdana" panose="020B0604030504040204" pitchFamily="34" charset="0"/>
              </a:rPr>
              <a:t>√</a:t>
            </a:r>
            <a:r>
              <a:rPr lang="en-GB" sz="3500" dirty="0">
                <a:solidFill>
                  <a:srgbClr val="FFC000"/>
                </a:solidFill>
                <a:latin typeface="Verdana" panose="020B0604030504040204" pitchFamily="34" charset="0"/>
                <a:ea typeface="Verdana" panose="020B0604030504040204" pitchFamily="34" charset="0"/>
                <a:cs typeface="Verdana" panose="020B0604030504040204" pitchFamily="34" charset="0"/>
              </a:rPr>
              <a:t> </a:t>
            </a:r>
            <a:r>
              <a:rPr lang="el-GR" sz="3500" dirty="0">
                <a:solidFill>
                  <a:srgbClr val="FFC000"/>
                </a:solidFill>
                <a:latin typeface="Arial"/>
                <a:ea typeface="Arial"/>
                <a:cs typeface="Arial"/>
              </a:rPr>
              <a:t>Κεντρικό Σημείο Επαφής επιχειρήσεων – αμεσότητα στην εξυπηρέτηση </a:t>
            </a:r>
            <a:endParaRPr lang="en-GB" sz="3500" dirty="0">
              <a:solidFill>
                <a:srgbClr val="FFC000"/>
              </a:solidFill>
              <a:latin typeface="Arial"/>
              <a:ea typeface="Arial"/>
              <a:cs typeface="Arial"/>
            </a:endParaRPr>
          </a:p>
          <a:p>
            <a:pPr lvl="0" algn="l">
              <a:lnSpc>
                <a:spcPct val="120000"/>
              </a:lnSpc>
            </a:pPr>
            <a:r>
              <a:rPr lang="el-GR" sz="3500" dirty="0">
                <a:solidFill>
                  <a:srgbClr val="FFC000"/>
                </a:solidFill>
                <a:latin typeface="Verdana" panose="020B0604030504040204" pitchFamily="34" charset="0"/>
                <a:ea typeface="Verdana" panose="020B0604030504040204" pitchFamily="34" charset="0"/>
                <a:cs typeface="Verdana" panose="020B0604030504040204" pitchFamily="34" charset="0"/>
              </a:rPr>
              <a:t>√ </a:t>
            </a:r>
            <a:r>
              <a:rPr lang="el-GR" sz="3500" dirty="0" err="1">
                <a:solidFill>
                  <a:srgbClr val="FFC000"/>
                </a:solidFill>
                <a:latin typeface="Arial"/>
                <a:ea typeface="Arial"/>
                <a:cs typeface="Arial"/>
              </a:rPr>
              <a:t>Ψηφιοποίηση</a:t>
            </a:r>
            <a:r>
              <a:rPr lang="el-GR" sz="3500" dirty="0">
                <a:solidFill>
                  <a:srgbClr val="FFC000"/>
                </a:solidFill>
                <a:latin typeface="Arial"/>
                <a:ea typeface="Arial"/>
                <a:cs typeface="Arial"/>
              </a:rPr>
              <a:t> διαδικασιών </a:t>
            </a:r>
            <a:endParaRPr lang="en-GB" sz="3500" dirty="0">
              <a:solidFill>
                <a:srgbClr val="FFC000"/>
              </a:solidFill>
              <a:latin typeface="Arial"/>
              <a:ea typeface="Arial"/>
              <a:cs typeface="Arial"/>
            </a:endParaRPr>
          </a:p>
          <a:p>
            <a:pPr lvl="0" algn="l">
              <a:lnSpc>
                <a:spcPct val="120000"/>
              </a:lnSpc>
            </a:pPr>
            <a:r>
              <a:rPr lang="el-GR" sz="3500" dirty="0">
                <a:solidFill>
                  <a:srgbClr val="FFC000"/>
                </a:solidFill>
                <a:latin typeface="Verdana" panose="020B0604030504040204" pitchFamily="34" charset="0"/>
                <a:ea typeface="Verdana" panose="020B0604030504040204" pitchFamily="34" charset="0"/>
                <a:cs typeface="Verdana" panose="020B0604030504040204" pitchFamily="34" charset="0"/>
              </a:rPr>
              <a:t>√ </a:t>
            </a:r>
            <a:r>
              <a:rPr lang="el-GR" sz="3500" dirty="0">
                <a:solidFill>
                  <a:srgbClr val="FFC000"/>
                </a:solidFill>
                <a:latin typeface="Arial"/>
                <a:ea typeface="Arial"/>
                <a:cs typeface="Arial"/>
              </a:rPr>
              <a:t>Διαδικτυακή Πλατφόρμα </a:t>
            </a:r>
            <a:endParaRPr lang="en-US" sz="3500" dirty="0">
              <a:solidFill>
                <a:srgbClr val="FFC000"/>
              </a:solidFill>
              <a:latin typeface="Arial"/>
              <a:ea typeface="Arial"/>
              <a:cs typeface="Arial"/>
            </a:endParaRPr>
          </a:p>
        </p:txBody>
      </p:sp>
    </p:spTree>
    <p:extLst>
      <p:ext uri="{BB962C8B-B14F-4D97-AF65-F5344CB8AC3E}">
        <p14:creationId xmlns:p14="http://schemas.microsoft.com/office/powerpoint/2010/main" val="11534953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descr="Image"/>
          <p:cNvPicPr>
            <a:picLocks noChangeAspect="1"/>
          </p:cNvPicPr>
          <p:nvPr/>
        </p:nvPicPr>
        <p:blipFill>
          <a:blip r:embed="rId2"/>
          <a:stretch>
            <a:fillRect/>
          </a:stretch>
        </p:blipFill>
        <p:spPr>
          <a:xfrm>
            <a:off x="9038582" y="10354105"/>
            <a:ext cx="15700723" cy="3345352"/>
          </a:xfrm>
          <a:prstGeom prst="rect">
            <a:avLst/>
          </a:prstGeom>
          <a:ln w="12700">
            <a:miter lim="400000"/>
          </a:ln>
        </p:spPr>
      </p:pic>
      <p:sp>
        <p:nvSpPr>
          <p:cNvPr id="13"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n-GB" dirty="0"/>
              <a:t>2021</a:t>
            </a:r>
            <a:endParaRPr dirty="0"/>
          </a:p>
        </p:txBody>
      </p:sp>
      <p:sp>
        <p:nvSpPr>
          <p:cNvPr id="14" name="ΥΠΟΥΡΓΕΙΟ ΟΙΚΟΝΟΜΙΚΩΝ"/>
          <p:cNvSpPr txBox="1">
            <a:spLocks/>
          </p:cNvSpPr>
          <p:nvPr/>
        </p:nvSpPr>
        <p:spPr>
          <a:xfrm>
            <a:off x="11104845" y="12424383"/>
            <a:ext cx="9605670" cy="61397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latinLnBrk="0">
              <a:lnSpc>
                <a:spcPct val="100000"/>
              </a:lnSpc>
              <a:spcBef>
                <a:spcPts val="0"/>
              </a:spcBef>
              <a:spcAft>
                <a:spcPts val="0"/>
              </a:spcAft>
              <a:buClrTx/>
              <a:buSzTx/>
              <a:buFontTx/>
              <a:buNone/>
              <a:tabLst/>
              <a:defRPr sz="2500" b="1" i="0" u="none" strike="noStrike" cap="none" spc="0" baseline="0">
                <a:ln>
                  <a:noFill/>
                </a:ln>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r>
              <a:rPr lang="el-GR"/>
              <a:t>ΥΠΟΥΡΓΕΙΟ ΟΙΚΟΝΟΜΙΚΩΝ</a:t>
            </a:r>
            <a:endParaRPr lang="el-GR" dirty="0"/>
          </a:p>
        </p:txBody>
      </p:sp>
      <p:sp>
        <p:nvSpPr>
          <p:cNvPr id="15" name="Οικονομικές Εξελίξεις"/>
          <p:cNvSpPr txBox="1">
            <a:spLocks/>
          </p:cNvSpPr>
          <p:nvPr/>
        </p:nvSpPr>
        <p:spPr>
          <a:xfrm>
            <a:off x="1866433" y="1133801"/>
            <a:ext cx="16810310" cy="512609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100000"/>
              </a:lnSpc>
            </a:pPr>
            <a:r>
              <a:rPr lang="el-GR" dirty="0">
                <a:solidFill>
                  <a:srgbClr val="256475"/>
                </a:solidFill>
              </a:rPr>
              <a:t>Νέα πολιτική για την απασχόληση υπηκόων</a:t>
            </a:r>
          </a:p>
          <a:p>
            <a:pPr>
              <a:lnSpc>
                <a:spcPct val="100000"/>
              </a:lnSpc>
            </a:pPr>
            <a:r>
              <a:rPr lang="el-GR" dirty="0">
                <a:solidFill>
                  <a:srgbClr val="256475"/>
                </a:solidFill>
              </a:rPr>
              <a:t>τρίτων χωρών</a:t>
            </a:r>
          </a:p>
        </p:txBody>
      </p:sp>
      <p:sp>
        <p:nvSpPr>
          <p:cNvPr id="9" name="TextBox 8">
            <a:extLst>
              <a:ext uri="{FF2B5EF4-FFF2-40B4-BE49-F238E27FC236}">
                <a16:creationId xmlns:a16="http://schemas.microsoft.com/office/drawing/2014/main" id="{6E88B946-F943-EB45-9345-D1694D210EF8}"/>
              </a:ext>
            </a:extLst>
          </p:cNvPr>
          <p:cNvSpPr txBox="1"/>
          <p:nvPr/>
        </p:nvSpPr>
        <p:spPr>
          <a:xfrm>
            <a:off x="1372657" y="6580872"/>
            <a:ext cx="12344961" cy="7027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30000"/>
              </a:lnSpc>
            </a:pPr>
            <a:r>
              <a:rPr lang="el-GR" dirty="0">
                <a:solidFill>
                  <a:schemeClr val="bg2">
                    <a:lumMod val="50000"/>
                  </a:schemeClr>
                </a:solidFill>
              </a:rPr>
              <a:t>Αναθεώρηση, διεύρυνση και απλοποίηση υφιστάμενης πολιτικής </a:t>
            </a:r>
            <a:endParaRPr kumimoji="0" lang="x-none"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7" name="TextBox 16">
            <a:extLst>
              <a:ext uri="{FF2B5EF4-FFF2-40B4-BE49-F238E27FC236}">
                <a16:creationId xmlns:a16="http://schemas.microsoft.com/office/drawing/2014/main" id="{6F8647FB-C320-0440-80C2-3EA3FFD73799}"/>
              </a:ext>
            </a:extLst>
          </p:cNvPr>
          <p:cNvSpPr txBox="1"/>
          <p:nvPr/>
        </p:nvSpPr>
        <p:spPr>
          <a:xfrm>
            <a:off x="529388" y="1253876"/>
            <a:ext cx="1122665"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8000" dirty="0">
                <a:solidFill>
                  <a:srgbClr val="256475"/>
                </a:solidFill>
              </a:rPr>
              <a:t>2.</a:t>
            </a:r>
            <a:endParaRPr lang="x-none" sz="8000" dirty="0"/>
          </a:p>
        </p:txBody>
      </p:sp>
      <p:pic>
        <p:nvPicPr>
          <p:cNvPr id="3" name="Picture 2">
            <a:extLst>
              <a:ext uri="{FF2B5EF4-FFF2-40B4-BE49-F238E27FC236}">
                <a16:creationId xmlns:a16="http://schemas.microsoft.com/office/drawing/2014/main" id="{1C0702EE-4805-EE4D-8D25-8F100B074B45}"/>
              </a:ext>
            </a:extLst>
          </p:cNvPr>
          <p:cNvPicPr>
            <a:picLocks noChangeAspect="1"/>
          </p:cNvPicPr>
          <p:nvPr/>
        </p:nvPicPr>
        <p:blipFill>
          <a:blip r:embed="rId3"/>
          <a:stretch>
            <a:fillRect/>
          </a:stretch>
        </p:blipFill>
        <p:spPr>
          <a:xfrm>
            <a:off x="14896864" y="1754595"/>
            <a:ext cx="8902592" cy="9968239"/>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p:cNvSpPr/>
          <p:nvPr/>
        </p:nvSpPr>
        <p:spPr>
          <a:xfrm>
            <a:off x="-956" y="-34298"/>
            <a:ext cx="17045693" cy="2964340"/>
          </a:xfrm>
          <a:custGeom>
            <a:avLst/>
            <a:gdLst/>
            <a:ahLst/>
            <a:cxnLst>
              <a:cxn ang="0">
                <a:pos x="wd2" y="hd2"/>
              </a:cxn>
              <a:cxn ang="5400000">
                <a:pos x="wd2" y="hd2"/>
              </a:cxn>
              <a:cxn ang="10800000">
                <a:pos x="wd2" y="hd2"/>
              </a:cxn>
              <a:cxn ang="16200000">
                <a:pos x="wd2" y="hd2"/>
              </a:cxn>
            </a:cxnLst>
            <a:rect l="0" t="0" r="r" b="b"/>
            <a:pathLst>
              <a:path w="21600" h="21600" extrusionOk="0">
                <a:moveTo>
                  <a:pt x="0" y="233"/>
                </a:moveTo>
                <a:lnTo>
                  <a:pt x="0" y="21600"/>
                </a:lnTo>
                <a:lnTo>
                  <a:pt x="20378" y="21600"/>
                </a:lnTo>
                <a:lnTo>
                  <a:pt x="21600" y="0"/>
                </a:lnTo>
                <a:lnTo>
                  <a:pt x="0" y="233"/>
                </a:lnTo>
                <a:close/>
              </a:path>
            </a:pathLst>
          </a:custGeom>
          <a:solidFill>
            <a:srgbClr val="2F7788">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79"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28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281" name="ΚΥΡΙΟΤΕΡΟΙ ΣΤΟΧΟΙ"/>
          <p:cNvSpPr txBox="1"/>
          <p:nvPr/>
        </p:nvSpPr>
        <p:spPr>
          <a:xfrm>
            <a:off x="1270000" y="977400"/>
            <a:ext cx="15494000" cy="164147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5000">
                <a:solidFill>
                  <a:srgbClr val="307788"/>
                </a:solidFill>
                <a:latin typeface="Arial"/>
                <a:ea typeface="Arial"/>
                <a:cs typeface="Arial"/>
                <a:sym typeface="Arial"/>
              </a:defRPr>
            </a:lvl1pPr>
          </a:lstStyle>
          <a:p>
            <a:pPr>
              <a:lnSpc>
                <a:spcPct val="100000"/>
              </a:lnSpc>
            </a:pPr>
            <a:r>
              <a:rPr lang="el-GR" dirty="0">
                <a:solidFill>
                  <a:srgbClr val="256475"/>
                </a:solidFill>
              </a:rPr>
              <a:t>Νέα πολιτική για την απασχόληση υπηκόων</a:t>
            </a:r>
          </a:p>
          <a:p>
            <a:pPr>
              <a:lnSpc>
                <a:spcPct val="100000"/>
              </a:lnSpc>
            </a:pPr>
            <a:r>
              <a:rPr lang="el-GR" dirty="0">
                <a:solidFill>
                  <a:srgbClr val="256475"/>
                </a:solidFill>
              </a:rPr>
              <a:t>τρίτων χωρών με υψηλές δεξιότητες</a:t>
            </a:r>
          </a:p>
        </p:txBody>
      </p:sp>
      <p:pic>
        <p:nvPicPr>
          <p:cNvPr id="282" name="Image" descr="Image"/>
          <p:cNvPicPr>
            <a:picLocks noChangeAspect="1"/>
          </p:cNvPicPr>
          <p:nvPr/>
        </p:nvPicPr>
        <p:blipFill>
          <a:blip r:embed="rId2"/>
          <a:stretch>
            <a:fillRect/>
          </a:stretch>
        </p:blipFill>
        <p:spPr>
          <a:xfrm>
            <a:off x="8924284" y="10354105"/>
            <a:ext cx="15700723" cy="3345352"/>
          </a:xfrm>
          <a:prstGeom prst="rect">
            <a:avLst/>
          </a:prstGeom>
          <a:ln w="12700">
            <a:miter lim="400000"/>
          </a:ln>
        </p:spPr>
      </p:pic>
      <p:sp>
        <p:nvSpPr>
          <p:cNvPr id="28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sp>
        <p:nvSpPr>
          <p:cNvPr id="284" name="Μέσω του προτεινόμενου κρατικού προϋπολογισμού καθίσταται εφικτή:…"/>
          <p:cNvSpPr txBox="1"/>
          <p:nvPr/>
        </p:nvSpPr>
        <p:spPr>
          <a:xfrm>
            <a:off x="1257207" y="3379739"/>
            <a:ext cx="8595319" cy="68608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lvl="0" algn="l" defTabSz="457200">
              <a:lnSpc>
                <a:spcPct val="110000"/>
              </a:lnSpc>
              <a:spcBef>
                <a:spcPts val="1700"/>
              </a:spcBef>
              <a:defRPr sz="3500" i="1">
                <a:solidFill>
                  <a:srgbClr val="357F94"/>
                </a:solidFill>
                <a:latin typeface="Arial"/>
                <a:ea typeface="Arial"/>
                <a:cs typeface="Arial"/>
                <a:sym typeface="Arial"/>
              </a:defRPr>
            </a:pPr>
            <a:r>
              <a:rPr lang="el-GR" sz="3500" i="1" dirty="0">
                <a:sym typeface="Arial"/>
              </a:rPr>
              <a:t>Επιλέξιμες επιχειρήσεις:</a:t>
            </a:r>
            <a:endParaRPr dirty="0"/>
          </a:p>
        </p:txBody>
      </p:sp>
      <p:pic>
        <p:nvPicPr>
          <p:cNvPr id="285" name="Image" descr="Image"/>
          <p:cNvPicPr>
            <a:picLocks noChangeAspect="1"/>
          </p:cNvPicPr>
          <p:nvPr/>
        </p:nvPicPr>
        <p:blipFill>
          <a:blip r:embed="rId3"/>
          <a:stretch>
            <a:fillRect/>
          </a:stretch>
        </p:blipFill>
        <p:spPr>
          <a:xfrm>
            <a:off x="896874" y="8166655"/>
            <a:ext cx="614177" cy="613971"/>
          </a:xfrm>
          <a:prstGeom prst="rect">
            <a:avLst/>
          </a:prstGeom>
          <a:ln w="12700">
            <a:miter lim="400000"/>
          </a:ln>
        </p:spPr>
      </p:pic>
      <p:pic>
        <p:nvPicPr>
          <p:cNvPr id="286" name="Image" descr="Image"/>
          <p:cNvPicPr>
            <a:picLocks noChangeAspect="1"/>
          </p:cNvPicPr>
          <p:nvPr/>
        </p:nvPicPr>
        <p:blipFill>
          <a:blip r:embed="rId3"/>
          <a:stretch>
            <a:fillRect/>
          </a:stretch>
        </p:blipFill>
        <p:spPr>
          <a:xfrm>
            <a:off x="936979" y="7199714"/>
            <a:ext cx="614177" cy="613971"/>
          </a:xfrm>
          <a:prstGeom prst="rect">
            <a:avLst/>
          </a:prstGeom>
          <a:ln w="12700">
            <a:miter lim="400000"/>
          </a:ln>
        </p:spPr>
      </p:pic>
      <p:pic>
        <p:nvPicPr>
          <p:cNvPr id="287" name="Image" descr="Image"/>
          <p:cNvPicPr>
            <a:picLocks noChangeAspect="1"/>
          </p:cNvPicPr>
          <p:nvPr/>
        </p:nvPicPr>
        <p:blipFill>
          <a:blip r:embed="rId3"/>
          <a:stretch>
            <a:fillRect/>
          </a:stretch>
        </p:blipFill>
        <p:spPr>
          <a:xfrm>
            <a:off x="1011695" y="4501405"/>
            <a:ext cx="614177" cy="613971"/>
          </a:xfrm>
          <a:prstGeom prst="rect">
            <a:avLst/>
          </a:prstGeom>
          <a:ln w="12700">
            <a:miter lim="400000"/>
          </a:ln>
        </p:spPr>
      </p:pic>
      <p:sp>
        <p:nvSpPr>
          <p:cNvPr id="288" name="19"/>
          <p:cNvSpPr txBox="1"/>
          <p:nvPr/>
        </p:nvSpPr>
        <p:spPr>
          <a:xfrm>
            <a:off x="22974300" y="11170822"/>
            <a:ext cx="923379" cy="65915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lnSpc>
                <a:spcPct val="120000"/>
              </a:lnSpc>
              <a:defRPr sz="3100" cap="all">
                <a:solidFill>
                  <a:srgbClr val="2F7788"/>
                </a:solidFill>
                <a:latin typeface="Arial"/>
                <a:ea typeface="Arial"/>
                <a:cs typeface="Arial"/>
                <a:sym typeface="Arial"/>
              </a:defRPr>
            </a:lvl1pPr>
          </a:lstStyle>
          <a:p>
            <a:r>
              <a:rPr lang="en-GB" dirty="0"/>
              <a:t>3</a:t>
            </a:r>
            <a:endParaRPr dirty="0"/>
          </a:p>
        </p:txBody>
      </p:sp>
      <p:sp>
        <p:nvSpPr>
          <p:cNvPr id="23" name="Οικονομικές Εξελίξεις"/>
          <p:cNvSpPr txBox="1">
            <a:spLocks/>
          </p:cNvSpPr>
          <p:nvPr/>
        </p:nvSpPr>
        <p:spPr>
          <a:xfrm>
            <a:off x="12687927" y="3931157"/>
            <a:ext cx="16810310" cy="512609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100000"/>
              </a:lnSpc>
            </a:pPr>
            <a:endParaRPr lang="el-GR" sz="5000" i="0" dirty="0">
              <a:solidFill>
                <a:srgbClr val="256475"/>
              </a:solidFill>
            </a:endParaRPr>
          </a:p>
        </p:txBody>
      </p:sp>
      <p:sp>
        <p:nvSpPr>
          <p:cNvPr id="24" name="Μέσω του προτεινόμενου κρατικού προϋπολογισμού καθίσταται εφικτή:…"/>
          <p:cNvSpPr txBox="1"/>
          <p:nvPr/>
        </p:nvSpPr>
        <p:spPr>
          <a:xfrm>
            <a:off x="1965733" y="4393726"/>
            <a:ext cx="21575637" cy="22570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l"/>
            <a:r>
              <a:rPr lang="el-GR" sz="3500" b="0" dirty="0">
                <a:solidFill>
                  <a:srgbClr val="5E5E5E"/>
                </a:solidFill>
                <a:latin typeface="Arial"/>
                <a:ea typeface="Arial"/>
                <a:cs typeface="Arial"/>
              </a:rPr>
              <a:t>Επιχειρήσεις/εταιρείες ξένων συμφερόντων που δραστηριοποιούνται στην Κυπριακή Δημοκρατία ή επιχειρήσεις/εταιρείες ξένων συμφερόντων που προτίθενται να δραστηριοποιηθούν στην Κυπριακή Δημοκρατία και που λειτουργούν αυτοτελή γραφεία στην Κύπρο, τα οποία στεγάζονται σε κατάλληλους χώρους, ξεχωριστούς από οποιαδήποτε ιδιωτική κατοικία ή άλλο γραφείο</a:t>
            </a:r>
            <a:endParaRPr lang="en-US" sz="3500" b="0" dirty="0">
              <a:solidFill>
                <a:srgbClr val="5E5E5E"/>
              </a:solidFill>
              <a:latin typeface="Arial"/>
              <a:ea typeface="Arial"/>
              <a:cs typeface="Arial"/>
            </a:endParaRPr>
          </a:p>
        </p:txBody>
      </p:sp>
      <p:sp>
        <p:nvSpPr>
          <p:cNvPr id="25" name="Μέσω του προτεινόμενου κρατικού προϋπολογισμού καθίσταται εφικτή:…"/>
          <p:cNvSpPr txBox="1"/>
          <p:nvPr/>
        </p:nvSpPr>
        <p:spPr>
          <a:xfrm>
            <a:off x="1965733" y="7082839"/>
            <a:ext cx="21575637" cy="64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l"/>
            <a:r>
              <a:rPr lang="el-GR" sz="3500" b="0" dirty="0">
                <a:solidFill>
                  <a:srgbClr val="5E5E5E"/>
                </a:solidFill>
                <a:latin typeface="Arial"/>
                <a:ea typeface="Arial"/>
                <a:cs typeface="Arial"/>
              </a:rPr>
              <a:t>Κυπριακές ναυτιλιακές εταιρείες</a:t>
            </a:r>
            <a:endParaRPr lang="en-US" sz="3500" b="0" dirty="0">
              <a:solidFill>
                <a:srgbClr val="5E5E5E"/>
              </a:solidFill>
              <a:latin typeface="Arial"/>
              <a:ea typeface="Arial"/>
              <a:cs typeface="Arial"/>
            </a:endParaRPr>
          </a:p>
        </p:txBody>
      </p:sp>
      <p:sp>
        <p:nvSpPr>
          <p:cNvPr id="26" name="Μέσω του προτεινόμενου κρατικού προϋπολογισμού καθίσταται εφικτή:…"/>
          <p:cNvSpPr txBox="1"/>
          <p:nvPr/>
        </p:nvSpPr>
        <p:spPr>
          <a:xfrm>
            <a:off x="1965733" y="8063982"/>
            <a:ext cx="21575637" cy="64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l"/>
            <a:r>
              <a:rPr lang="el-GR" sz="3500" b="0" dirty="0">
                <a:solidFill>
                  <a:srgbClr val="5E5E5E"/>
                </a:solidFill>
                <a:latin typeface="Arial"/>
                <a:ea typeface="Arial"/>
                <a:cs typeface="Arial"/>
              </a:rPr>
              <a:t>Κυπριακές εταιρείες υψηλής τεχνολογίας/καινοτομίας</a:t>
            </a:r>
            <a:endParaRPr lang="en-US" sz="3500" b="0" dirty="0">
              <a:solidFill>
                <a:srgbClr val="5E5E5E"/>
              </a:solidFill>
              <a:latin typeface="Arial"/>
              <a:ea typeface="Arial"/>
              <a:cs typeface="Arial"/>
            </a:endParaRPr>
          </a:p>
        </p:txBody>
      </p:sp>
      <p:sp>
        <p:nvSpPr>
          <p:cNvPr id="27" name="Μέσω του προτεινόμενου κρατικού προϋπολογισμού καθίσταται εφικτή:…"/>
          <p:cNvSpPr txBox="1"/>
          <p:nvPr/>
        </p:nvSpPr>
        <p:spPr>
          <a:xfrm>
            <a:off x="1965733" y="8935865"/>
            <a:ext cx="21575637" cy="117981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l"/>
            <a:r>
              <a:rPr lang="el-GR" sz="3500" b="0" dirty="0">
                <a:solidFill>
                  <a:srgbClr val="5E5E5E"/>
                </a:solidFill>
                <a:latin typeface="Arial"/>
                <a:ea typeface="Arial"/>
                <a:cs typeface="Arial"/>
              </a:rPr>
              <a:t>Κυπριακές φαρμακευτικές εταιρείες ή Κυπριακές εταιρείες που δραστηριοποιούνται στους τομείς</a:t>
            </a:r>
          </a:p>
          <a:p>
            <a:pPr lvl="0" algn="l"/>
            <a:r>
              <a:rPr lang="el-GR" sz="3500" b="0" dirty="0">
                <a:solidFill>
                  <a:srgbClr val="5E5E5E"/>
                </a:solidFill>
                <a:latin typeface="Arial"/>
                <a:ea typeface="Arial"/>
                <a:cs typeface="Arial"/>
              </a:rPr>
              <a:t>της βιογενετικής και βιοτεχνολογίας.</a:t>
            </a:r>
            <a:endParaRPr lang="en-US" sz="3500" b="0" dirty="0">
              <a:solidFill>
                <a:srgbClr val="5E5E5E"/>
              </a:solidFill>
              <a:latin typeface="Arial"/>
              <a:ea typeface="Arial"/>
              <a:cs typeface="Arial"/>
            </a:endParaRPr>
          </a:p>
        </p:txBody>
      </p:sp>
      <p:pic>
        <p:nvPicPr>
          <p:cNvPr id="28" name="Image" descr="Image"/>
          <p:cNvPicPr>
            <a:picLocks noChangeAspect="1"/>
          </p:cNvPicPr>
          <p:nvPr/>
        </p:nvPicPr>
        <p:blipFill>
          <a:blip r:embed="rId3"/>
          <a:stretch>
            <a:fillRect/>
          </a:stretch>
        </p:blipFill>
        <p:spPr>
          <a:xfrm>
            <a:off x="896874" y="9046893"/>
            <a:ext cx="614177" cy="613971"/>
          </a:xfrm>
          <a:prstGeom prst="rect">
            <a:avLst/>
          </a:prstGeom>
          <a:ln w="12700">
            <a:miter lim="400000"/>
          </a:ln>
        </p:spPr>
      </p:pic>
    </p:spTree>
    <p:extLst>
      <p:ext uri="{BB962C8B-B14F-4D97-AF65-F5344CB8AC3E}">
        <p14:creationId xmlns:p14="http://schemas.microsoft.com/office/powerpoint/2010/main" val="14511212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p:cNvSpPr/>
          <p:nvPr/>
        </p:nvSpPr>
        <p:spPr>
          <a:xfrm>
            <a:off x="-956" y="-34298"/>
            <a:ext cx="17045693" cy="2964340"/>
          </a:xfrm>
          <a:custGeom>
            <a:avLst/>
            <a:gdLst/>
            <a:ahLst/>
            <a:cxnLst>
              <a:cxn ang="0">
                <a:pos x="wd2" y="hd2"/>
              </a:cxn>
              <a:cxn ang="5400000">
                <a:pos x="wd2" y="hd2"/>
              </a:cxn>
              <a:cxn ang="10800000">
                <a:pos x="wd2" y="hd2"/>
              </a:cxn>
              <a:cxn ang="16200000">
                <a:pos x="wd2" y="hd2"/>
              </a:cxn>
            </a:cxnLst>
            <a:rect l="0" t="0" r="r" b="b"/>
            <a:pathLst>
              <a:path w="21600" h="21600" extrusionOk="0">
                <a:moveTo>
                  <a:pt x="0" y="233"/>
                </a:moveTo>
                <a:lnTo>
                  <a:pt x="0" y="21600"/>
                </a:lnTo>
                <a:lnTo>
                  <a:pt x="20378" y="21600"/>
                </a:lnTo>
                <a:lnTo>
                  <a:pt x="21600" y="0"/>
                </a:lnTo>
                <a:lnTo>
                  <a:pt x="0" y="233"/>
                </a:lnTo>
                <a:close/>
              </a:path>
            </a:pathLst>
          </a:custGeom>
          <a:solidFill>
            <a:srgbClr val="2F7788">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79"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28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281" name="ΚΥΡΙΟΤΕΡΟΙ ΣΤΟΧΟΙ"/>
          <p:cNvSpPr txBox="1"/>
          <p:nvPr/>
        </p:nvSpPr>
        <p:spPr>
          <a:xfrm>
            <a:off x="1270000" y="977400"/>
            <a:ext cx="15494000" cy="164147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5000">
                <a:solidFill>
                  <a:srgbClr val="307788"/>
                </a:solidFill>
                <a:latin typeface="Arial"/>
                <a:ea typeface="Arial"/>
                <a:cs typeface="Arial"/>
                <a:sym typeface="Arial"/>
              </a:defRPr>
            </a:lvl1pPr>
          </a:lstStyle>
          <a:p>
            <a:pPr>
              <a:lnSpc>
                <a:spcPct val="100000"/>
              </a:lnSpc>
            </a:pPr>
            <a:r>
              <a:rPr lang="el-GR" dirty="0">
                <a:solidFill>
                  <a:srgbClr val="256475"/>
                </a:solidFill>
              </a:rPr>
              <a:t>Νέα πολιτική για την απασχόληση υπηκόων</a:t>
            </a:r>
          </a:p>
          <a:p>
            <a:pPr>
              <a:lnSpc>
                <a:spcPct val="100000"/>
              </a:lnSpc>
            </a:pPr>
            <a:r>
              <a:rPr lang="el-GR" dirty="0">
                <a:solidFill>
                  <a:srgbClr val="256475"/>
                </a:solidFill>
              </a:rPr>
              <a:t>τρίτων χωρών με υψηλές δεξιότητες</a:t>
            </a:r>
          </a:p>
        </p:txBody>
      </p:sp>
      <p:pic>
        <p:nvPicPr>
          <p:cNvPr id="282" name="Image" descr="Image"/>
          <p:cNvPicPr>
            <a:picLocks noChangeAspect="1"/>
          </p:cNvPicPr>
          <p:nvPr/>
        </p:nvPicPr>
        <p:blipFill>
          <a:blip r:embed="rId2"/>
          <a:stretch>
            <a:fillRect/>
          </a:stretch>
        </p:blipFill>
        <p:spPr>
          <a:xfrm>
            <a:off x="8924284" y="10354105"/>
            <a:ext cx="15700723" cy="3345352"/>
          </a:xfrm>
          <a:prstGeom prst="rect">
            <a:avLst/>
          </a:prstGeom>
          <a:ln w="12700">
            <a:miter lim="400000"/>
          </a:ln>
        </p:spPr>
      </p:pic>
      <p:sp>
        <p:nvSpPr>
          <p:cNvPr id="28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sp>
        <p:nvSpPr>
          <p:cNvPr id="288" name="19"/>
          <p:cNvSpPr txBox="1"/>
          <p:nvPr/>
        </p:nvSpPr>
        <p:spPr>
          <a:xfrm>
            <a:off x="22974300" y="11170822"/>
            <a:ext cx="923379" cy="65915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lnSpc>
                <a:spcPct val="120000"/>
              </a:lnSpc>
              <a:defRPr sz="3100" cap="all">
                <a:solidFill>
                  <a:srgbClr val="2F7788"/>
                </a:solidFill>
                <a:latin typeface="Arial"/>
                <a:ea typeface="Arial"/>
                <a:cs typeface="Arial"/>
                <a:sym typeface="Arial"/>
              </a:defRPr>
            </a:lvl1pPr>
          </a:lstStyle>
          <a:p>
            <a:r>
              <a:rPr lang="en-GB" dirty="0"/>
              <a:t>4</a:t>
            </a:r>
            <a:endParaRPr dirty="0"/>
          </a:p>
        </p:txBody>
      </p:sp>
      <p:sp>
        <p:nvSpPr>
          <p:cNvPr id="23" name="Οικονομικές Εξελίξεις"/>
          <p:cNvSpPr txBox="1">
            <a:spLocks/>
          </p:cNvSpPr>
          <p:nvPr/>
        </p:nvSpPr>
        <p:spPr>
          <a:xfrm>
            <a:off x="12687927" y="3931157"/>
            <a:ext cx="16810310" cy="512609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100000"/>
              </a:lnSpc>
            </a:pPr>
            <a:endParaRPr lang="el-GR" sz="5000" i="0" dirty="0">
              <a:solidFill>
                <a:srgbClr val="256475"/>
              </a:solidFill>
            </a:endParaRPr>
          </a:p>
        </p:txBody>
      </p:sp>
      <p:sp>
        <p:nvSpPr>
          <p:cNvPr id="30" name="Μέσω του προτεινόμενου κρατικού προϋπολογισμού καθίσταται εφικτή:…"/>
          <p:cNvSpPr txBox="1"/>
          <p:nvPr/>
        </p:nvSpPr>
        <p:spPr>
          <a:xfrm>
            <a:off x="1210618" y="3804123"/>
            <a:ext cx="8595319" cy="68608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defTabSz="457200">
              <a:lnSpc>
                <a:spcPct val="110000"/>
              </a:lnSpc>
              <a:spcBef>
                <a:spcPts val="1700"/>
              </a:spcBef>
              <a:defRPr sz="3500" i="1">
                <a:solidFill>
                  <a:srgbClr val="357F94"/>
                </a:solidFill>
                <a:latin typeface="Arial"/>
                <a:ea typeface="Arial"/>
                <a:cs typeface="Arial"/>
                <a:sym typeface="Arial"/>
              </a:defRPr>
            </a:pPr>
            <a:r>
              <a:rPr lang="el-GR" sz="3500" i="1" dirty="0">
                <a:sym typeface="Arial"/>
              </a:rPr>
              <a:t>Κριτήρια</a:t>
            </a:r>
            <a:endParaRPr dirty="0"/>
          </a:p>
        </p:txBody>
      </p:sp>
      <p:pic>
        <p:nvPicPr>
          <p:cNvPr id="31" name="Image" descr="Image"/>
          <p:cNvPicPr>
            <a:picLocks noChangeAspect="1"/>
          </p:cNvPicPr>
          <p:nvPr/>
        </p:nvPicPr>
        <p:blipFill>
          <a:blip r:embed="rId3"/>
          <a:stretch>
            <a:fillRect/>
          </a:stretch>
        </p:blipFill>
        <p:spPr>
          <a:xfrm>
            <a:off x="1150112" y="4737951"/>
            <a:ext cx="478389" cy="478229"/>
          </a:xfrm>
          <a:prstGeom prst="rect">
            <a:avLst/>
          </a:prstGeom>
          <a:ln w="12700">
            <a:miter lim="400000"/>
          </a:ln>
        </p:spPr>
      </p:pic>
      <p:sp>
        <p:nvSpPr>
          <p:cNvPr id="32" name="Μέσω του προτεινόμενου κρατικού προϋπολογισμού καθίσταται εφικτή:…"/>
          <p:cNvSpPr txBox="1"/>
          <p:nvPr/>
        </p:nvSpPr>
        <p:spPr>
          <a:xfrm>
            <a:off x="1965733" y="5262516"/>
            <a:ext cx="15712667"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lvl="0" algn="l"/>
            <a:r>
              <a:rPr lang="el-GR" b="0" dirty="0">
                <a:solidFill>
                  <a:srgbClr val="5E5E5E"/>
                </a:solidFill>
                <a:latin typeface="Arial"/>
                <a:ea typeface="Arial"/>
                <a:cs typeface="Arial"/>
              </a:rPr>
              <a:t>Κατοχή πανεπιστημιακού διπλώματος ή τίτλου ή ισότιμου προσόντος ή βεβαιώσεων σχετικής πείρας σε αντίστοιχη θέση απασχόλησης διάρκειας 2 ετών</a:t>
            </a:r>
            <a:r>
              <a:rPr lang="el-GR" b="0" i="1" dirty="0">
                <a:solidFill>
                  <a:srgbClr val="5E5E5E"/>
                </a:solidFill>
                <a:latin typeface="Arial"/>
                <a:ea typeface="Arial"/>
                <a:cs typeface="Arial"/>
              </a:rPr>
              <a:t>.</a:t>
            </a:r>
            <a:endParaRPr lang="en-US" b="0" i="1" dirty="0">
              <a:solidFill>
                <a:srgbClr val="5E5E5E"/>
              </a:solidFill>
              <a:latin typeface="Arial"/>
              <a:ea typeface="Arial"/>
              <a:cs typeface="Arial"/>
            </a:endParaRPr>
          </a:p>
        </p:txBody>
      </p:sp>
      <p:sp>
        <p:nvSpPr>
          <p:cNvPr id="33" name="Μέσω του προτεινόμενου κρατικού προϋπολογισμού καθίσταται εφικτή:…"/>
          <p:cNvSpPr txBox="1"/>
          <p:nvPr/>
        </p:nvSpPr>
        <p:spPr>
          <a:xfrm>
            <a:off x="1965732" y="6371731"/>
            <a:ext cx="21575637" cy="5642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l"/>
            <a:r>
              <a:rPr lang="el-GR" b="0" dirty="0">
                <a:solidFill>
                  <a:srgbClr val="5E5E5E"/>
                </a:solidFill>
                <a:latin typeface="Arial"/>
                <a:ea typeface="Arial"/>
                <a:cs typeface="Arial"/>
              </a:rPr>
              <a:t>Προσκόμιση συμβολαίου απασχόλησης όχι λιγότερο των δυο ετών. </a:t>
            </a:r>
            <a:endParaRPr lang="en-US" b="0" dirty="0">
              <a:solidFill>
                <a:srgbClr val="5E5E5E"/>
              </a:solidFill>
              <a:latin typeface="Arial"/>
              <a:ea typeface="Arial"/>
              <a:cs typeface="Arial"/>
            </a:endParaRPr>
          </a:p>
        </p:txBody>
      </p:sp>
      <p:sp>
        <p:nvSpPr>
          <p:cNvPr id="34" name="Μέσω του προτεινόμενου κρατικού προϋπολογισμού καθίσταται εφικτή:…"/>
          <p:cNvSpPr txBox="1"/>
          <p:nvPr/>
        </p:nvSpPr>
        <p:spPr>
          <a:xfrm>
            <a:off x="1965733" y="6279963"/>
            <a:ext cx="21575637" cy="5642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l"/>
            <a:endParaRPr lang="en-US" b="0" dirty="0">
              <a:solidFill>
                <a:srgbClr val="5E5E5E"/>
              </a:solidFill>
              <a:latin typeface="Arial"/>
              <a:ea typeface="Arial"/>
              <a:cs typeface="Arial"/>
            </a:endParaRPr>
          </a:p>
        </p:txBody>
      </p:sp>
      <p:pic>
        <p:nvPicPr>
          <p:cNvPr id="36" name="Image" descr="Image"/>
          <p:cNvPicPr>
            <a:picLocks noChangeAspect="1"/>
          </p:cNvPicPr>
          <p:nvPr/>
        </p:nvPicPr>
        <p:blipFill>
          <a:blip r:embed="rId3"/>
          <a:stretch>
            <a:fillRect/>
          </a:stretch>
        </p:blipFill>
        <p:spPr>
          <a:xfrm>
            <a:off x="1147483" y="5451280"/>
            <a:ext cx="478389" cy="478229"/>
          </a:xfrm>
          <a:prstGeom prst="rect">
            <a:avLst/>
          </a:prstGeom>
          <a:ln w="12700">
            <a:miter lim="400000"/>
          </a:ln>
        </p:spPr>
      </p:pic>
      <p:pic>
        <p:nvPicPr>
          <p:cNvPr id="37" name="Image" descr="Image"/>
          <p:cNvPicPr>
            <a:picLocks noChangeAspect="1"/>
          </p:cNvPicPr>
          <p:nvPr/>
        </p:nvPicPr>
        <p:blipFill>
          <a:blip r:embed="rId3"/>
          <a:stretch>
            <a:fillRect/>
          </a:stretch>
        </p:blipFill>
        <p:spPr>
          <a:xfrm>
            <a:off x="1147483" y="6462243"/>
            <a:ext cx="478389" cy="478229"/>
          </a:xfrm>
          <a:prstGeom prst="rect">
            <a:avLst/>
          </a:prstGeom>
          <a:ln w="12700">
            <a:miter lim="400000"/>
          </a:ln>
        </p:spPr>
      </p:pic>
      <p:sp>
        <p:nvSpPr>
          <p:cNvPr id="38" name="Μέσω του προτεινόμενου κρατικού προϋπολογισμού καθίσταται εφικτή:…"/>
          <p:cNvSpPr txBox="1"/>
          <p:nvPr/>
        </p:nvSpPr>
        <p:spPr>
          <a:xfrm>
            <a:off x="895555" y="8456213"/>
            <a:ext cx="21575637" cy="64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l"/>
            <a:r>
              <a:rPr lang="el-GR" sz="3500" i="1" dirty="0">
                <a:solidFill>
                  <a:srgbClr val="357F94"/>
                </a:solidFill>
                <a:latin typeface="Arial"/>
                <a:ea typeface="Arial"/>
                <a:cs typeface="Arial"/>
              </a:rPr>
              <a:t>Έκδοση αδειών παραμονής και απασχόλησης</a:t>
            </a:r>
            <a:endParaRPr lang="en-US" sz="3500" i="1" dirty="0">
              <a:solidFill>
                <a:srgbClr val="357F94"/>
              </a:solidFill>
              <a:latin typeface="Arial"/>
              <a:ea typeface="Arial"/>
              <a:cs typeface="Arial"/>
            </a:endParaRPr>
          </a:p>
        </p:txBody>
      </p:sp>
      <p:sp>
        <p:nvSpPr>
          <p:cNvPr id="39" name="Μέσω του προτεινόμενου κρατικού προϋπολογισμού καθίσταται εφικτή:…"/>
          <p:cNvSpPr txBox="1"/>
          <p:nvPr/>
        </p:nvSpPr>
        <p:spPr>
          <a:xfrm>
            <a:off x="912233" y="7806465"/>
            <a:ext cx="21575637" cy="5642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l-GR" b="0" dirty="0">
                <a:solidFill>
                  <a:srgbClr val="5E5E5E"/>
                </a:solidFill>
                <a:latin typeface="Arial"/>
                <a:ea typeface="Arial"/>
                <a:cs typeface="Arial"/>
              </a:rPr>
              <a:t>Μέχρι 3 έτη</a:t>
            </a:r>
            <a:r>
              <a:rPr lang="en-US" b="0" dirty="0">
                <a:solidFill>
                  <a:srgbClr val="5E5E5E"/>
                </a:solidFill>
                <a:latin typeface="Arial"/>
                <a:ea typeface="Arial"/>
                <a:cs typeface="Arial"/>
              </a:rPr>
              <a:t> </a:t>
            </a:r>
          </a:p>
        </p:txBody>
      </p:sp>
      <p:sp>
        <p:nvSpPr>
          <p:cNvPr id="20" name="Μέσω του προτεινόμενου κρατικού προϋπολογισμού καθίσταται εφικτή:…">
            <a:extLst>
              <a:ext uri="{FF2B5EF4-FFF2-40B4-BE49-F238E27FC236}">
                <a16:creationId xmlns:a16="http://schemas.microsoft.com/office/drawing/2014/main" id="{9CEC1E91-9D81-4799-8ABA-199B60C3830D}"/>
              </a:ext>
            </a:extLst>
          </p:cNvPr>
          <p:cNvSpPr txBox="1"/>
          <p:nvPr/>
        </p:nvSpPr>
        <p:spPr>
          <a:xfrm>
            <a:off x="1965732" y="4587708"/>
            <a:ext cx="21575637" cy="5642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l"/>
            <a:r>
              <a:rPr lang="el-GR" b="0" dirty="0">
                <a:solidFill>
                  <a:srgbClr val="5E5E5E"/>
                </a:solidFill>
                <a:latin typeface="Arial"/>
                <a:ea typeface="Arial"/>
                <a:cs typeface="Arial"/>
              </a:rPr>
              <a:t>Ελάχιστος μεικτός μηνιαίος μισθός </a:t>
            </a:r>
            <a:r>
              <a:rPr lang="el-GR" b="0" dirty="0">
                <a:solidFill>
                  <a:srgbClr val="5E5E5E"/>
                </a:solidFill>
                <a:latin typeface="Calibri" panose="020F0502020204030204" pitchFamily="34" charset="0"/>
                <a:ea typeface="Arial"/>
                <a:cs typeface="Calibri" panose="020F0502020204030204" pitchFamily="34" charset="0"/>
              </a:rPr>
              <a:t>€</a:t>
            </a:r>
            <a:r>
              <a:rPr lang="el-GR" b="0" dirty="0">
                <a:solidFill>
                  <a:srgbClr val="5E5E5E"/>
                </a:solidFill>
                <a:latin typeface="Arial"/>
                <a:ea typeface="Arial"/>
                <a:cs typeface="Arial"/>
              </a:rPr>
              <a:t>2500</a:t>
            </a:r>
            <a:endParaRPr lang="en-US" b="0" dirty="0">
              <a:solidFill>
                <a:srgbClr val="5E5E5E"/>
              </a:solidFill>
              <a:latin typeface="Arial"/>
              <a:ea typeface="Arial"/>
              <a:cs typeface="Arial"/>
            </a:endParaRPr>
          </a:p>
        </p:txBody>
      </p:sp>
      <p:sp>
        <p:nvSpPr>
          <p:cNvPr id="21" name="Μέσω του προτεινόμενου κρατικού προϋπολογισμού καθίσταται εφικτή:…">
            <a:extLst>
              <a:ext uri="{FF2B5EF4-FFF2-40B4-BE49-F238E27FC236}">
                <a16:creationId xmlns:a16="http://schemas.microsoft.com/office/drawing/2014/main" id="{7A229295-FBD9-428E-873A-6EF35B0F12C2}"/>
              </a:ext>
            </a:extLst>
          </p:cNvPr>
          <p:cNvSpPr txBox="1"/>
          <p:nvPr/>
        </p:nvSpPr>
        <p:spPr>
          <a:xfrm>
            <a:off x="1210617" y="3078698"/>
            <a:ext cx="19064445" cy="6490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defTabSz="457200">
              <a:lnSpc>
                <a:spcPct val="110000"/>
              </a:lnSpc>
              <a:spcBef>
                <a:spcPts val="1700"/>
              </a:spcBef>
              <a:defRPr sz="3500" i="1">
                <a:solidFill>
                  <a:srgbClr val="357F94"/>
                </a:solidFill>
                <a:latin typeface="Arial"/>
                <a:ea typeface="Arial"/>
                <a:cs typeface="Arial"/>
                <a:sym typeface="Arial"/>
              </a:defRPr>
            </a:pPr>
            <a:r>
              <a:rPr lang="el-GR" sz="3500" i="1" dirty="0">
                <a:sym typeface="Arial"/>
              </a:rPr>
              <a:t>Άδειες για απασχόληση</a:t>
            </a:r>
            <a:endParaRPr dirty="0"/>
          </a:p>
        </p:txBody>
      </p:sp>
      <p:sp>
        <p:nvSpPr>
          <p:cNvPr id="24" name="Μέσω του προτεινόμενου κρατικού προϋπολογισμού καθίσταται εφικτή:…">
            <a:extLst>
              <a:ext uri="{FF2B5EF4-FFF2-40B4-BE49-F238E27FC236}">
                <a16:creationId xmlns:a16="http://schemas.microsoft.com/office/drawing/2014/main" id="{1C305115-7B3F-4A36-9E4F-DE7E721C68CA}"/>
              </a:ext>
            </a:extLst>
          </p:cNvPr>
          <p:cNvSpPr txBox="1"/>
          <p:nvPr/>
        </p:nvSpPr>
        <p:spPr>
          <a:xfrm>
            <a:off x="908255" y="7057006"/>
            <a:ext cx="21575637" cy="64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l"/>
            <a:r>
              <a:rPr lang="el-GR" sz="3500" i="1" dirty="0">
                <a:solidFill>
                  <a:srgbClr val="357F94"/>
                </a:solidFill>
                <a:latin typeface="Arial"/>
                <a:ea typeface="Arial"/>
                <a:cs typeface="Arial"/>
              </a:rPr>
              <a:t>Διάρκεια αδειών παραμονής και απασχόλησης</a:t>
            </a:r>
            <a:endParaRPr lang="en-US" sz="3500" i="1" dirty="0">
              <a:solidFill>
                <a:srgbClr val="357F94"/>
              </a:solidFill>
              <a:latin typeface="Arial"/>
              <a:ea typeface="Arial"/>
              <a:cs typeface="Arial"/>
            </a:endParaRPr>
          </a:p>
        </p:txBody>
      </p:sp>
      <p:sp>
        <p:nvSpPr>
          <p:cNvPr id="25" name="Μέσω του προτεινόμενου κρατικού προϋπολογισμού καθίσταται εφικτή:…">
            <a:extLst>
              <a:ext uri="{FF2B5EF4-FFF2-40B4-BE49-F238E27FC236}">
                <a16:creationId xmlns:a16="http://schemas.microsoft.com/office/drawing/2014/main" id="{F15FC0A2-4429-4311-86C7-D22E446FF971}"/>
              </a:ext>
            </a:extLst>
          </p:cNvPr>
          <p:cNvSpPr txBox="1"/>
          <p:nvPr/>
        </p:nvSpPr>
        <p:spPr>
          <a:xfrm>
            <a:off x="912233" y="9106849"/>
            <a:ext cx="21575637" cy="56425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l-GR" b="0" dirty="0">
                <a:solidFill>
                  <a:srgbClr val="5E5E5E"/>
                </a:solidFill>
                <a:latin typeface="Arial"/>
                <a:ea typeface="Arial"/>
                <a:cs typeface="Arial"/>
              </a:rPr>
              <a:t>Άμεσα εντός 1 μηνός</a:t>
            </a:r>
            <a:endParaRPr lang="en-US" b="0" dirty="0">
              <a:solidFill>
                <a:srgbClr val="5E5E5E"/>
              </a:solidFill>
              <a:latin typeface="Arial"/>
              <a:ea typeface="Arial"/>
              <a:cs typeface="Arial"/>
            </a:endParaRPr>
          </a:p>
        </p:txBody>
      </p:sp>
      <p:sp>
        <p:nvSpPr>
          <p:cNvPr id="26" name="TextBox 25">
            <a:extLst>
              <a:ext uri="{FF2B5EF4-FFF2-40B4-BE49-F238E27FC236}">
                <a16:creationId xmlns:a16="http://schemas.microsoft.com/office/drawing/2014/main" id="{CD48E1F8-0E5E-47DC-84A7-FDA58A928214}"/>
              </a:ext>
            </a:extLst>
          </p:cNvPr>
          <p:cNvSpPr txBox="1"/>
          <p:nvPr/>
        </p:nvSpPr>
        <p:spPr>
          <a:xfrm>
            <a:off x="847740" y="10415402"/>
            <a:ext cx="16830660" cy="16730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spcAft>
                <a:spcPts val="1000"/>
              </a:spcAft>
            </a:pPr>
            <a:r>
              <a:rPr lang="el-GR" sz="2400" b="0" dirty="0">
                <a:solidFill>
                  <a:srgbClr val="5E5E5E"/>
                </a:solidFill>
                <a:latin typeface="Arial"/>
                <a:ea typeface="Arial"/>
                <a:cs typeface="Arial"/>
              </a:rPr>
              <a:t>Μέγιστος επιτρεπόμενος αριθμός υπηκόων τρίτων χωρών που μπορούν να απασχοληθούν καθορίζεται στο 70% του συνόλου των εργαζομένων σε περίοδο 5 ετών, από την ημερομηνία ένταξης στη Μονάδα Διευκόλυνσης. Σε  περίπτωση που παρέλθουν τα 5 χρόνια και δεν καταστεί δυνατή η απασχόληση 30% Κύπριων εργαζομένων, θα επανεξετάζεται κατά περίπτωση. </a:t>
            </a:r>
            <a:endParaRPr lang="x-none" sz="2800" b="0" dirty="0">
              <a:solidFill>
                <a:srgbClr val="5E5E5E"/>
              </a:solidFill>
              <a:latin typeface="Arial"/>
              <a:ea typeface="Arial"/>
              <a:cs typeface="Arial"/>
            </a:endParaRPr>
          </a:p>
        </p:txBody>
      </p:sp>
      <p:sp>
        <p:nvSpPr>
          <p:cNvPr id="27" name="Μέσω του προτεινόμενου κρατικού προϋπολογισμού καθίσταται εφικτή:…">
            <a:extLst>
              <a:ext uri="{FF2B5EF4-FFF2-40B4-BE49-F238E27FC236}">
                <a16:creationId xmlns:a16="http://schemas.microsoft.com/office/drawing/2014/main" id="{9DDDE0C9-8800-4AD4-8453-94EBB030014B}"/>
              </a:ext>
            </a:extLst>
          </p:cNvPr>
          <p:cNvSpPr txBox="1"/>
          <p:nvPr/>
        </p:nvSpPr>
        <p:spPr>
          <a:xfrm>
            <a:off x="895554" y="9787970"/>
            <a:ext cx="21575637" cy="64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lvl="0" algn="l"/>
            <a:r>
              <a:rPr lang="el-GR" sz="3500" i="1" dirty="0">
                <a:solidFill>
                  <a:srgbClr val="357F94"/>
                </a:solidFill>
                <a:latin typeface="Arial"/>
                <a:ea typeface="Arial"/>
                <a:cs typeface="Arial"/>
              </a:rPr>
              <a:t>Επιτρεπόμενος αριθμός απασχόλησης</a:t>
            </a:r>
            <a:endParaRPr lang="en-US" sz="3500" i="1" dirty="0">
              <a:solidFill>
                <a:srgbClr val="357F94"/>
              </a:solidFill>
              <a:latin typeface="Arial"/>
              <a:ea typeface="Arial"/>
              <a:cs typeface="Arial"/>
            </a:endParaRPr>
          </a:p>
        </p:txBody>
      </p:sp>
      <p:pic>
        <p:nvPicPr>
          <p:cNvPr id="4" name="Picture 3">
            <a:extLst>
              <a:ext uri="{FF2B5EF4-FFF2-40B4-BE49-F238E27FC236}">
                <a16:creationId xmlns:a16="http://schemas.microsoft.com/office/drawing/2014/main" id="{F596FE5C-C7B4-5C4F-9879-3F98D9384C7B}"/>
              </a:ext>
            </a:extLst>
          </p:cNvPr>
          <p:cNvPicPr>
            <a:picLocks noChangeAspect="1"/>
          </p:cNvPicPr>
          <p:nvPr/>
        </p:nvPicPr>
        <p:blipFill>
          <a:blip r:embed="rId4"/>
          <a:stretch>
            <a:fillRect/>
          </a:stretch>
        </p:blipFill>
        <p:spPr>
          <a:xfrm>
            <a:off x="18644770" y="3384884"/>
            <a:ext cx="5023053" cy="6043060"/>
          </a:xfrm>
          <a:prstGeom prst="rect">
            <a:avLst/>
          </a:prstGeom>
        </p:spPr>
      </p:pic>
      <p:pic>
        <p:nvPicPr>
          <p:cNvPr id="3" name="Picture 2">
            <a:extLst>
              <a:ext uri="{FF2B5EF4-FFF2-40B4-BE49-F238E27FC236}">
                <a16:creationId xmlns:a16="http://schemas.microsoft.com/office/drawing/2014/main" id="{B12A1B02-81FB-344F-8500-2BB7227C0B98}"/>
              </a:ext>
            </a:extLst>
          </p:cNvPr>
          <p:cNvPicPr>
            <a:picLocks noChangeAspect="1"/>
          </p:cNvPicPr>
          <p:nvPr/>
        </p:nvPicPr>
        <p:blipFill>
          <a:blip r:embed="rId5"/>
          <a:stretch>
            <a:fillRect/>
          </a:stretch>
        </p:blipFill>
        <p:spPr>
          <a:xfrm>
            <a:off x="18194419" y="6871781"/>
            <a:ext cx="4044616" cy="5118187"/>
          </a:xfrm>
          <a:prstGeom prst="rect">
            <a:avLst/>
          </a:prstGeom>
        </p:spPr>
      </p:pic>
    </p:spTree>
    <p:extLst>
      <p:ext uri="{BB962C8B-B14F-4D97-AF65-F5344CB8AC3E}">
        <p14:creationId xmlns:p14="http://schemas.microsoft.com/office/powerpoint/2010/main" val="171289782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p:cNvSpPr/>
          <p:nvPr/>
        </p:nvSpPr>
        <p:spPr>
          <a:xfrm>
            <a:off x="-956" y="-34298"/>
            <a:ext cx="17045693" cy="2964340"/>
          </a:xfrm>
          <a:custGeom>
            <a:avLst/>
            <a:gdLst/>
            <a:ahLst/>
            <a:cxnLst>
              <a:cxn ang="0">
                <a:pos x="wd2" y="hd2"/>
              </a:cxn>
              <a:cxn ang="5400000">
                <a:pos x="wd2" y="hd2"/>
              </a:cxn>
              <a:cxn ang="10800000">
                <a:pos x="wd2" y="hd2"/>
              </a:cxn>
              <a:cxn ang="16200000">
                <a:pos x="wd2" y="hd2"/>
              </a:cxn>
            </a:cxnLst>
            <a:rect l="0" t="0" r="r" b="b"/>
            <a:pathLst>
              <a:path w="21600" h="21600" extrusionOk="0">
                <a:moveTo>
                  <a:pt x="0" y="233"/>
                </a:moveTo>
                <a:lnTo>
                  <a:pt x="0" y="21600"/>
                </a:lnTo>
                <a:lnTo>
                  <a:pt x="20378" y="21600"/>
                </a:lnTo>
                <a:lnTo>
                  <a:pt x="21600" y="0"/>
                </a:lnTo>
                <a:lnTo>
                  <a:pt x="0" y="233"/>
                </a:lnTo>
                <a:close/>
              </a:path>
            </a:pathLst>
          </a:custGeom>
          <a:solidFill>
            <a:srgbClr val="2F7788">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79"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28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281" name="ΚΥΡΙΟΤΕΡΟΙ ΣΤΟΧΟΙ"/>
          <p:cNvSpPr txBox="1"/>
          <p:nvPr/>
        </p:nvSpPr>
        <p:spPr>
          <a:xfrm>
            <a:off x="1270000" y="977400"/>
            <a:ext cx="15494000" cy="87203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a:lnSpc>
                <a:spcPct val="120000"/>
              </a:lnSpc>
              <a:defRPr sz="5000">
                <a:solidFill>
                  <a:srgbClr val="307788"/>
                </a:solidFill>
                <a:latin typeface="Arial"/>
                <a:ea typeface="Arial"/>
                <a:cs typeface="Arial"/>
                <a:sym typeface="Arial"/>
              </a:defRPr>
            </a:lvl1pPr>
          </a:lstStyle>
          <a:p>
            <a:pPr>
              <a:lnSpc>
                <a:spcPct val="100000"/>
              </a:lnSpc>
            </a:pPr>
            <a:r>
              <a:rPr lang="el-GR" dirty="0">
                <a:solidFill>
                  <a:srgbClr val="256475"/>
                </a:solidFill>
              </a:rPr>
              <a:t>Απασχόληση υποστηρικτικού προσωπικού</a:t>
            </a:r>
          </a:p>
        </p:txBody>
      </p:sp>
      <p:pic>
        <p:nvPicPr>
          <p:cNvPr id="282" name="Image" descr="Image"/>
          <p:cNvPicPr>
            <a:picLocks noChangeAspect="1"/>
          </p:cNvPicPr>
          <p:nvPr/>
        </p:nvPicPr>
        <p:blipFill>
          <a:blip r:embed="rId2"/>
          <a:stretch>
            <a:fillRect/>
          </a:stretch>
        </p:blipFill>
        <p:spPr>
          <a:xfrm>
            <a:off x="8924284" y="10354105"/>
            <a:ext cx="15700723" cy="3345352"/>
          </a:xfrm>
          <a:prstGeom prst="rect">
            <a:avLst/>
          </a:prstGeom>
          <a:ln w="12700">
            <a:miter lim="400000"/>
          </a:ln>
        </p:spPr>
      </p:pic>
      <p:sp>
        <p:nvSpPr>
          <p:cNvPr id="28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sp>
        <p:nvSpPr>
          <p:cNvPr id="288" name="19"/>
          <p:cNvSpPr txBox="1"/>
          <p:nvPr/>
        </p:nvSpPr>
        <p:spPr>
          <a:xfrm>
            <a:off x="22974300" y="11170822"/>
            <a:ext cx="923379" cy="6224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l">
              <a:lnSpc>
                <a:spcPct val="120000"/>
              </a:lnSpc>
              <a:defRPr sz="3100" cap="all">
                <a:solidFill>
                  <a:srgbClr val="2F7788"/>
                </a:solidFill>
                <a:latin typeface="Arial"/>
                <a:ea typeface="Arial"/>
                <a:cs typeface="Arial"/>
                <a:sym typeface="Arial"/>
              </a:defRPr>
            </a:lvl1pPr>
          </a:lstStyle>
          <a:p>
            <a:r>
              <a:rPr lang="en-GB" dirty="0"/>
              <a:t>5</a:t>
            </a:r>
            <a:endParaRPr dirty="0"/>
          </a:p>
        </p:txBody>
      </p:sp>
      <p:sp>
        <p:nvSpPr>
          <p:cNvPr id="23" name="Οικονομικές Εξελίξεις"/>
          <p:cNvSpPr txBox="1">
            <a:spLocks/>
          </p:cNvSpPr>
          <p:nvPr/>
        </p:nvSpPr>
        <p:spPr>
          <a:xfrm>
            <a:off x="12687927" y="3931157"/>
            <a:ext cx="16810310" cy="512609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100000"/>
              </a:lnSpc>
            </a:pPr>
            <a:endParaRPr lang="el-GR" sz="5000" i="0" dirty="0">
              <a:solidFill>
                <a:srgbClr val="256475"/>
              </a:solidFill>
            </a:endParaRPr>
          </a:p>
        </p:txBody>
      </p:sp>
      <p:sp>
        <p:nvSpPr>
          <p:cNvPr id="34" name="Μέσω του προτεινόμενου κρατικού προϋπολογισμού καθίσταται εφικτή:…"/>
          <p:cNvSpPr txBox="1"/>
          <p:nvPr/>
        </p:nvSpPr>
        <p:spPr>
          <a:xfrm>
            <a:off x="1965733" y="6279963"/>
            <a:ext cx="21575637" cy="56425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lvl="0" algn="l"/>
            <a:endParaRPr lang="en-US" b="0" dirty="0">
              <a:solidFill>
                <a:srgbClr val="5E5E5E"/>
              </a:solidFill>
              <a:latin typeface="Arial"/>
              <a:ea typeface="Arial"/>
              <a:cs typeface="Arial"/>
            </a:endParaRPr>
          </a:p>
        </p:txBody>
      </p:sp>
      <p:sp>
        <p:nvSpPr>
          <p:cNvPr id="35" name="Μέσω του προτεινόμενου κρατικού προϋπολογισμού καθίσταται εφικτή:…"/>
          <p:cNvSpPr txBox="1"/>
          <p:nvPr/>
        </p:nvSpPr>
        <p:spPr>
          <a:xfrm>
            <a:off x="908255" y="3811889"/>
            <a:ext cx="15112031" cy="283898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just">
              <a:lnSpc>
                <a:spcPct val="107000"/>
              </a:lnSpc>
              <a:spcAft>
                <a:spcPts val="1000"/>
              </a:spcAft>
            </a:pPr>
            <a:r>
              <a:rPr lang="el-GR" sz="3200" b="0"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rPr>
              <a:t>Επιτρέπεται η απασχόληση υπηκόων τρίτων χωρών νοουμένου ότι δεν ξεπερνά το 30% του συνόλου του υποστηρικτικού προσωπικού και νοουμένου ότι ο υπήκοος τρίτης χώρας και ο εργοδότης έχουν συνάψει μεταξύ τους σύμβαση απασχόλησης δεόντως επικυρωμένη από την αρμόδια αρχή σύμφωνα με την κείμενη νομοθεσία.</a:t>
            </a:r>
            <a:r>
              <a:rPr lang="el-GR" sz="3200" b="0"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rPr>
              <a:t> </a:t>
            </a:r>
            <a:endParaRPr lang="en-US" sz="3200" b="0"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1000"/>
              </a:spcAft>
            </a:pPr>
            <a:r>
              <a:rPr lang="el-GR" sz="3200" b="0"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rPr>
              <a:t>Το ύψος της </a:t>
            </a:r>
            <a:r>
              <a:rPr lang="el-GR" sz="3200" b="0"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rPr>
              <a:t>μισθοδοσίας καθορίζεται με βάση την κείμενη νομοθεσία.</a:t>
            </a:r>
            <a:endParaRPr lang="x-none" sz="3200" b="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Μέσω του προτεινόμενου κρατικού προϋπολογισμού καθίσταται εφικτή:…"/>
          <p:cNvSpPr txBox="1"/>
          <p:nvPr/>
        </p:nvSpPr>
        <p:spPr>
          <a:xfrm>
            <a:off x="908253" y="6901925"/>
            <a:ext cx="21575637" cy="641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lvl="0" algn="l"/>
            <a:r>
              <a:rPr lang="el-GR" sz="3500" i="1" dirty="0">
                <a:solidFill>
                  <a:srgbClr val="357F94"/>
                </a:solidFill>
                <a:latin typeface="Arial"/>
                <a:ea typeface="Arial"/>
                <a:cs typeface="Arial"/>
              </a:rPr>
              <a:t>Διάρκεια αδειών παραμονής και απασχόλησης</a:t>
            </a:r>
            <a:endParaRPr lang="en-US" sz="3500" i="1" dirty="0">
              <a:solidFill>
                <a:srgbClr val="357F94"/>
              </a:solidFill>
              <a:latin typeface="Arial"/>
              <a:ea typeface="Arial"/>
              <a:cs typeface="Arial"/>
            </a:endParaRPr>
          </a:p>
        </p:txBody>
      </p:sp>
      <p:sp>
        <p:nvSpPr>
          <p:cNvPr id="39" name="Μέσω του προτεινόμενου κρατικού προϋπολογισμού καθίσταται εφικτή:…"/>
          <p:cNvSpPr txBox="1"/>
          <p:nvPr/>
        </p:nvSpPr>
        <p:spPr>
          <a:xfrm>
            <a:off x="908252" y="7718365"/>
            <a:ext cx="21575637" cy="56425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r>
              <a:rPr lang="el-GR" b="0" dirty="0">
                <a:solidFill>
                  <a:srgbClr val="5E5E5E"/>
                </a:solidFill>
                <a:latin typeface="Arial"/>
                <a:ea typeface="Arial"/>
                <a:cs typeface="Arial"/>
              </a:rPr>
              <a:t>Μέχρι 3 έτη</a:t>
            </a:r>
            <a:r>
              <a:rPr lang="en-US" b="0" dirty="0">
                <a:solidFill>
                  <a:srgbClr val="5E5E5E"/>
                </a:solidFill>
                <a:latin typeface="Arial"/>
                <a:ea typeface="Arial"/>
                <a:cs typeface="Arial"/>
              </a:rPr>
              <a:t> </a:t>
            </a:r>
          </a:p>
        </p:txBody>
      </p:sp>
      <p:pic>
        <p:nvPicPr>
          <p:cNvPr id="3" name="Picture 2">
            <a:extLst>
              <a:ext uri="{FF2B5EF4-FFF2-40B4-BE49-F238E27FC236}">
                <a16:creationId xmlns:a16="http://schemas.microsoft.com/office/drawing/2014/main" id="{9C3931A0-BF17-6246-BA3C-0FB2C9BC3547}"/>
              </a:ext>
            </a:extLst>
          </p:cNvPr>
          <p:cNvPicPr>
            <a:picLocks noChangeAspect="1"/>
          </p:cNvPicPr>
          <p:nvPr/>
        </p:nvPicPr>
        <p:blipFill>
          <a:blip r:embed="rId3"/>
          <a:stretch>
            <a:fillRect/>
          </a:stretch>
        </p:blipFill>
        <p:spPr>
          <a:xfrm>
            <a:off x="16032986" y="4700477"/>
            <a:ext cx="7796122" cy="6494497"/>
          </a:xfrm>
          <a:prstGeom prst="rect">
            <a:avLst/>
          </a:prstGeom>
        </p:spPr>
      </p:pic>
    </p:spTree>
    <p:extLst>
      <p:ext uri="{BB962C8B-B14F-4D97-AF65-F5344CB8AC3E}">
        <p14:creationId xmlns:p14="http://schemas.microsoft.com/office/powerpoint/2010/main" val="16384552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p:cNvSpPr/>
          <p:nvPr/>
        </p:nvSpPr>
        <p:spPr>
          <a:xfrm>
            <a:off x="0" y="6442852"/>
            <a:ext cx="18847600" cy="2964340"/>
          </a:xfrm>
          <a:custGeom>
            <a:avLst/>
            <a:gdLst/>
            <a:ahLst/>
            <a:cxnLst>
              <a:cxn ang="0">
                <a:pos x="wd2" y="hd2"/>
              </a:cxn>
              <a:cxn ang="5400000">
                <a:pos x="wd2" y="hd2"/>
              </a:cxn>
              <a:cxn ang="10800000">
                <a:pos x="wd2" y="hd2"/>
              </a:cxn>
              <a:cxn ang="16200000">
                <a:pos x="wd2" y="hd2"/>
              </a:cxn>
            </a:cxnLst>
            <a:rect l="0" t="0" r="r" b="b"/>
            <a:pathLst>
              <a:path w="21600" h="21600" extrusionOk="0">
                <a:moveTo>
                  <a:pt x="0" y="233"/>
                </a:moveTo>
                <a:lnTo>
                  <a:pt x="0" y="21600"/>
                </a:lnTo>
                <a:lnTo>
                  <a:pt x="20378" y="21600"/>
                </a:lnTo>
                <a:lnTo>
                  <a:pt x="21600" y="0"/>
                </a:lnTo>
                <a:lnTo>
                  <a:pt x="0" y="233"/>
                </a:lnTo>
                <a:close/>
              </a:path>
            </a:pathLst>
          </a:custGeom>
          <a:solidFill>
            <a:srgbClr val="2F7788">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78" name="Shape"/>
          <p:cNvSpPr/>
          <p:nvPr/>
        </p:nvSpPr>
        <p:spPr>
          <a:xfrm>
            <a:off x="0" y="-46873"/>
            <a:ext cx="18847600" cy="2964340"/>
          </a:xfrm>
          <a:custGeom>
            <a:avLst/>
            <a:gdLst/>
            <a:ahLst/>
            <a:cxnLst>
              <a:cxn ang="0">
                <a:pos x="wd2" y="hd2"/>
              </a:cxn>
              <a:cxn ang="5400000">
                <a:pos x="wd2" y="hd2"/>
              </a:cxn>
              <a:cxn ang="10800000">
                <a:pos x="wd2" y="hd2"/>
              </a:cxn>
              <a:cxn ang="16200000">
                <a:pos x="wd2" y="hd2"/>
              </a:cxn>
            </a:cxnLst>
            <a:rect l="0" t="0" r="r" b="b"/>
            <a:pathLst>
              <a:path w="21600" h="21600" extrusionOk="0">
                <a:moveTo>
                  <a:pt x="0" y="233"/>
                </a:moveTo>
                <a:lnTo>
                  <a:pt x="0" y="21600"/>
                </a:lnTo>
                <a:lnTo>
                  <a:pt x="20378" y="21600"/>
                </a:lnTo>
                <a:lnTo>
                  <a:pt x="21600" y="0"/>
                </a:lnTo>
                <a:lnTo>
                  <a:pt x="0" y="233"/>
                </a:lnTo>
                <a:close/>
              </a:path>
            </a:pathLst>
          </a:custGeom>
          <a:solidFill>
            <a:srgbClr val="2F7788">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79"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28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281" name="ΚΥΡΙΟΤΕΡΟΙ ΣΤΟΧΟΙ"/>
          <p:cNvSpPr txBox="1"/>
          <p:nvPr/>
        </p:nvSpPr>
        <p:spPr>
          <a:xfrm>
            <a:off x="1270000" y="298359"/>
            <a:ext cx="16446672" cy="241091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5000">
                <a:solidFill>
                  <a:srgbClr val="307788"/>
                </a:solidFill>
                <a:latin typeface="Arial"/>
                <a:ea typeface="Arial"/>
                <a:cs typeface="Arial"/>
                <a:sym typeface="Arial"/>
              </a:defRPr>
            </a:lvl1pPr>
          </a:lstStyle>
          <a:p>
            <a:pPr>
              <a:lnSpc>
                <a:spcPct val="100000"/>
              </a:lnSpc>
            </a:pPr>
            <a:r>
              <a:rPr lang="el-GR" dirty="0">
                <a:solidFill>
                  <a:srgbClr val="256475"/>
                </a:solidFill>
              </a:rPr>
              <a:t>Δικαίωμα Οικογενειακής επανένωσης των υπηκόων τρίτων χωρών που εντάσσονται στη πολιτική για την απασχόληση προσωπικού από τρίτες χώρες</a:t>
            </a:r>
            <a:endParaRPr lang="en-US" dirty="0">
              <a:solidFill>
                <a:srgbClr val="256475"/>
              </a:solidFill>
            </a:endParaRPr>
          </a:p>
        </p:txBody>
      </p:sp>
      <p:pic>
        <p:nvPicPr>
          <p:cNvPr id="282" name="Image" descr="Image"/>
          <p:cNvPicPr>
            <a:picLocks noChangeAspect="1"/>
          </p:cNvPicPr>
          <p:nvPr/>
        </p:nvPicPr>
        <p:blipFill>
          <a:blip r:embed="rId2"/>
          <a:stretch>
            <a:fillRect/>
          </a:stretch>
        </p:blipFill>
        <p:spPr>
          <a:xfrm>
            <a:off x="8924284" y="10354105"/>
            <a:ext cx="15700723" cy="3345352"/>
          </a:xfrm>
          <a:prstGeom prst="rect">
            <a:avLst/>
          </a:prstGeom>
          <a:ln w="12700">
            <a:miter lim="400000"/>
          </a:ln>
        </p:spPr>
      </p:pic>
      <p:sp>
        <p:nvSpPr>
          <p:cNvPr id="28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sp>
        <p:nvSpPr>
          <p:cNvPr id="288" name="19"/>
          <p:cNvSpPr txBox="1"/>
          <p:nvPr/>
        </p:nvSpPr>
        <p:spPr>
          <a:xfrm>
            <a:off x="22974300" y="11170822"/>
            <a:ext cx="923379" cy="6224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lnSpc>
                <a:spcPct val="120000"/>
              </a:lnSpc>
              <a:defRPr sz="3100" cap="all">
                <a:solidFill>
                  <a:srgbClr val="2F7788"/>
                </a:solidFill>
                <a:latin typeface="Arial"/>
                <a:ea typeface="Arial"/>
                <a:cs typeface="Arial"/>
                <a:sym typeface="Arial"/>
              </a:defRPr>
            </a:lvl1pPr>
          </a:lstStyle>
          <a:p>
            <a:r>
              <a:rPr lang="en-GB" dirty="0"/>
              <a:t>6</a:t>
            </a:r>
            <a:endParaRPr dirty="0"/>
          </a:p>
        </p:txBody>
      </p:sp>
      <p:sp>
        <p:nvSpPr>
          <p:cNvPr id="23" name="Οικονομικές Εξελίξεις"/>
          <p:cNvSpPr txBox="1">
            <a:spLocks/>
          </p:cNvSpPr>
          <p:nvPr/>
        </p:nvSpPr>
        <p:spPr>
          <a:xfrm>
            <a:off x="12687927" y="3931157"/>
            <a:ext cx="16810310" cy="512609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100000"/>
              </a:lnSpc>
            </a:pPr>
            <a:endParaRPr lang="el-GR" sz="5000" i="0" dirty="0">
              <a:solidFill>
                <a:srgbClr val="256475"/>
              </a:solidFill>
            </a:endParaRPr>
          </a:p>
        </p:txBody>
      </p:sp>
      <p:sp>
        <p:nvSpPr>
          <p:cNvPr id="24" name="Μέσω του προτεινόμενου κρατικού προϋπολογισμού καθίσταται εφικτή:…"/>
          <p:cNvSpPr txBox="1"/>
          <p:nvPr/>
        </p:nvSpPr>
        <p:spPr>
          <a:xfrm>
            <a:off x="1391607" y="3427578"/>
            <a:ext cx="17936917" cy="225702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algn="l"/>
            <a:r>
              <a:rPr lang="el-GR" sz="3500" b="0" dirty="0">
                <a:solidFill>
                  <a:srgbClr val="5E5E5E"/>
                </a:solidFill>
                <a:latin typeface="Arial"/>
                <a:ea typeface="Arial"/>
                <a:cs typeface="Arial"/>
              </a:rPr>
              <a:t>Άμεση και ελεύθερη πρόσβαση στην αγορά εργασίας με μισθωτή εργασία, σε συζύγους των οποίων ο συντηρών έχει εξασφαλίσει άδεια παραμονής και εργασίας στη Δημοκρατία, και οι οποίοι λαμβάνουν ελάχιστο μεικτό μηνιαίο μισθό ύψους €2.500 (δεν αφορά το υποστηρικτικό προσωπικό).</a:t>
            </a:r>
            <a:endParaRPr lang="en-US" sz="3500" b="0" dirty="0">
              <a:solidFill>
                <a:srgbClr val="5E5E5E"/>
              </a:solidFill>
              <a:latin typeface="Arial"/>
              <a:ea typeface="Arial"/>
              <a:cs typeface="Arial"/>
            </a:endParaRPr>
          </a:p>
        </p:txBody>
      </p:sp>
      <p:sp>
        <p:nvSpPr>
          <p:cNvPr id="28" name="ΚΥΡΙΟΤΕΡΟΙ ΣΤΟΧΟΙ"/>
          <p:cNvSpPr txBox="1"/>
          <p:nvPr/>
        </p:nvSpPr>
        <p:spPr>
          <a:xfrm>
            <a:off x="1269999" y="6657119"/>
            <a:ext cx="19653025" cy="241091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5000">
                <a:solidFill>
                  <a:srgbClr val="307788"/>
                </a:solidFill>
                <a:latin typeface="Arial"/>
                <a:ea typeface="Arial"/>
                <a:cs typeface="Arial"/>
                <a:sym typeface="Arial"/>
              </a:defRPr>
            </a:lvl1pPr>
          </a:lstStyle>
          <a:p>
            <a:pPr lvl="0">
              <a:lnSpc>
                <a:spcPct val="100000"/>
              </a:lnSpc>
            </a:pPr>
            <a:r>
              <a:rPr lang="el-GR" dirty="0">
                <a:solidFill>
                  <a:srgbClr val="256475"/>
                </a:solidFill>
              </a:rPr>
              <a:t>Απλοποίηση και επιτάχυνση της διαδικασίας</a:t>
            </a:r>
          </a:p>
          <a:p>
            <a:pPr lvl="0">
              <a:lnSpc>
                <a:spcPct val="100000"/>
              </a:lnSpc>
            </a:pPr>
            <a:r>
              <a:rPr lang="el-GR" dirty="0">
                <a:solidFill>
                  <a:srgbClr val="256475"/>
                </a:solidFill>
              </a:rPr>
              <a:t>παραχώρησης αδειών εργασίας</a:t>
            </a:r>
          </a:p>
          <a:p>
            <a:pPr lvl="0">
              <a:lnSpc>
                <a:spcPct val="100000"/>
              </a:lnSpc>
            </a:pPr>
            <a:r>
              <a:rPr lang="el-GR" dirty="0">
                <a:solidFill>
                  <a:srgbClr val="256475"/>
                </a:solidFill>
              </a:rPr>
              <a:t>(ΚΑΤΗΓΟΡΙΑ Ε - Καθεστώς επί μακρόν Διαμένοντα)  </a:t>
            </a:r>
            <a:endParaRPr lang="en-US" dirty="0">
              <a:solidFill>
                <a:srgbClr val="256475"/>
              </a:solidFill>
            </a:endParaRPr>
          </a:p>
        </p:txBody>
      </p:sp>
      <p:sp>
        <p:nvSpPr>
          <p:cNvPr id="13" name="TextBox 12">
            <a:extLst>
              <a:ext uri="{FF2B5EF4-FFF2-40B4-BE49-F238E27FC236}">
                <a16:creationId xmlns:a16="http://schemas.microsoft.com/office/drawing/2014/main" id="{6F8647FB-C320-0440-80C2-3EA3FFD73799}"/>
              </a:ext>
            </a:extLst>
          </p:cNvPr>
          <p:cNvSpPr txBox="1"/>
          <p:nvPr/>
        </p:nvSpPr>
        <p:spPr>
          <a:xfrm>
            <a:off x="202511" y="298359"/>
            <a:ext cx="1122665"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l-GR" sz="8000" dirty="0">
                <a:solidFill>
                  <a:srgbClr val="256475"/>
                </a:solidFill>
              </a:rPr>
              <a:t>3</a:t>
            </a:r>
            <a:r>
              <a:rPr lang="en-US" sz="8000" dirty="0">
                <a:solidFill>
                  <a:srgbClr val="256475"/>
                </a:solidFill>
              </a:rPr>
              <a:t>.</a:t>
            </a:r>
            <a:endParaRPr lang="x-none" sz="8000" dirty="0"/>
          </a:p>
        </p:txBody>
      </p:sp>
      <p:sp>
        <p:nvSpPr>
          <p:cNvPr id="14" name="TextBox 13">
            <a:extLst>
              <a:ext uri="{FF2B5EF4-FFF2-40B4-BE49-F238E27FC236}">
                <a16:creationId xmlns:a16="http://schemas.microsoft.com/office/drawing/2014/main" id="{6F8647FB-C320-0440-80C2-3EA3FFD73799}"/>
              </a:ext>
            </a:extLst>
          </p:cNvPr>
          <p:cNvSpPr txBox="1"/>
          <p:nvPr/>
        </p:nvSpPr>
        <p:spPr>
          <a:xfrm>
            <a:off x="171248" y="6657119"/>
            <a:ext cx="1122665"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l-GR" sz="8000" dirty="0">
                <a:solidFill>
                  <a:srgbClr val="256475"/>
                </a:solidFill>
              </a:rPr>
              <a:t>4</a:t>
            </a:r>
            <a:r>
              <a:rPr lang="en-US" sz="8000" dirty="0">
                <a:solidFill>
                  <a:srgbClr val="256475"/>
                </a:solidFill>
              </a:rPr>
              <a:t>.</a:t>
            </a:r>
            <a:endParaRPr lang="x-none" sz="8000" dirty="0"/>
          </a:p>
        </p:txBody>
      </p:sp>
    </p:spTree>
    <p:extLst>
      <p:ext uri="{BB962C8B-B14F-4D97-AF65-F5344CB8AC3E}">
        <p14:creationId xmlns:p14="http://schemas.microsoft.com/office/powerpoint/2010/main" val="15087210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p:cNvSpPr/>
          <p:nvPr/>
        </p:nvSpPr>
        <p:spPr>
          <a:xfrm>
            <a:off x="0" y="-46873"/>
            <a:ext cx="18847600" cy="2964340"/>
          </a:xfrm>
          <a:custGeom>
            <a:avLst/>
            <a:gdLst/>
            <a:ahLst/>
            <a:cxnLst>
              <a:cxn ang="0">
                <a:pos x="wd2" y="hd2"/>
              </a:cxn>
              <a:cxn ang="5400000">
                <a:pos x="wd2" y="hd2"/>
              </a:cxn>
              <a:cxn ang="10800000">
                <a:pos x="wd2" y="hd2"/>
              </a:cxn>
              <a:cxn ang="16200000">
                <a:pos x="wd2" y="hd2"/>
              </a:cxn>
            </a:cxnLst>
            <a:rect l="0" t="0" r="r" b="b"/>
            <a:pathLst>
              <a:path w="21600" h="21600" extrusionOk="0">
                <a:moveTo>
                  <a:pt x="0" y="233"/>
                </a:moveTo>
                <a:lnTo>
                  <a:pt x="0" y="21600"/>
                </a:lnTo>
                <a:lnTo>
                  <a:pt x="20378" y="21600"/>
                </a:lnTo>
                <a:lnTo>
                  <a:pt x="21600" y="0"/>
                </a:lnTo>
                <a:lnTo>
                  <a:pt x="0" y="233"/>
                </a:lnTo>
                <a:close/>
              </a:path>
            </a:pathLst>
          </a:custGeom>
          <a:solidFill>
            <a:srgbClr val="2F7788">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79"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28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281" name="ΚΥΡΙΟΤΕΡΟΙ ΣΤΟΧΟΙ"/>
          <p:cNvSpPr txBox="1"/>
          <p:nvPr/>
        </p:nvSpPr>
        <p:spPr>
          <a:xfrm>
            <a:off x="1643273" y="696407"/>
            <a:ext cx="16446672" cy="87203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a:lnSpc>
                <a:spcPct val="120000"/>
              </a:lnSpc>
              <a:defRPr sz="5000">
                <a:solidFill>
                  <a:srgbClr val="307788"/>
                </a:solidFill>
                <a:latin typeface="Arial"/>
                <a:ea typeface="Arial"/>
                <a:cs typeface="Arial"/>
                <a:sym typeface="Arial"/>
              </a:defRPr>
            </a:lvl1pPr>
          </a:lstStyle>
          <a:p>
            <a:pPr>
              <a:lnSpc>
                <a:spcPct val="100000"/>
              </a:lnSpc>
            </a:pPr>
            <a:r>
              <a:rPr lang="el-GR" dirty="0">
                <a:solidFill>
                  <a:srgbClr val="256475"/>
                </a:solidFill>
              </a:rPr>
              <a:t>Κοινωνικές Ασφαλίσεις </a:t>
            </a:r>
            <a:endParaRPr lang="en-US" dirty="0">
              <a:solidFill>
                <a:srgbClr val="256475"/>
              </a:solidFill>
            </a:endParaRPr>
          </a:p>
        </p:txBody>
      </p:sp>
      <p:pic>
        <p:nvPicPr>
          <p:cNvPr id="282" name="Image" descr="Image"/>
          <p:cNvPicPr>
            <a:picLocks noChangeAspect="1"/>
          </p:cNvPicPr>
          <p:nvPr/>
        </p:nvPicPr>
        <p:blipFill>
          <a:blip r:embed="rId2"/>
          <a:stretch>
            <a:fillRect/>
          </a:stretch>
        </p:blipFill>
        <p:spPr>
          <a:xfrm>
            <a:off x="8924284" y="10354105"/>
            <a:ext cx="15700723" cy="3345352"/>
          </a:xfrm>
          <a:prstGeom prst="rect">
            <a:avLst/>
          </a:prstGeom>
          <a:ln w="12700">
            <a:miter lim="400000"/>
          </a:ln>
        </p:spPr>
      </p:pic>
      <p:sp>
        <p:nvSpPr>
          <p:cNvPr id="28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sp>
        <p:nvSpPr>
          <p:cNvPr id="288" name="19"/>
          <p:cNvSpPr txBox="1"/>
          <p:nvPr/>
        </p:nvSpPr>
        <p:spPr>
          <a:xfrm>
            <a:off x="22974300" y="11170822"/>
            <a:ext cx="923379" cy="6224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l">
              <a:lnSpc>
                <a:spcPct val="120000"/>
              </a:lnSpc>
              <a:defRPr sz="3100" cap="all">
                <a:solidFill>
                  <a:srgbClr val="2F7788"/>
                </a:solidFill>
                <a:latin typeface="Arial"/>
                <a:ea typeface="Arial"/>
                <a:cs typeface="Arial"/>
                <a:sym typeface="Arial"/>
              </a:defRPr>
            </a:lvl1pPr>
          </a:lstStyle>
          <a:p>
            <a:r>
              <a:rPr lang="en-GB" dirty="0"/>
              <a:t>7</a:t>
            </a:r>
            <a:endParaRPr dirty="0"/>
          </a:p>
        </p:txBody>
      </p:sp>
      <p:sp>
        <p:nvSpPr>
          <p:cNvPr id="23" name="Οικονομικές Εξελίξεις"/>
          <p:cNvSpPr txBox="1">
            <a:spLocks/>
          </p:cNvSpPr>
          <p:nvPr/>
        </p:nvSpPr>
        <p:spPr>
          <a:xfrm>
            <a:off x="12687927" y="3931157"/>
            <a:ext cx="16810310" cy="512609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100000"/>
              </a:lnSpc>
            </a:pPr>
            <a:endParaRPr lang="el-GR" sz="5000" i="0" dirty="0">
              <a:solidFill>
                <a:srgbClr val="256475"/>
              </a:solidFill>
            </a:endParaRPr>
          </a:p>
        </p:txBody>
      </p:sp>
      <p:sp>
        <p:nvSpPr>
          <p:cNvPr id="24" name="Μέσω του προτεινόμενου κρατικού προϋπολογισμού καθίσταται εφικτή:…"/>
          <p:cNvSpPr txBox="1"/>
          <p:nvPr/>
        </p:nvSpPr>
        <p:spPr>
          <a:xfrm>
            <a:off x="1368492" y="3625414"/>
            <a:ext cx="17889621" cy="305724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a:r>
              <a:rPr lang="el-GR" sz="3200" b="0" dirty="0">
                <a:solidFill>
                  <a:schemeClr val="bg2">
                    <a:lumMod val="50000"/>
                  </a:schemeClr>
                </a:solidFill>
                <a:latin typeface="Arial" panose="020B0604020202020204" pitchFamily="34" charset="0"/>
                <a:ea typeface="Calibri" panose="020F0502020204030204" pitchFamily="34" charset="0"/>
              </a:rPr>
              <a:t> Διασφάλιση δικαιώματος σύνταξης μέσω του Ταμείου Κοινωνικών Ασφαλίσεων εντατικοποιώντας τις προσπάθειες </a:t>
            </a:r>
            <a:r>
              <a:rPr lang="el-GR" sz="3200" b="0" dirty="0">
                <a:solidFill>
                  <a:schemeClr val="bg2">
                    <a:lumMod val="50000"/>
                  </a:schemeClr>
                </a:solidFill>
                <a:effectLst/>
                <a:latin typeface="Arial" panose="020B0604020202020204" pitchFamily="34" charset="0"/>
                <a:ea typeface="Calibri" panose="020F0502020204030204" pitchFamily="34" charset="0"/>
              </a:rPr>
              <a:t>για σύναψη Διμερών Συμφωνιών με τρίτες χώρες που θα καθοριστούν από το ΥΕΠΚΑ έτσι ώστε όταν ένας υπήκοος τρίτης χώρας έχει καταβάλει εισφορές κοινωνικών ασφαλίσεων στην Κύπρο, όταν επιστρέψει για μόνιμη κατοίκηση στη χώρα του να δικαιούται να μεταφέρει τις εισφορές που πλήρωσε υπό τον όρο ότι με τις εισφορές αυτές δεν απέκτησε κανένα δικαίωμα σε σύνταξη γήρατος, ανικανότητάς </a:t>
            </a:r>
            <a:r>
              <a:rPr lang="el-GR" sz="3200" b="0" dirty="0" err="1">
                <a:solidFill>
                  <a:schemeClr val="bg2">
                    <a:lumMod val="50000"/>
                  </a:schemeClr>
                </a:solidFill>
                <a:effectLst/>
                <a:latin typeface="Arial" panose="020B0604020202020204" pitchFamily="34" charset="0"/>
                <a:ea typeface="Calibri" panose="020F0502020204030204" pitchFamily="34" charset="0"/>
              </a:rPr>
              <a:t>κτλ</a:t>
            </a:r>
            <a:r>
              <a:rPr lang="en-GB" sz="3200" b="0" dirty="0">
                <a:solidFill>
                  <a:schemeClr val="bg2">
                    <a:lumMod val="50000"/>
                  </a:schemeClr>
                </a:solidFill>
                <a:effectLst/>
                <a:latin typeface="Arial" panose="020B0604020202020204" pitchFamily="34" charset="0"/>
                <a:ea typeface="Calibri" panose="020F0502020204030204" pitchFamily="34" charset="0"/>
              </a:rPr>
              <a:t>.</a:t>
            </a:r>
            <a:endParaRPr lang="en-US" sz="3200" b="0" dirty="0">
              <a:solidFill>
                <a:schemeClr val="bg2">
                  <a:lumMod val="50000"/>
                </a:schemeClr>
              </a:solidFill>
              <a:latin typeface="Arial"/>
              <a:ea typeface="Arial"/>
              <a:cs typeface="Arial"/>
            </a:endParaRPr>
          </a:p>
        </p:txBody>
      </p:sp>
      <p:pic>
        <p:nvPicPr>
          <p:cNvPr id="2" name="Picture 1">
            <a:extLst>
              <a:ext uri="{FF2B5EF4-FFF2-40B4-BE49-F238E27FC236}">
                <a16:creationId xmlns:a16="http://schemas.microsoft.com/office/drawing/2014/main" id="{6EF9BC7D-9B4D-CC46-A6C0-F77042ACA3C3}"/>
              </a:ext>
            </a:extLst>
          </p:cNvPr>
          <p:cNvPicPr>
            <a:picLocks noChangeAspect="1"/>
          </p:cNvPicPr>
          <p:nvPr/>
        </p:nvPicPr>
        <p:blipFill>
          <a:blip r:embed="rId3"/>
          <a:stretch>
            <a:fillRect/>
          </a:stretch>
        </p:blipFill>
        <p:spPr>
          <a:xfrm>
            <a:off x="12687927" y="6539120"/>
            <a:ext cx="11555859" cy="5539493"/>
          </a:xfrm>
          <a:prstGeom prst="rect">
            <a:avLst/>
          </a:prstGeom>
        </p:spPr>
      </p:pic>
      <p:pic>
        <p:nvPicPr>
          <p:cNvPr id="13" name="Image" descr="Image"/>
          <p:cNvPicPr>
            <a:picLocks noChangeAspect="1"/>
          </p:cNvPicPr>
          <p:nvPr/>
        </p:nvPicPr>
        <p:blipFill>
          <a:blip r:embed="rId4"/>
          <a:stretch>
            <a:fillRect/>
          </a:stretch>
        </p:blipFill>
        <p:spPr>
          <a:xfrm>
            <a:off x="794040" y="3565240"/>
            <a:ext cx="478389" cy="478229"/>
          </a:xfrm>
          <a:prstGeom prst="rect">
            <a:avLst/>
          </a:prstGeom>
          <a:ln w="12700">
            <a:miter lim="400000"/>
          </a:ln>
        </p:spPr>
      </p:pic>
      <p:sp>
        <p:nvSpPr>
          <p:cNvPr id="14" name="TextBox 13">
            <a:extLst>
              <a:ext uri="{FF2B5EF4-FFF2-40B4-BE49-F238E27FC236}">
                <a16:creationId xmlns:a16="http://schemas.microsoft.com/office/drawing/2014/main" id="{6F8647FB-C320-0440-80C2-3EA3FFD73799}"/>
              </a:ext>
            </a:extLst>
          </p:cNvPr>
          <p:cNvSpPr txBox="1"/>
          <p:nvPr/>
        </p:nvSpPr>
        <p:spPr>
          <a:xfrm>
            <a:off x="260304" y="361723"/>
            <a:ext cx="1122665"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l-GR" sz="8000" dirty="0">
                <a:solidFill>
                  <a:srgbClr val="256475"/>
                </a:solidFill>
              </a:rPr>
              <a:t>5</a:t>
            </a:r>
            <a:r>
              <a:rPr lang="en-US" sz="8000" dirty="0">
                <a:solidFill>
                  <a:srgbClr val="256475"/>
                </a:solidFill>
              </a:rPr>
              <a:t>.</a:t>
            </a:r>
            <a:endParaRPr lang="x-none" sz="8000" dirty="0"/>
          </a:p>
        </p:txBody>
      </p:sp>
    </p:spTree>
    <p:extLst>
      <p:ext uri="{BB962C8B-B14F-4D97-AF65-F5344CB8AC3E}">
        <p14:creationId xmlns:p14="http://schemas.microsoft.com/office/powerpoint/2010/main" val="53292140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2669</TotalTime>
  <Words>1308</Words>
  <Application>Microsoft Office PowerPoint</Application>
  <PresentationFormat>Custom</PresentationFormat>
  <Paragraphs>162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Helvetica Neue</vt:lpstr>
      <vt:lpstr>Helvetica Neue Light</vt:lpstr>
      <vt:lpstr>Helvetica Neue Medium</vt:lpstr>
      <vt:lpstr>Verdana</vt:lpstr>
      <vt:lpstr>White</vt:lpstr>
      <vt:lpstr>Στρατηγική Προσέλκυσης Επιχειρήσεων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Κρατικός Προϋπολογισμός</dc:title>
  <dc:creator>Andri Kounnou</dc:creator>
  <cp:lastModifiedBy>Andri Kounnou</cp:lastModifiedBy>
  <cp:revision>241</cp:revision>
  <cp:lastPrinted>2021-10-15T08:39:12Z</cp:lastPrinted>
  <dcterms:modified xsi:type="dcterms:W3CDTF">2021-10-15T09:27:03Z</dcterms:modified>
</cp:coreProperties>
</file>