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Lst>
  <p:notesMasterIdLst>
    <p:notesMasterId r:id="rId21"/>
  </p:notesMasterIdLst>
  <p:sldIdLst>
    <p:sldId id="281" r:id="rId2"/>
    <p:sldId id="256" r:id="rId3"/>
    <p:sldId id="259" r:id="rId4"/>
    <p:sldId id="288" r:id="rId5"/>
    <p:sldId id="260" r:id="rId6"/>
    <p:sldId id="261" r:id="rId7"/>
    <p:sldId id="290" r:id="rId8"/>
    <p:sldId id="294" r:id="rId9"/>
    <p:sldId id="312" r:id="rId10"/>
    <p:sldId id="291" r:id="rId11"/>
    <p:sldId id="292" r:id="rId12"/>
    <p:sldId id="299" r:id="rId13"/>
    <p:sldId id="301" r:id="rId14"/>
    <p:sldId id="303" r:id="rId15"/>
    <p:sldId id="305" r:id="rId16"/>
    <p:sldId id="307" r:id="rId17"/>
    <p:sldId id="311" r:id="rId18"/>
    <p:sldId id="293" r:id="rId19"/>
    <p:sldId id="279"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E99"/>
    <a:srgbClr val="407879"/>
    <a:srgbClr val="D6D341"/>
    <a:srgbClr val="00A8A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08"/>
  </p:normalViewPr>
  <p:slideViewPr>
    <p:cSldViewPr snapToGrid="0">
      <p:cViewPr varScale="1">
        <p:scale>
          <a:sx n="52" d="100"/>
          <a:sy n="52" d="100"/>
        </p:scale>
        <p:origin x="-192" y="-84"/>
      </p:cViewPr>
      <p:guideLst>
        <p:guide orient="horz" pos="4320"/>
        <p:guide pos="76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14109842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1860652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926361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330186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681340" y="7035800"/>
            <a:ext cx="8396678" cy="56007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290800" y="1130300"/>
            <a:ext cx="8331200" cy="5554134"/>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3048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7" r:id="rId3"/>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155876" y="0"/>
            <a:ext cx="24805375" cy="13777907"/>
          </a:xfrm>
          <a:prstGeom prst="rect">
            <a:avLst/>
          </a:prstGeom>
          <a:ln w="12700">
            <a:miter lim="400000"/>
          </a:ln>
        </p:spPr>
      </p:pic>
      <p:sp>
        <p:nvSpPr>
          <p:cNvPr id="121" name="Lorem ipsum dolor sit amet, consec etur adip iscin elit. Suspe disse place rat, felis in biben dum trist ique."/>
          <p:cNvSpPr txBox="1">
            <a:spLocks noGrp="1"/>
          </p:cNvSpPr>
          <p:nvPr>
            <p:ph type="subTitle" sz="quarter" idx="1"/>
          </p:nvPr>
        </p:nvSpPr>
        <p:spPr>
          <a:xfrm>
            <a:off x="3900490" y="2633472"/>
            <a:ext cx="16760189" cy="5461889"/>
          </a:xfrm>
          <a:prstGeom prst="rect">
            <a:avLst/>
          </a:prstGeom>
        </p:spPr>
        <p:txBody>
          <a:bodyPr>
            <a:normAutofit fontScale="47500" lnSpcReduction="20000"/>
          </a:bodyPr>
          <a:lstStyle>
            <a:lvl1pPr algn="l" defTabSz="817244">
              <a:defRPr sz="5445">
                <a:solidFill>
                  <a:srgbClr val="FFFFFF"/>
                </a:solidFill>
                <a:latin typeface="Arial"/>
                <a:ea typeface="Arial"/>
                <a:cs typeface="Arial"/>
                <a:sym typeface="Arial"/>
              </a:defRPr>
            </a:lvl1pPr>
          </a:lstStyle>
          <a:p>
            <a:pPr algn="ctr"/>
            <a:r>
              <a:rPr lang="el-GR" sz="11400" dirty="0"/>
              <a:t>Εκσυγχρονισμός του νομοθετικού πλαισίου για την προστασία του </a:t>
            </a:r>
            <a:br>
              <a:rPr lang="el-GR" sz="11400" dirty="0"/>
            </a:br>
            <a:r>
              <a:rPr lang="el-GR" sz="11400" dirty="0"/>
              <a:t>καταναλωτή στην Κύπρο </a:t>
            </a:r>
            <a:endParaRPr lang="en-GB" sz="11400" dirty="0"/>
          </a:p>
          <a:p>
            <a:pPr algn="ctr"/>
            <a:r>
              <a:rPr lang="en-GB" sz="11400" dirty="0"/>
              <a:t/>
            </a:r>
            <a:br>
              <a:rPr lang="en-GB" sz="11400" dirty="0"/>
            </a:br>
            <a:endParaRPr lang="el-GR" sz="11400" dirty="0"/>
          </a:p>
          <a:p>
            <a:pPr algn="ctr"/>
            <a:r>
              <a:rPr lang="el-GR" sz="11400" dirty="0"/>
              <a:t>«Ο περί Προστασίας του Καταναλωτή Νόμος 20</a:t>
            </a:r>
            <a:r>
              <a:rPr lang="en-GB" sz="11400" dirty="0" smtClean="0"/>
              <a:t>21</a:t>
            </a:r>
            <a:r>
              <a:rPr lang="el-GR" sz="11400" dirty="0" smtClean="0"/>
              <a:t>»</a:t>
            </a:r>
            <a:endParaRPr lang="en-GB" sz="11400" dirty="0"/>
          </a:p>
          <a:p>
            <a:pPr algn="ctr"/>
            <a:endParaRPr dirty="0"/>
          </a:p>
        </p:txBody>
      </p:sp>
      <p:sp>
        <p:nvSpPr>
          <p:cNvPr id="122"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FFFFFF"/>
                </a:solidFill>
                <a:latin typeface="Arial"/>
                <a:ea typeface="Arial"/>
                <a:cs typeface="Arial"/>
                <a:sym typeface="Arial"/>
              </a:defRPr>
            </a:pPr>
            <a:r>
              <a:rPr b="1"/>
              <a:t>ΚΥΠΡΙΑΚΗ ΔΗΜΟΚΡΑΤΙΑ</a:t>
            </a:r>
            <a:r>
              <a:t> / ΠΝΕΥΜΑΤΙΚΑ ΔΙΚΑΙΩΜΑΤΑ 2020</a:t>
            </a:r>
          </a:p>
        </p:txBody>
      </p:sp>
      <p:pic>
        <p:nvPicPr>
          <p:cNvPr id="3" name="Picture 2" descr="Graphical user interface, text&#10;&#10;Description automatically generated">
            <a:extLst>
              <a:ext uri="{FF2B5EF4-FFF2-40B4-BE49-F238E27FC236}">
                <a16:creationId xmlns:a16="http://schemas.microsoft.com/office/drawing/2014/main" xmlns="" id="{4D02DA2C-6251-344A-B675-653C66A1450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63268" y="10406530"/>
            <a:ext cx="7542646" cy="1637832"/>
          </a:xfrm>
          <a:prstGeom prst="rect">
            <a:avLst/>
          </a:prstGeom>
        </p:spPr>
      </p:pic>
    </p:spTree>
    <p:extLst>
      <p:ext uri="{BB962C8B-B14F-4D97-AF65-F5344CB8AC3E}">
        <p14:creationId xmlns:p14="http://schemas.microsoft.com/office/powerpoint/2010/main" xmlns="" val="2961691798"/>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157"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sp>
        <p:nvSpPr>
          <p:cNvPr id="158"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p:cNvSpPr txBox="1"/>
          <p:nvPr/>
        </p:nvSpPr>
        <p:spPr>
          <a:xfrm>
            <a:off x="1270000" y="3809117"/>
            <a:ext cx="7887652"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lnSpc>
                <a:spcPct val="120000"/>
              </a:lnSpc>
              <a:defRPr sz="4000" b="0" i="1">
                <a:solidFill>
                  <a:srgbClr val="5E5E5E"/>
                </a:solidFill>
                <a:latin typeface="Arial"/>
                <a:ea typeface="Arial"/>
                <a:cs typeface="Arial"/>
                <a:sym typeface="Arial"/>
              </a:defRPr>
            </a:lvl1pPr>
          </a:lstStyle>
          <a:p>
            <a:endParaRPr dirty="0"/>
          </a:p>
        </p:txBody>
      </p:sp>
      <p:sp>
        <p:nvSpPr>
          <p:cNvPr id="160"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p:cNvSpPr txBox="1"/>
          <p:nvPr/>
        </p:nvSpPr>
        <p:spPr>
          <a:xfrm>
            <a:off x="10802039" y="3809117"/>
            <a:ext cx="11986143"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p:txBody>
      </p:sp>
      <p:pic>
        <p:nvPicPr>
          <p:cNvPr id="10" name="Picture 9" descr="Graphical user interface, text&#10;&#10;Description automatically generated">
            <a:extLst>
              <a:ext uri="{FF2B5EF4-FFF2-40B4-BE49-F238E27FC236}">
                <a16:creationId xmlns:a16="http://schemas.microsoft.com/office/drawing/2014/main" xmlns="" id="{F86BDBE7-74FF-5948-ADD1-48F24EE75D3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07850" y="11986238"/>
            <a:ext cx="6035270" cy="1310516"/>
          </a:xfrm>
          <a:prstGeom prst="rect">
            <a:avLst/>
          </a:prstGeom>
        </p:spPr>
      </p:pic>
      <p:sp>
        <p:nvSpPr>
          <p:cNvPr id="15" name="headline goes here goes here">
            <a:extLst>
              <a:ext uri="{FF2B5EF4-FFF2-40B4-BE49-F238E27FC236}">
                <a16:creationId xmlns:a16="http://schemas.microsoft.com/office/drawing/2014/main" xmlns="" id="{C5A2D2A1-740A-0041-86AE-3FB61AC06DB1}"/>
              </a:ext>
            </a:extLst>
          </p:cNvPr>
          <p:cNvSpPr txBox="1"/>
          <p:nvPr/>
        </p:nvSpPr>
        <p:spPr>
          <a:xfrm>
            <a:off x="1270000" y="1137821"/>
            <a:ext cx="11115964"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4000" cap="all">
                <a:solidFill>
                  <a:srgbClr val="307788"/>
                </a:solidFill>
                <a:latin typeface="Arial"/>
                <a:ea typeface="Arial"/>
                <a:cs typeface="Arial"/>
                <a:sym typeface="Arial"/>
              </a:defRPr>
            </a:lvl1pPr>
          </a:lstStyle>
          <a:p>
            <a:endParaRPr dirty="0"/>
          </a:p>
        </p:txBody>
      </p:sp>
      <p:cxnSp>
        <p:nvCxnSpPr>
          <p:cNvPr id="16" name="Straight Connector 15">
            <a:extLst>
              <a:ext uri="{FF2B5EF4-FFF2-40B4-BE49-F238E27FC236}">
                <a16:creationId xmlns:a16="http://schemas.microsoft.com/office/drawing/2014/main" xmlns="" id="{A0A9A173-5648-E04C-A756-C79346B401CF}"/>
              </a:ext>
            </a:extLst>
          </p:cNvPr>
          <p:cNvCxnSpPr>
            <a:cxnSpLocks/>
          </p:cNvCxnSpPr>
          <p:nvPr/>
        </p:nvCxnSpPr>
        <p:spPr>
          <a:xfrm>
            <a:off x="1270000" y="1916736"/>
            <a:ext cx="20790300" cy="117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xmlns="" id="{C6751924-6B62-7448-84F4-B17A9B72C166}"/>
              </a:ext>
            </a:extLst>
          </p:cNvPr>
          <p:cNvPicPr>
            <a:picLocks noChangeAspect="1"/>
          </p:cNvPicPr>
          <p:nvPr/>
        </p:nvPicPr>
        <p:blipFill>
          <a:blip r:embed="rId4"/>
          <a:stretch>
            <a:fillRect/>
          </a:stretch>
        </p:blipFill>
        <p:spPr>
          <a:xfrm>
            <a:off x="22060300" y="1219414"/>
            <a:ext cx="711200" cy="698500"/>
          </a:xfrm>
          <a:prstGeom prst="rect">
            <a:avLst/>
          </a:prstGeom>
        </p:spPr>
      </p:pic>
      <p:sp>
        <p:nvSpPr>
          <p:cNvPr id="12" name="Rectangle 11"/>
          <p:cNvSpPr/>
          <p:nvPr/>
        </p:nvSpPr>
        <p:spPr>
          <a:xfrm>
            <a:off x="1426464" y="566928"/>
            <a:ext cx="21305520" cy="4216539"/>
          </a:xfrm>
          <a:prstGeom prst="rect">
            <a:avLst/>
          </a:prstGeom>
        </p:spPr>
        <p:txBody>
          <a:bodyPr wrap="square">
            <a:spAutoFit/>
          </a:bodyPr>
          <a:lstStyle/>
          <a:p>
            <a:pPr algn="just">
              <a:buFont typeface="Wingdings" pitchFamily="2" charset="2"/>
              <a:buChar char="§"/>
            </a:pPr>
            <a:endParaRPr lang="el-GR" sz="4400" dirty="0">
              <a:latin typeface="Arial" pitchFamily="34" charset="0"/>
              <a:cs typeface="Arial" pitchFamily="34" charset="0"/>
            </a:endParaRPr>
          </a:p>
          <a:p>
            <a:pPr algn="just">
              <a:buFont typeface="Wingdings" pitchFamily="2" charset="2"/>
              <a:buChar char="§"/>
            </a:pPr>
            <a:endParaRPr lang="el-GR" sz="4400" dirty="0">
              <a:latin typeface="Arial" pitchFamily="34" charset="0"/>
              <a:cs typeface="Arial" pitchFamily="34" charset="0"/>
            </a:endParaRPr>
          </a:p>
          <a:p>
            <a:pPr algn="just">
              <a:buFont typeface="Wingdings" pitchFamily="2" charset="2"/>
              <a:buChar char="§"/>
            </a:pPr>
            <a:endParaRPr lang="el-GR" sz="4400" dirty="0">
              <a:latin typeface="Arial" pitchFamily="34" charset="0"/>
              <a:cs typeface="Arial" pitchFamily="34" charset="0"/>
            </a:endParaRPr>
          </a:p>
          <a:p>
            <a:pPr algn="just"/>
            <a:endParaRPr lang="el-GR" sz="4800" b="0" dirty="0">
              <a:latin typeface="Arial" pitchFamily="34" charset="0"/>
              <a:cs typeface="Arial" pitchFamily="34" charset="0"/>
            </a:endParaRPr>
          </a:p>
          <a:p>
            <a:pPr algn="just">
              <a:buFont typeface="Wingdings" pitchFamily="2" charset="2"/>
              <a:buChar char="§"/>
            </a:pPr>
            <a:endParaRPr lang="en-GB" sz="4400" b="0" dirty="0">
              <a:latin typeface="Arial" pitchFamily="34" charset="0"/>
              <a:cs typeface="Arial" pitchFamily="34" charset="0"/>
            </a:endParaRPr>
          </a:p>
          <a:p>
            <a:pPr algn="just">
              <a:buFont typeface="Wingdings" pitchFamily="2" charset="2"/>
              <a:buChar char="§"/>
            </a:pPr>
            <a:endParaRPr lang="en-GB" sz="4400" b="0" dirty="0">
              <a:latin typeface="Arial" pitchFamily="34" charset="0"/>
              <a:cs typeface="Arial" pitchFamily="34" charset="0"/>
            </a:endParaRPr>
          </a:p>
        </p:txBody>
      </p:sp>
      <p:sp>
        <p:nvSpPr>
          <p:cNvPr id="1025" name="Rectangle 1"/>
          <p:cNvSpPr>
            <a:spLocks noChangeArrowheads="1"/>
          </p:cNvSpPr>
          <p:nvPr/>
        </p:nvSpPr>
        <p:spPr bwMode="auto">
          <a:xfrm>
            <a:off x="1243584" y="1371148"/>
            <a:ext cx="20775168" cy="88947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71500" lvl="0" indent="-571500" algn="just" defTabSz="914400" eaLnBrk="0" fontAlgn="base">
              <a:spcBef>
                <a:spcPct val="0"/>
              </a:spcBef>
              <a:spcAft>
                <a:spcPct val="0"/>
              </a:spcAft>
              <a:buFont typeface="Wingdings" panose="05000000000000000000" pitchFamily="2" charset="2"/>
              <a:buChar char="§"/>
            </a:pPr>
            <a:endParaRPr kumimoji="0" lang="en-GB" sz="4400" b="0" i="0" u="none" strike="noStrike" cap="none" normalizeH="0" baseline="0" dirty="0">
              <a:ln>
                <a:noFill/>
              </a:ln>
              <a:solidFill>
                <a:schemeClr val="accent1">
                  <a:lumMod val="50000"/>
                </a:schemeClr>
              </a:solidFill>
              <a:effectLst/>
              <a:latin typeface="Arial" pitchFamily="34" charset="0"/>
              <a:ea typeface="Calibri" pitchFamily="34" charset="0"/>
              <a:cs typeface="Arial" pitchFamily="34" charset="0"/>
            </a:endParaRPr>
          </a:p>
          <a:p>
            <a:pPr lvl="0" algn="just" defTabSz="914400" eaLnBrk="0" fontAlgn="base">
              <a:spcBef>
                <a:spcPct val="0"/>
              </a:spcBef>
              <a:spcAft>
                <a:spcPct val="0"/>
              </a:spcAft>
            </a:pPr>
            <a:r>
              <a:rPr kumimoji="0" lang="el-GR" sz="4400" i="0" u="sng" strike="noStrike" cap="none" normalizeH="0" baseline="0" dirty="0">
                <a:ln>
                  <a:noFill/>
                </a:ln>
                <a:solidFill>
                  <a:schemeClr val="accent1">
                    <a:lumMod val="50000"/>
                  </a:schemeClr>
                </a:solidFill>
                <a:effectLst/>
                <a:latin typeface="Arial" pitchFamily="34" charset="0"/>
                <a:ea typeface="Calibri" pitchFamily="34" charset="0"/>
                <a:cs typeface="Arial" pitchFamily="34" charset="0"/>
              </a:rPr>
              <a:t>Επιπρόσθετα</a:t>
            </a:r>
            <a:r>
              <a:rPr kumimoji="0" lang="el-GR" sz="4400" i="0" u="sng" strike="noStrike" cap="none" normalizeH="0" dirty="0">
                <a:ln>
                  <a:noFill/>
                </a:ln>
                <a:solidFill>
                  <a:schemeClr val="accent1">
                    <a:lumMod val="50000"/>
                  </a:schemeClr>
                </a:solidFill>
                <a:effectLst/>
                <a:latin typeface="Arial" pitchFamily="34" charset="0"/>
                <a:ea typeface="Calibri" pitchFamily="34" charset="0"/>
                <a:cs typeface="Arial" pitchFamily="34" charset="0"/>
              </a:rPr>
              <a:t> οφέλη για τους καταναλωτές</a:t>
            </a:r>
            <a:r>
              <a:rPr kumimoji="0" lang="en-GB" sz="4400" i="0" u="sng" strike="noStrike" cap="none" normalizeH="0" dirty="0">
                <a:ln>
                  <a:noFill/>
                </a:ln>
                <a:solidFill>
                  <a:schemeClr val="accent1">
                    <a:lumMod val="50000"/>
                  </a:schemeClr>
                </a:solidFill>
                <a:effectLst/>
                <a:latin typeface="Arial" pitchFamily="34" charset="0"/>
                <a:ea typeface="Calibri" pitchFamily="34" charset="0"/>
                <a:cs typeface="Arial" pitchFamily="34" charset="0"/>
              </a:rPr>
              <a:t>:</a:t>
            </a:r>
            <a:endParaRPr kumimoji="0" lang="el-GR" sz="4400" i="0" u="sng" strike="noStrike" cap="none" normalizeH="0" baseline="0" dirty="0">
              <a:ln>
                <a:noFill/>
              </a:ln>
              <a:solidFill>
                <a:schemeClr val="accent1">
                  <a:lumMod val="50000"/>
                </a:schemeClr>
              </a:solidFill>
              <a:effectLst/>
              <a:latin typeface="Arial" pitchFamily="34" charset="0"/>
              <a:ea typeface="Calibri" pitchFamily="34" charset="0"/>
              <a:cs typeface="Arial" pitchFamily="34" charset="0"/>
            </a:endParaRPr>
          </a:p>
          <a:p>
            <a:pPr marL="571500" lvl="0" indent="-571500" algn="just" defTabSz="914400" eaLnBrk="0" fontAlgn="base">
              <a:spcBef>
                <a:spcPct val="0"/>
              </a:spcBef>
              <a:spcAft>
                <a:spcPct val="0"/>
              </a:spcAft>
              <a:buFont typeface="Wingdings" panose="05000000000000000000" pitchFamily="2" charset="2"/>
              <a:buChar char="§"/>
            </a:pPr>
            <a:endParaRPr lang="en-GB" sz="4400" b="0" dirty="0" bmk="_Hlk57881727">
              <a:solidFill>
                <a:schemeClr val="accent1">
                  <a:lumMod val="50000"/>
                </a:schemeClr>
              </a:solidFill>
              <a:latin typeface="Arial" pitchFamily="34" charset="0"/>
              <a:ea typeface="Calibri" pitchFamily="34" charset="0"/>
              <a:cs typeface="Arial" pitchFamily="34" charset="0"/>
            </a:endParaRPr>
          </a:p>
          <a:p>
            <a:pPr marL="571500" lvl="0" indent="-571500" algn="just" defTabSz="914400" eaLnBrk="0" fontAlgn="base">
              <a:spcBef>
                <a:spcPct val="0"/>
              </a:spcBef>
              <a:spcAft>
                <a:spcPct val="0"/>
              </a:spcAft>
              <a:buFont typeface="Wingdings" panose="05000000000000000000" pitchFamily="2" charset="2"/>
              <a:buChar char="§"/>
            </a:pPr>
            <a:r>
              <a:rPr lang="el-GR" sz="4400" b="0" dirty="0" bmk="_Hlk57881727">
                <a:solidFill>
                  <a:schemeClr val="accent1">
                    <a:lumMod val="50000"/>
                  </a:schemeClr>
                </a:solidFill>
                <a:latin typeface="Arial" pitchFamily="34" charset="0"/>
                <a:ea typeface="Calibri" pitchFamily="34" charset="0"/>
                <a:cs typeface="Arial" pitchFamily="34" charset="0"/>
              </a:rPr>
              <a:t>Αλλαγή του τρόπου αναγραφής τιμών </a:t>
            </a:r>
            <a:r>
              <a:rPr lang="el-GR" sz="4400" dirty="0" bmk="_Hlk57881727">
                <a:solidFill>
                  <a:schemeClr val="accent1">
                    <a:lumMod val="50000"/>
                  </a:schemeClr>
                </a:solidFill>
                <a:latin typeface="Arial" pitchFamily="34" charset="0"/>
                <a:ea typeface="Calibri" pitchFamily="34" charset="0"/>
                <a:cs typeface="Arial" pitchFamily="34" charset="0"/>
              </a:rPr>
              <a:t>σε περίοδο εκπτώσεων</a:t>
            </a:r>
            <a:r>
              <a:rPr lang="el-GR" sz="4400" b="0" dirty="0" bmk="_Hlk57881727">
                <a:solidFill>
                  <a:schemeClr val="accent1">
                    <a:lumMod val="50000"/>
                  </a:schemeClr>
                </a:solidFill>
                <a:latin typeface="Arial" pitchFamily="34" charset="0"/>
                <a:ea typeface="Calibri" pitchFamily="34" charset="0"/>
                <a:cs typeface="Arial" pitchFamily="34" charset="0"/>
              </a:rPr>
              <a:t>, αφού στο προϊόν θα πρέπει να αναγράφονται τόσο η νέα όσο και η αμέσως προηγούμενη τιμή.</a:t>
            </a:r>
            <a:endParaRPr lang="en-GB" sz="4400" b="0" dirty="0">
              <a:solidFill>
                <a:schemeClr val="accent1">
                  <a:lumMod val="50000"/>
                </a:schemeClr>
              </a:solidFill>
              <a:latin typeface="Arial" pitchFamily="34" charset="0"/>
              <a:cs typeface="Arial" pitchFamily="34" charset="0"/>
            </a:endParaRPr>
          </a:p>
          <a:p>
            <a:pPr marL="571500" lvl="0" indent="-571500" algn="just" defTabSz="914400" eaLnBrk="0" fontAlgn="base">
              <a:spcBef>
                <a:spcPct val="0"/>
              </a:spcBef>
              <a:spcAft>
                <a:spcPct val="0"/>
              </a:spcAft>
              <a:buFont typeface="Wingdings" panose="05000000000000000000" pitchFamily="2" charset="2"/>
              <a:buChar char="§"/>
            </a:pPr>
            <a:endParaRPr lang="en-GB" sz="4400" b="0" dirty="0">
              <a:solidFill>
                <a:schemeClr val="accent1">
                  <a:lumMod val="50000"/>
                </a:schemeClr>
              </a:solidFill>
              <a:latin typeface="Arial" pitchFamily="34" charset="0"/>
              <a:cs typeface="Arial" pitchFamily="34" charset="0"/>
            </a:endParaRPr>
          </a:p>
          <a:p>
            <a:pPr marL="571500" lvl="0" indent="-571500" algn="just" defTabSz="914400" eaLnBrk="0" fontAlgn="base">
              <a:spcBef>
                <a:spcPct val="0"/>
              </a:spcBef>
              <a:spcAft>
                <a:spcPct val="0"/>
              </a:spcAft>
              <a:buFont typeface="Wingdings" panose="05000000000000000000" pitchFamily="2" charset="2"/>
              <a:buChar char="§"/>
            </a:pPr>
            <a:r>
              <a:rPr lang="el-GR" sz="4400" b="0" dirty="0" smtClean="0">
                <a:solidFill>
                  <a:schemeClr val="accent1">
                    <a:lumMod val="50000"/>
                  </a:schemeClr>
                </a:solidFill>
                <a:latin typeface="Arial" pitchFamily="34" charset="0"/>
                <a:ea typeface="Calibri" pitchFamily="34" charset="0"/>
                <a:cs typeface="Arial" pitchFamily="34" charset="0"/>
              </a:rPr>
              <a:t>Θέσπιση υποχρέωσης παραχώρησης της δήλωσης εμπορικής εγγύησης γραπτώς στον καταναλωτή ή με άλλο σταθερό μέσο.</a:t>
            </a:r>
          </a:p>
          <a:p>
            <a:pPr marL="571500" lvl="0" indent="-571500" algn="just" defTabSz="914400" eaLnBrk="0" fontAlgn="base">
              <a:spcBef>
                <a:spcPct val="0"/>
              </a:spcBef>
              <a:spcAft>
                <a:spcPct val="0"/>
              </a:spcAft>
              <a:buFont typeface="Wingdings" panose="05000000000000000000" pitchFamily="2" charset="2"/>
              <a:buChar char="§"/>
            </a:pPr>
            <a:endParaRPr lang="en-GB" sz="4400" b="0" dirty="0">
              <a:solidFill>
                <a:schemeClr val="accent1">
                  <a:lumMod val="50000"/>
                </a:schemeClr>
              </a:solidFill>
              <a:latin typeface="Arial" pitchFamily="34" charset="0"/>
              <a:ea typeface="Calibri" pitchFamily="34" charset="0"/>
              <a:cs typeface="Arial" pitchFamily="34" charset="0"/>
            </a:endParaRPr>
          </a:p>
          <a:p>
            <a:pPr marL="571500" lvl="0" indent="-571500" algn="just" defTabSz="914400" eaLnBrk="0" fontAlgn="base">
              <a:spcBef>
                <a:spcPct val="0"/>
              </a:spcBef>
              <a:spcAft>
                <a:spcPct val="0"/>
              </a:spcAft>
              <a:buFont typeface="Wingdings" panose="05000000000000000000" pitchFamily="2" charset="2"/>
              <a:buChar char="§"/>
            </a:pPr>
            <a:r>
              <a:rPr lang="el-GR" sz="4400" b="0" dirty="0" smtClean="0">
                <a:solidFill>
                  <a:schemeClr val="accent1">
                    <a:lumMod val="50000"/>
                  </a:schemeClr>
                </a:solidFill>
                <a:latin typeface="Arial" pitchFamily="34" charset="0"/>
                <a:ea typeface="Calibri" pitchFamily="34" charset="0"/>
                <a:cs typeface="Arial" pitchFamily="34" charset="0"/>
              </a:rPr>
              <a:t>Εισαγωγή </a:t>
            </a:r>
            <a:r>
              <a:rPr lang="el-GR" sz="4400" b="0" dirty="0">
                <a:solidFill>
                  <a:schemeClr val="accent1">
                    <a:lumMod val="50000"/>
                  </a:schemeClr>
                </a:solidFill>
                <a:latin typeface="Arial" pitchFamily="34" charset="0"/>
                <a:ea typeface="Calibri" pitchFamily="34" charset="0"/>
                <a:cs typeface="Arial" pitchFamily="34" charset="0"/>
              </a:rPr>
              <a:t>υποχρέωσης των καταστημάτων παροχής υπηρεσιών όπως </a:t>
            </a:r>
            <a:r>
              <a:rPr lang="el-GR" sz="4400" dirty="0">
                <a:solidFill>
                  <a:schemeClr val="accent1">
                    <a:lumMod val="50000"/>
                  </a:schemeClr>
                </a:solidFill>
                <a:latin typeface="Arial" pitchFamily="34" charset="0"/>
                <a:ea typeface="Calibri" pitchFamily="34" charset="0"/>
                <a:cs typeface="Arial" pitchFamily="34" charset="0"/>
              </a:rPr>
              <a:t>αναρτούν τιμοκατάλογο</a:t>
            </a:r>
            <a:r>
              <a:rPr lang="el-GR" sz="4400" b="0" dirty="0">
                <a:solidFill>
                  <a:schemeClr val="accent1">
                    <a:lumMod val="50000"/>
                  </a:schemeClr>
                </a:solidFill>
                <a:latin typeface="Arial" pitchFamily="34" charset="0"/>
                <a:ea typeface="Calibri" pitchFamily="34" charset="0"/>
                <a:cs typeface="Arial" pitchFamily="34" charset="0"/>
              </a:rPr>
              <a:t> με τις τιμές των βασικών υπηρεσιών που προσφέρουν.</a:t>
            </a:r>
            <a:endParaRPr lang="el-GR" sz="4400" b="0" dirty="0">
              <a:solidFill>
                <a:schemeClr val="accent1">
                  <a:lumMod val="50000"/>
                </a:schemeClr>
              </a:solidFill>
              <a:latin typeface="Arial" pitchFamily="34" charset="0"/>
              <a:cs typeface="Arial" pitchFamily="34" charset="0"/>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157"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sp>
        <p:nvSpPr>
          <p:cNvPr id="158"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p:cNvSpPr txBox="1"/>
          <p:nvPr/>
        </p:nvSpPr>
        <p:spPr>
          <a:xfrm>
            <a:off x="1270000" y="3809117"/>
            <a:ext cx="7887652"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lnSpc>
                <a:spcPct val="120000"/>
              </a:lnSpc>
              <a:defRPr sz="4000" b="0" i="1">
                <a:solidFill>
                  <a:srgbClr val="5E5E5E"/>
                </a:solidFill>
                <a:latin typeface="Arial"/>
                <a:ea typeface="Arial"/>
                <a:cs typeface="Arial"/>
                <a:sym typeface="Arial"/>
              </a:defRPr>
            </a:lvl1pPr>
          </a:lstStyle>
          <a:p>
            <a:endParaRPr dirty="0"/>
          </a:p>
        </p:txBody>
      </p:sp>
      <p:sp>
        <p:nvSpPr>
          <p:cNvPr id="160"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p:cNvSpPr txBox="1"/>
          <p:nvPr/>
        </p:nvSpPr>
        <p:spPr>
          <a:xfrm>
            <a:off x="10802039" y="3809117"/>
            <a:ext cx="11986143"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p:txBody>
      </p:sp>
      <p:pic>
        <p:nvPicPr>
          <p:cNvPr id="10" name="Picture 9" descr="Graphical user interface, text&#10;&#10;Description automatically generated">
            <a:extLst>
              <a:ext uri="{FF2B5EF4-FFF2-40B4-BE49-F238E27FC236}">
                <a16:creationId xmlns:a16="http://schemas.microsoft.com/office/drawing/2014/main" xmlns="" id="{F86BDBE7-74FF-5948-ADD1-48F24EE75D3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07850" y="11986238"/>
            <a:ext cx="6035270" cy="1310516"/>
          </a:xfrm>
          <a:prstGeom prst="rect">
            <a:avLst/>
          </a:prstGeom>
        </p:spPr>
      </p:pic>
      <p:sp>
        <p:nvSpPr>
          <p:cNvPr id="15" name="headline goes here goes here">
            <a:extLst>
              <a:ext uri="{FF2B5EF4-FFF2-40B4-BE49-F238E27FC236}">
                <a16:creationId xmlns:a16="http://schemas.microsoft.com/office/drawing/2014/main" xmlns="" id="{C5A2D2A1-740A-0041-86AE-3FB61AC06DB1}"/>
              </a:ext>
            </a:extLst>
          </p:cNvPr>
          <p:cNvSpPr txBox="1"/>
          <p:nvPr/>
        </p:nvSpPr>
        <p:spPr>
          <a:xfrm>
            <a:off x="1270000" y="1137821"/>
            <a:ext cx="11115964"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4000" cap="all">
                <a:solidFill>
                  <a:srgbClr val="307788"/>
                </a:solidFill>
                <a:latin typeface="Arial"/>
                <a:ea typeface="Arial"/>
                <a:cs typeface="Arial"/>
                <a:sym typeface="Arial"/>
              </a:defRPr>
            </a:lvl1pPr>
          </a:lstStyle>
          <a:p>
            <a:endParaRPr dirty="0"/>
          </a:p>
        </p:txBody>
      </p:sp>
      <p:cxnSp>
        <p:nvCxnSpPr>
          <p:cNvPr id="16" name="Straight Connector 15">
            <a:extLst>
              <a:ext uri="{FF2B5EF4-FFF2-40B4-BE49-F238E27FC236}">
                <a16:creationId xmlns:a16="http://schemas.microsoft.com/office/drawing/2014/main" xmlns="" id="{A0A9A173-5648-E04C-A756-C79346B401CF}"/>
              </a:ext>
            </a:extLst>
          </p:cNvPr>
          <p:cNvCxnSpPr>
            <a:cxnSpLocks/>
          </p:cNvCxnSpPr>
          <p:nvPr/>
        </p:nvCxnSpPr>
        <p:spPr>
          <a:xfrm>
            <a:off x="1270000" y="1916736"/>
            <a:ext cx="20790300" cy="117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xmlns="" id="{C6751924-6B62-7448-84F4-B17A9B72C166}"/>
              </a:ext>
            </a:extLst>
          </p:cNvPr>
          <p:cNvPicPr>
            <a:picLocks noChangeAspect="1"/>
          </p:cNvPicPr>
          <p:nvPr/>
        </p:nvPicPr>
        <p:blipFill>
          <a:blip r:embed="rId4"/>
          <a:stretch>
            <a:fillRect/>
          </a:stretch>
        </p:blipFill>
        <p:spPr>
          <a:xfrm>
            <a:off x="22060300" y="1219414"/>
            <a:ext cx="711200" cy="698500"/>
          </a:xfrm>
          <a:prstGeom prst="rect">
            <a:avLst/>
          </a:prstGeom>
        </p:spPr>
      </p:pic>
      <p:sp>
        <p:nvSpPr>
          <p:cNvPr id="12" name="Rectangle 11"/>
          <p:cNvSpPr/>
          <p:nvPr/>
        </p:nvSpPr>
        <p:spPr>
          <a:xfrm>
            <a:off x="1426464" y="566928"/>
            <a:ext cx="21305520" cy="4216539"/>
          </a:xfrm>
          <a:prstGeom prst="rect">
            <a:avLst/>
          </a:prstGeom>
        </p:spPr>
        <p:txBody>
          <a:bodyPr wrap="square">
            <a:spAutoFit/>
          </a:bodyPr>
          <a:lstStyle/>
          <a:p>
            <a:pPr algn="just">
              <a:buFont typeface="Wingdings" pitchFamily="2" charset="2"/>
              <a:buChar char="§"/>
            </a:pPr>
            <a:endParaRPr lang="el-GR" sz="4400" dirty="0">
              <a:latin typeface="Arial" pitchFamily="34" charset="0"/>
              <a:cs typeface="Arial" pitchFamily="34" charset="0"/>
            </a:endParaRPr>
          </a:p>
          <a:p>
            <a:pPr algn="just">
              <a:buFont typeface="Wingdings" pitchFamily="2" charset="2"/>
              <a:buChar char="§"/>
            </a:pPr>
            <a:endParaRPr lang="el-GR" sz="4400" dirty="0">
              <a:latin typeface="Arial" pitchFamily="34" charset="0"/>
              <a:cs typeface="Arial" pitchFamily="34" charset="0"/>
            </a:endParaRPr>
          </a:p>
          <a:p>
            <a:pPr algn="just">
              <a:buFont typeface="Wingdings" pitchFamily="2" charset="2"/>
              <a:buChar char="§"/>
            </a:pPr>
            <a:endParaRPr lang="el-GR" sz="4400" dirty="0">
              <a:latin typeface="Arial" pitchFamily="34" charset="0"/>
              <a:cs typeface="Arial" pitchFamily="34" charset="0"/>
            </a:endParaRPr>
          </a:p>
          <a:p>
            <a:pPr algn="just"/>
            <a:endParaRPr lang="el-GR" sz="4800" b="0" dirty="0">
              <a:latin typeface="Arial" pitchFamily="34" charset="0"/>
              <a:cs typeface="Arial" pitchFamily="34" charset="0"/>
            </a:endParaRPr>
          </a:p>
          <a:p>
            <a:pPr algn="just">
              <a:buFont typeface="Wingdings" pitchFamily="2" charset="2"/>
              <a:buChar char="§"/>
            </a:pPr>
            <a:endParaRPr lang="en-GB" sz="4400" b="0" dirty="0">
              <a:latin typeface="Arial" pitchFamily="34" charset="0"/>
              <a:cs typeface="Arial" pitchFamily="34" charset="0"/>
            </a:endParaRPr>
          </a:p>
          <a:p>
            <a:pPr algn="just">
              <a:buFont typeface="Wingdings" pitchFamily="2" charset="2"/>
              <a:buChar char="§"/>
            </a:pPr>
            <a:endParaRPr lang="en-GB" sz="4400" b="0" dirty="0">
              <a:latin typeface="Arial" pitchFamily="34" charset="0"/>
              <a:cs typeface="Arial" pitchFamily="34" charset="0"/>
            </a:endParaRPr>
          </a:p>
        </p:txBody>
      </p:sp>
      <p:sp>
        <p:nvSpPr>
          <p:cNvPr id="1025" name="Rectangle 1"/>
          <p:cNvSpPr>
            <a:spLocks noChangeArrowheads="1"/>
          </p:cNvSpPr>
          <p:nvPr/>
        </p:nvSpPr>
        <p:spPr bwMode="auto">
          <a:xfrm>
            <a:off x="1243584" y="2048256"/>
            <a:ext cx="20756880" cy="88947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71500" lvl="0" indent="-571500" algn="just" defTabSz="914400" eaLnBrk="0" fontAlgn="base">
              <a:spcBef>
                <a:spcPct val="0"/>
              </a:spcBef>
              <a:spcAft>
                <a:spcPct val="0"/>
              </a:spcAft>
              <a:buFont typeface="Wingdings" panose="05000000000000000000" pitchFamily="2" charset="2"/>
              <a:buChar char="§"/>
            </a:pPr>
            <a:endParaRPr kumimoji="0" lang="en-GB" sz="4400" b="0" i="0" u="none" strike="noStrike" cap="none" normalizeH="0" baseline="0" dirty="0">
              <a:ln>
                <a:noFill/>
              </a:ln>
              <a:solidFill>
                <a:schemeClr val="accent1">
                  <a:lumMod val="50000"/>
                </a:schemeClr>
              </a:solidFill>
              <a:effectLst/>
              <a:latin typeface="Arial" pitchFamily="34" charset="0"/>
              <a:ea typeface="Calibri" pitchFamily="34" charset="0"/>
              <a:cs typeface="Arial" pitchFamily="34" charset="0"/>
            </a:endParaRPr>
          </a:p>
          <a:p>
            <a:pPr marL="571500" indent="-571500" algn="just">
              <a:buFont typeface="Wingdings" panose="05000000000000000000" pitchFamily="2" charset="2"/>
              <a:buChar char="§"/>
            </a:pPr>
            <a:r>
              <a:rPr lang="el-GR" sz="4400" b="0" dirty="0" smtClean="0">
                <a:solidFill>
                  <a:schemeClr val="accent1">
                    <a:lumMod val="50000"/>
                  </a:schemeClr>
                </a:solidFill>
              </a:rPr>
              <a:t>Εισαγωγή </a:t>
            </a:r>
            <a:r>
              <a:rPr lang="el-GR" sz="4400" b="0" dirty="0">
                <a:solidFill>
                  <a:schemeClr val="accent1">
                    <a:lumMod val="50000"/>
                  </a:schemeClr>
                </a:solidFill>
              </a:rPr>
              <a:t>υποχρέωσης </a:t>
            </a:r>
            <a:r>
              <a:rPr lang="el-GR" sz="4400" dirty="0">
                <a:solidFill>
                  <a:schemeClr val="accent1">
                    <a:lumMod val="50000"/>
                  </a:schemeClr>
                </a:solidFill>
              </a:rPr>
              <a:t>γραπτής ενημέρωσης</a:t>
            </a:r>
            <a:r>
              <a:rPr lang="el-GR" sz="4400" b="0" dirty="0">
                <a:solidFill>
                  <a:schemeClr val="accent1">
                    <a:lumMod val="50000"/>
                  </a:schemeClr>
                </a:solidFill>
              </a:rPr>
              <a:t> του καταναλωτή (με σήμανση) για την πολιτική επιστροφών/αλλαγών των καταστημάτων, καθώς και για το δικαίωμα νόμιμης εγγύησης.</a:t>
            </a:r>
          </a:p>
          <a:p>
            <a:pPr marL="571500" indent="-571500" algn="just">
              <a:buFont typeface="Wingdings" panose="05000000000000000000" pitchFamily="2" charset="2"/>
              <a:buChar char="§"/>
            </a:pPr>
            <a:endParaRPr lang="el-GR" sz="4400" b="0" dirty="0">
              <a:solidFill>
                <a:schemeClr val="accent1">
                  <a:lumMod val="50000"/>
                </a:schemeClr>
              </a:solidFill>
            </a:endParaRPr>
          </a:p>
          <a:p>
            <a:pPr marL="571500" indent="-571500" algn="just">
              <a:buFont typeface="Wingdings" panose="05000000000000000000" pitchFamily="2" charset="2"/>
              <a:buChar char="§"/>
            </a:pPr>
            <a:r>
              <a:rPr lang="el-GR" sz="4400" b="0" dirty="0">
                <a:solidFill>
                  <a:schemeClr val="accent1">
                    <a:lumMod val="50000"/>
                  </a:schemeClr>
                </a:solidFill>
              </a:rPr>
              <a:t>Σε σχέση με τη νόμιμη εγγύηση, επέκταση του χρονικού διαστήματος εντός του οποίου η έλλειψη συμμόρφωσης τεκμαίρεται ότι υφίσταται κατά την παράδοση, από έξι (6) μήνες σε </a:t>
            </a:r>
            <a:r>
              <a:rPr lang="el-GR" sz="4400" dirty="0">
                <a:solidFill>
                  <a:schemeClr val="accent1">
                    <a:lumMod val="50000"/>
                  </a:schemeClr>
                </a:solidFill>
              </a:rPr>
              <a:t>ένα χρόνο</a:t>
            </a:r>
            <a:r>
              <a:rPr lang="el-GR" sz="4400" b="0" dirty="0">
                <a:solidFill>
                  <a:schemeClr val="accent1">
                    <a:lumMod val="50000"/>
                  </a:schemeClr>
                </a:solidFill>
              </a:rPr>
              <a:t>. </a:t>
            </a:r>
          </a:p>
          <a:p>
            <a:pPr marL="571500" indent="-571500" algn="just">
              <a:buFont typeface="Wingdings" panose="05000000000000000000" pitchFamily="2" charset="2"/>
              <a:buChar char="§"/>
            </a:pPr>
            <a:endParaRPr lang="el-GR" sz="4400" b="0" dirty="0">
              <a:solidFill>
                <a:schemeClr val="accent1">
                  <a:lumMod val="50000"/>
                </a:schemeClr>
              </a:solidFill>
            </a:endParaRPr>
          </a:p>
          <a:p>
            <a:pPr marL="571500" indent="-571500" algn="just">
              <a:buFont typeface="Wingdings" panose="05000000000000000000" pitchFamily="2" charset="2"/>
              <a:buChar char="§"/>
            </a:pPr>
            <a:r>
              <a:rPr lang="el-GR" sz="4400" b="0" dirty="0">
                <a:solidFill>
                  <a:schemeClr val="accent1">
                    <a:lumMod val="50000"/>
                  </a:schemeClr>
                </a:solidFill>
              </a:rPr>
              <a:t>Εισαγωγή πρόνοιας, βάσει της οποίας το χρονικό διάστημα κατά το οποίο το προϊόν βρίσκεται στην κατοχή του πωλητή </a:t>
            </a:r>
            <a:r>
              <a:rPr lang="el-GR" sz="4400" dirty="0">
                <a:solidFill>
                  <a:schemeClr val="accent1">
                    <a:lumMod val="50000"/>
                  </a:schemeClr>
                </a:solidFill>
              </a:rPr>
              <a:t>για σκοπούς επισκευής, εξαιρείται </a:t>
            </a:r>
            <a:r>
              <a:rPr lang="el-GR" sz="4400" b="0" dirty="0">
                <a:solidFill>
                  <a:schemeClr val="accent1">
                    <a:lumMod val="50000"/>
                  </a:schemeClr>
                </a:solidFill>
              </a:rPr>
              <a:t>της χρονικής διάρκειας της νόμιμης εγγύησης. </a:t>
            </a:r>
          </a:p>
          <a:p>
            <a:pPr marL="571500" lvl="0" indent="-571500" algn="just" defTabSz="914400" eaLnBrk="0" fontAlgn="base">
              <a:spcBef>
                <a:spcPct val="0"/>
              </a:spcBef>
              <a:spcAft>
                <a:spcPct val="0"/>
              </a:spcAft>
              <a:buFont typeface="Wingdings" panose="05000000000000000000" pitchFamily="2" charset="2"/>
              <a:buChar char="§"/>
            </a:pPr>
            <a:endParaRPr lang="en-GB" sz="4400" b="0" dirty="0" bmk="_Hlk57881727">
              <a:solidFill>
                <a:schemeClr val="accent1">
                  <a:lumMod val="50000"/>
                </a:schemeClr>
              </a:solidFill>
              <a:latin typeface="Arial" pitchFamily="34" charset="0"/>
              <a:ea typeface="Calibri" pitchFamily="34" charset="0"/>
              <a:cs typeface="Arial" pitchFamily="34" charset="0"/>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157"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0" marR="0" lvl="0" indent="0" algn="l" defTabSz="825500" rtl="0" eaLnBrk="1" fontAlgn="auto" latinLnBrk="0" hangingPunct="0">
              <a:lnSpc>
                <a:spcPct val="100000"/>
              </a:lnSpc>
              <a:spcBef>
                <a:spcPts val="0"/>
              </a:spcBef>
              <a:spcAft>
                <a:spcPts val="0"/>
              </a:spcAft>
              <a:buClrTx/>
              <a:buSzTx/>
              <a:buFontTx/>
              <a:buNone/>
              <a:tabLst/>
              <a:defRPr sz="1000" b="0">
                <a:solidFill>
                  <a:srgbClr val="5E5E5E"/>
                </a:solidFill>
                <a:latin typeface="Arial"/>
                <a:ea typeface="Arial"/>
                <a:cs typeface="Arial"/>
                <a:sym typeface="Arial"/>
              </a:defRPr>
            </a:pPr>
            <a:r>
              <a:rPr kumimoji="0" sz="1000" b="1" i="0" u="none" strike="noStrike" kern="0" cap="none" spc="0" normalizeH="0" baseline="0" noProof="0">
                <a:ln>
                  <a:noFill/>
                </a:ln>
                <a:solidFill>
                  <a:srgbClr val="5E5E5E"/>
                </a:solidFill>
                <a:effectLst/>
                <a:uLnTx/>
                <a:uFillTx/>
                <a:latin typeface="Arial"/>
                <a:cs typeface="Arial"/>
                <a:sym typeface="Arial"/>
              </a:rPr>
              <a:t>ΚΥΠΡΙΑΚΗ ΔΗΜΟΚΡΑΤΙΑ</a:t>
            </a:r>
            <a:r>
              <a:rPr kumimoji="0" sz="1000" b="0" i="0" u="none" strike="noStrike" kern="0" cap="none" spc="0" normalizeH="0" baseline="0" noProof="0">
                <a:ln>
                  <a:noFill/>
                </a:ln>
                <a:solidFill>
                  <a:srgbClr val="5E5E5E"/>
                </a:solidFill>
                <a:effectLst/>
                <a:uLnTx/>
                <a:uFillTx/>
                <a:latin typeface="Arial"/>
                <a:cs typeface="Arial"/>
                <a:sym typeface="Arial"/>
              </a:rPr>
              <a:t> / ΠΝΕΥΜΑΤΙΚΑ ΔΙΚΑΙΩΜΑΤΑ 2020</a:t>
            </a:r>
          </a:p>
        </p:txBody>
      </p:sp>
      <p:sp>
        <p:nvSpPr>
          <p:cNvPr id="158"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p:cNvSpPr txBox="1"/>
          <p:nvPr/>
        </p:nvSpPr>
        <p:spPr>
          <a:xfrm>
            <a:off x="1270000" y="3809117"/>
            <a:ext cx="7887652"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lnSpc>
                <a:spcPct val="120000"/>
              </a:lnSpc>
              <a:defRPr sz="4000" b="0" i="1">
                <a:solidFill>
                  <a:srgbClr val="5E5E5E"/>
                </a:solidFill>
                <a:latin typeface="Arial"/>
                <a:ea typeface="Arial"/>
                <a:cs typeface="Arial"/>
                <a:sym typeface="Arial"/>
              </a:defRPr>
            </a:lvl1pPr>
          </a:lstStyle>
          <a:p>
            <a:pPr marL="0" marR="0" lvl="0" indent="0" algn="l" defTabSz="457200" rtl="0" eaLnBrk="1" fontAlgn="auto" latinLnBrk="0" hangingPunct="0">
              <a:lnSpc>
                <a:spcPct val="120000"/>
              </a:lnSpc>
              <a:spcBef>
                <a:spcPts val="0"/>
              </a:spcBef>
              <a:spcAft>
                <a:spcPts val="0"/>
              </a:spcAft>
              <a:buClrTx/>
              <a:buSzTx/>
              <a:buFontTx/>
              <a:buNone/>
              <a:tabLst/>
              <a:defRPr/>
            </a:pPr>
            <a:endParaRPr kumimoji="0" sz="4000" b="0" i="1" u="none" strike="noStrike" kern="0" cap="none" spc="0" normalizeH="0" baseline="0" noProof="0" dirty="0">
              <a:ln>
                <a:noFill/>
              </a:ln>
              <a:solidFill>
                <a:srgbClr val="5E5E5E"/>
              </a:solidFill>
              <a:effectLst/>
              <a:uLnTx/>
              <a:uFillTx/>
              <a:latin typeface="Arial"/>
              <a:cs typeface="Arial"/>
              <a:sym typeface="Arial"/>
            </a:endParaRPr>
          </a:p>
        </p:txBody>
      </p:sp>
      <p:sp>
        <p:nvSpPr>
          <p:cNvPr id="160"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p:cNvSpPr txBox="1"/>
          <p:nvPr/>
        </p:nvSpPr>
        <p:spPr>
          <a:xfrm>
            <a:off x="10802039" y="3809117"/>
            <a:ext cx="11986143"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p:txBody>
      </p:sp>
      <p:pic>
        <p:nvPicPr>
          <p:cNvPr id="10" name="Picture 9" descr="Graphical user interface, text&#10;&#10;Description automatically generated">
            <a:extLst>
              <a:ext uri="{FF2B5EF4-FFF2-40B4-BE49-F238E27FC236}">
                <a16:creationId xmlns:a16="http://schemas.microsoft.com/office/drawing/2014/main" xmlns="" id="{F86BDBE7-74FF-5948-ADD1-48F24EE75D3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07850" y="11986238"/>
            <a:ext cx="6035270" cy="1310516"/>
          </a:xfrm>
          <a:prstGeom prst="rect">
            <a:avLst/>
          </a:prstGeom>
        </p:spPr>
      </p:pic>
      <p:sp>
        <p:nvSpPr>
          <p:cNvPr id="15" name="headline goes here goes here">
            <a:extLst>
              <a:ext uri="{FF2B5EF4-FFF2-40B4-BE49-F238E27FC236}">
                <a16:creationId xmlns:a16="http://schemas.microsoft.com/office/drawing/2014/main" xmlns="" id="{C5A2D2A1-740A-0041-86AE-3FB61AC06DB1}"/>
              </a:ext>
            </a:extLst>
          </p:cNvPr>
          <p:cNvSpPr txBox="1"/>
          <p:nvPr/>
        </p:nvSpPr>
        <p:spPr>
          <a:xfrm>
            <a:off x="1270000" y="1137821"/>
            <a:ext cx="11115964"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4000" cap="all">
                <a:solidFill>
                  <a:srgbClr val="307788"/>
                </a:solidFill>
                <a:latin typeface="Arial"/>
                <a:ea typeface="Arial"/>
                <a:cs typeface="Arial"/>
                <a:sym typeface="Arial"/>
              </a:defRPr>
            </a:lvl1pPr>
          </a:lstStyle>
          <a:p>
            <a:pPr marL="0" marR="0" lvl="0" indent="0" algn="l" defTabSz="825500" rtl="0" eaLnBrk="1" fontAlgn="auto" latinLnBrk="0" hangingPunct="0">
              <a:lnSpc>
                <a:spcPct val="120000"/>
              </a:lnSpc>
              <a:spcBef>
                <a:spcPts val="0"/>
              </a:spcBef>
              <a:spcAft>
                <a:spcPts val="0"/>
              </a:spcAft>
              <a:buClrTx/>
              <a:buSzTx/>
              <a:buFontTx/>
              <a:buNone/>
              <a:tabLst/>
              <a:defRPr/>
            </a:pPr>
            <a:endParaRPr kumimoji="0" sz="4000" b="1" i="0" u="none" strike="noStrike" kern="0" cap="all" spc="0" normalizeH="0" baseline="0" noProof="0" dirty="0">
              <a:ln>
                <a:noFill/>
              </a:ln>
              <a:solidFill>
                <a:srgbClr val="307788"/>
              </a:solidFill>
              <a:effectLst/>
              <a:uLnTx/>
              <a:uFillTx/>
              <a:latin typeface="Arial"/>
              <a:cs typeface="Arial"/>
              <a:sym typeface="Arial"/>
            </a:endParaRPr>
          </a:p>
        </p:txBody>
      </p:sp>
      <p:cxnSp>
        <p:nvCxnSpPr>
          <p:cNvPr id="16" name="Straight Connector 15">
            <a:extLst>
              <a:ext uri="{FF2B5EF4-FFF2-40B4-BE49-F238E27FC236}">
                <a16:creationId xmlns:a16="http://schemas.microsoft.com/office/drawing/2014/main" xmlns="" id="{A0A9A173-5648-E04C-A756-C79346B401CF}"/>
              </a:ext>
            </a:extLst>
          </p:cNvPr>
          <p:cNvCxnSpPr>
            <a:cxnSpLocks/>
          </p:cNvCxnSpPr>
          <p:nvPr/>
        </p:nvCxnSpPr>
        <p:spPr>
          <a:xfrm>
            <a:off x="1270000" y="1916736"/>
            <a:ext cx="20790300" cy="117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xmlns="" id="{C6751924-6B62-7448-84F4-B17A9B72C166}"/>
              </a:ext>
            </a:extLst>
          </p:cNvPr>
          <p:cNvPicPr>
            <a:picLocks noChangeAspect="1"/>
          </p:cNvPicPr>
          <p:nvPr/>
        </p:nvPicPr>
        <p:blipFill>
          <a:blip r:embed="rId4"/>
          <a:stretch>
            <a:fillRect/>
          </a:stretch>
        </p:blipFill>
        <p:spPr>
          <a:xfrm>
            <a:off x="22060300" y="1219414"/>
            <a:ext cx="711200" cy="698500"/>
          </a:xfrm>
          <a:prstGeom prst="rect">
            <a:avLst/>
          </a:prstGeom>
        </p:spPr>
      </p:pic>
      <p:sp>
        <p:nvSpPr>
          <p:cNvPr id="12" name="Rectangle 11"/>
          <p:cNvSpPr/>
          <p:nvPr/>
        </p:nvSpPr>
        <p:spPr>
          <a:xfrm>
            <a:off x="1270000" y="2887205"/>
            <a:ext cx="21198114" cy="4216539"/>
          </a:xfrm>
          <a:prstGeom prst="rect">
            <a:avLst/>
          </a:prstGeom>
        </p:spPr>
        <p:txBody>
          <a:bodyPr wrap="square">
            <a:spAutoFit/>
          </a:bodyPr>
          <a:lstStyle/>
          <a:p>
            <a:pPr marL="0" marR="0" lvl="0" indent="0" algn="just" defTabSz="825500" rtl="0" eaLnBrk="1" fontAlgn="auto" latinLnBrk="0" hangingPunct="0">
              <a:lnSpc>
                <a:spcPct val="100000"/>
              </a:lnSpc>
              <a:spcBef>
                <a:spcPts val="0"/>
              </a:spcBef>
              <a:spcAft>
                <a:spcPts val="0"/>
              </a:spcAft>
              <a:buClrTx/>
              <a:buSzTx/>
              <a:buFont typeface="Wingdings" pitchFamily="2" charset="2"/>
              <a:buChar char="§"/>
              <a:tabLst/>
              <a:defRPr/>
            </a:pPr>
            <a:endParaRPr kumimoji="0" lang="el-GR" sz="4400" b="1"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a:p>
            <a:pPr marL="0" marR="0" lvl="0" indent="0" algn="just" defTabSz="825500" rtl="0" eaLnBrk="1" fontAlgn="auto" latinLnBrk="0" hangingPunct="0">
              <a:lnSpc>
                <a:spcPct val="100000"/>
              </a:lnSpc>
              <a:spcBef>
                <a:spcPts val="0"/>
              </a:spcBef>
              <a:spcAft>
                <a:spcPts val="0"/>
              </a:spcAft>
              <a:buClrTx/>
              <a:buSzTx/>
              <a:buFont typeface="Wingdings" pitchFamily="2" charset="2"/>
              <a:buChar char="§"/>
              <a:tabLst/>
              <a:defRPr/>
            </a:pPr>
            <a:endParaRPr kumimoji="0" lang="el-GR" sz="4400" b="1"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a:p>
            <a:pPr marL="0" marR="0" lvl="0" indent="0" algn="just" defTabSz="825500" rtl="0" eaLnBrk="1" fontAlgn="auto" latinLnBrk="0" hangingPunct="0">
              <a:lnSpc>
                <a:spcPct val="100000"/>
              </a:lnSpc>
              <a:spcBef>
                <a:spcPts val="0"/>
              </a:spcBef>
              <a:spcAft>
                <a:spcPts val="0"/>
              </a:spcAft>
              <a:buClrTx/>
              <a:buSzTx/>
              <a:buFont typeface="Wingdings" pitchFamily="2" charset="2"/>
              <a:buChar char="§"/>
              <a:tabLst/>
              <a:defRPr/>
            </a:pPr>
            <a:endParaRPr kumimoji="0" lang="el-GR" sz="4400" b="1"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a:p>
            <a:pPr marL="0" marR="0" lvl="0" indent="0" algn="just" defTabSz="825500" rtl="0" eaLnBrk="1" fontAlgn="auto" latinLnBrk="0" hangingPunct="0">
              <a:lnSpc>
                <a:spcPct val="100000"/>
              </a:lnSpc>
              <a:spcBef>
                <a:spcPts val="0"/>
              </a:spcBef>
              <a:spcAft>
                <a:spcPts val="0"/>
              </a:spcAft>
              <a:buClrTx/>
              <a:buSzTx/>
              <a:buFontTx/>
              <a:buNone/>
              <a:tabLst/>
              <a:defRPr/>
            </a:pPr>
            <a:endParaRPr kumimoji="0" lang="el-GR" sz="4800" b="0"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a:p>
            <a:pPr marL="0" marR="0" lvl="0" indent="0" algn="just" defTabSz="825500" rtl="0" eaLnBrk="1" fontAlgn="auto" latinLnBrk="0" hangingPunct="0">
              <a:lnSpc>
                <a:spcPct val="100000"/>
              </a:lnSpc>
              <a:spcBef>
                <a:spcPts val="0"/>
              </a:spcBef>
              <a:spcAft>
                <a:spcPts val="0"/>
              </a:spcAft>
              <a:buClrTx/>
              <a:buSzTx/>
              <a:buFont typeface="Wingdings" pitchFamily="2" charset="2"/>
              <a:buChar char="§"/>
              <a:tabLst/>
              <a:defRPr/>
            </a:pPr>
            <a:endParaRPr kumimoji="0" lang="en-GB" sz="4400" b="0"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a:p>
            <a:pPr marL="0" marR="0" lvl="0" indent="0" algn="just" defTabSz="825500" rtl="0" eaLnBrk="1" fontAlgn="auto" latinLnBrk="0" hangingPunct="0">
              <a:lnSpc>
                <a:spcPct val="100000"/>
              </a:lnSpc>
              <a:spcBef>
                <a:spcPts val="0"/>
              </a:spcBef>
              <a:spcAft>
                <a:spcPts val="0"/>
              </a:spcAft>
              <a:buClrTx/>
              <a:buSzTx/>
              <a:buFont typeface="Wingdings" pitchFamily="2" charset="2"/>
              <a:buChar char="§"/>
              <a:tabLst/>
              <a:defRPr/>
            </a:pPr>
            <a:endParaRPr kumimoji="0" lang="en-GB" sz="4400" b="0"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p:txBody>
      </p:sp>
      <p:sp>
        <p:nvSpPr>
          <p:cNvPr id="1025" name="Rectangle 1"/>
          <p:cNvSpPr>
            <a:spLocks noChangeArrowheads="1"/>
          </p:cNvSpPr>
          <p:nvPr/>
        </p:nvSpPr>
        <p:spPr bwMode="auto">
          <a:xfrm>
            <a:off x="1270000" y="749808"/>
            <a:ext cx="20730464" cy="136345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71500" marR="0" lvl="0" indent="-5715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GB" sz="4400" b="0" i="0" u="none" strike="noStrike" kern="0" cap="none" spc="0" normalizeH="0" baseline="0" noProof="0" dirty="0">
              <a:ln>
                <a:noFill/>
              </a:ln>
              <a:solidFill>
                <a:srgbClr val="00A2FF">
                  <a:lumMod val="50000"/>
                </a:srgbClr>
              </a:solidFill>
              <a:effectLst/>
              <a:uLnTx/>
              <a:uFillTx/>
              <a:latin typeface="Arial" pitchFamily="34" charset="0"/>
              <a:ea typeface="Calibri" pitchFamily="34" charset="0"/>
              <a:cs typeface="Arial" pitchFamily="34" charset="0"/>
              <a:sym typeface="Helvetica Neue"/>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GB" sz="4400" b="1" i="0" u="sng" strike="noStrike" kern="0" cap="none" spc="0" normalizeH="0" baseline="0" noProof="0" dirty="0" smtClean="0">
              <a:ln>
                <a:noFill/>
              </a:ln>
              <a:solidFill>
                <a:srgbClr val="00A2FF">
                  <a:lumMod val="50000"/>
                </a:srgbClr>
              </a:solidFill>
              <a:effectLst/>
              <a:uLnTx/>
              <a:uFillTx/>
              <a:latin typeface="Arial" pitchFamily="34" charset="0"/>
              <a:ea typeface="Calibri" pitchFamily="34" charset="0"/>
              <a:cs typeface="Arial" pitchFamily="34" charset="0"/>
              <a:sym typeface="Helvetica Neue"/>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l-GR" sz="4400" b="1" i="0" u="sng" strike="noStrike" kern="0" cap="none" spc="0" normalizeH="0" baseline="0" noProof="0" dirty="0" smtClean="0">
                <a:ln>
                  <a:noFill/>
                </a:ln>
                <a:solidFill>
                  <a:srgbClr val="00A2FF">
                    <a:lumMod val="50000"/>
                  </a:srgbClr>
                </a:solidFill>
                <a:effectLst/>
                <a:uLnTx/>
                <a:uFillTx/>
                <a:latin typeface="Arial" pitchFamily="34" charset="0"/>
                <a:ea typeface="Calibri" pitchFamily="34" charset="0"/>
                <a:cs typeface="Arial" pitchFamily="34" charset="0"/>
                <a:sym typeface="Helvetica Neue"/>
              </a:rPr>
              <a:t>Παραδείγματα Εφαρμογής της Νομοθεσίας</a:t>
            </a:r>
            <a:r>
              <a:rPr kumimoji="0" lang="en-GB" sz="4400" b="1" i="0" u="sng" strike="noStrike" kern="0" cap="none" spc="0" normalizeH="0" baseline="0" noProof="0" dirty="0" smtClean="0">
                <a:ln>
                  <a:noFill/>
                </a:ln>
                <a:solidFill>
                  <a:srgbClr val="00A2FF">
                    <a:lumMod val="50000"/>
                  </a:srgbClr>
                </a:solidFill>
                <a:effectLst/>
                <a:uLnTx/>
                <a:uFillTx/>
                <a:latin typeface="Arial" pitchFamily="34" charset="0"/>
                <a:ea typeface="Calibri" pitchFamily="34" charset="0"/>
                <a:cs typeface="Arial" pitchFamily="34" charset="0"/>
                <a:sym typeface="Helvetica Neue"/>
              </a:rPr>
              <a:t>:</a:t>
            </a:r>
            <a:endParaRPr kumimoji="0" lang="el-GR" sz="4400" b="1" i="0" u="sng" strike="noStrike" kern="0" cap="none" spc="0" normalizeH="0" baseline="0" noProof="0" dirty="0" smtClean="0">
              <a:ln>
                <a:noFill/>
              </a:ln>
              <a:solidFill>
                <a:srgbClr val="00A2FF">
                  <a:lumMod val="50000"/>
                </a:srgbClr>
              </a:solidFill>
              <a:effectLst/>
              <a:uLnTx/>
              <a:uFillTx/>
              <a:latin typeface="Arial" pitchFamily="34" charset="0"/>
              <a:ea typeface="Calibri" pitchFamily="34" charset="0"/>
              <a:cs typeface="Arial" pitchFamily="34" charset="0"/>
              <a:sym typeface="Helvetica Neue"/>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l-GR" sz="4400" b="1" i="0" u="sng" strike="noStrike" kern="0" cap="none" spc="0" normalizeH="0" baseline="0" noProof="0" dirty="0">
              <a:ln>
                <a:noFill/>
              </a:ln>
              <a:solidFill>
                <a:srgbClr val="00A2FF">
                  <a:lumMod val="50000"/>
                </a:srgbClr>
              </a:solidFill>
              <a:effectLst/>
              <a:uLnTx/>
              <a:uFillTx/>
              <a:latin typeface="Arial" pitchFamily="34" charset="0"/>
              <a:ea typeface="Calibri" pitchFamily="34" charset="0"/>
              <a:cs typeface="Arial" pitchFamily="34" charset="0"/>
              <a:sym typeface="Helvetica Neue"/>
            </a:endParaRPr>
          </a:p>
          <a:p>
            <a:pPr marL="571500" marR="0" lvl="0" indent="-571500" defTabSz="825500" rtl="0" eaLnBrk="1" fontAlgn="auto" latinLnBrk="0" hangingPunct="0">
              <a:lnSpc>
                <a:spcPct val="100000"/>
              </a:lnSpc>
              <a:spcBef>
                <a:spcPts val="0"/>
              </a:spcBef>
              <a:spcAft>
                <a:spcPts val="0"/>
              </a:spcAft>
              <a:buClrTx/>
              <a:buSzTx/>
              <a:tabLst/>
              <a:defRPr/>
            </a:pPr>
            <a:r>
              <a:rPr kumimoji="0" lang="el-GR" sz="4400" i="0" u="sng" strike="noStrike" kern="0" cap="none" spc="0" normalizeH="0" baseline="0" noProof="0" dirty="0" smtClean="0">
                <a:ln>
                  <a:noFill/>
                </a:ln>
                <a:solidFill>
                  <a:srgbClr val="00A2FF">
                    <a:lumMod val="50000"/>
                  </a:srgbClr>
                </a:solidFill>
                <a:effectLst/>
                <a:uLnTx/>
                <a:uFillTx/>
                <a:latin typeface="Arial" pitchFamily="34" charset="0"/>
                <a:cs typeface="Arial" pitchFamily="34" charset="0"/>
                <a:sym typeface="Helvetica Neue"/>
              </a:rPr>
              <a:t>Αθέμιτες Εμπορικές Πρακτικές</a:t>
            </a:r>
          </a:p>
          <a:p>
            <a:pPr marL="571500" marR="0" lvl="0" indent="-571500" defTabSz="825500" rtl="0" eaLnBrk="1" fontAlgn="auto" latinLnBrk="0" hangingPunct="0">
              <a:lnSpc>
                <a:spcPct val="100000"/>
              </a:lnSpc>
              <a:spcBef>
                <a:spcPts val="0"/>
              </a:spcBef>
              <a:spcAft>
                <a:spcPts val="0"/>
              </a:spcAft>
              <a:buClrTx/>
              <a:buSzTx/>
              <a:tabLst/>
              <a:defRPr/>
            </a:pPr>
            <a:endParaRPr kumimoji="0" lang="el-GR" sz="4400" i="0" u="sng" strike="noStrike" kern="0" cap="none" spc="0" normalizeH="0" baseline="0" noProof="0" dirty="0" smtClean="0">
              <a:ln>
                <a:noFill/>
              </a:ln>
              <a:solidFill>
                <a:srgbClr val="00A2FF">
                  <a:lumMod val="50000"/>
                </a:srgbClr>
              </a:solidFill>
              <a:effectLst/>
              <a:uLnTx/>
              <a:uFillTx/>
              <a:latin typeface="Arial" pitchFamily="34" charset="0"/>
              <a:cs typeface="Arial" pitchFamily="34" charset="0"/>
              <a:sym typeface="Helvetica Neue"/>
            </a:endParaRPr>
          </a:p>
          <a:p>
            <a:pPr marL="571500" marR="0" lvl="0" indent="-571500" algn="just" defTabSz="825500" rtl="0" eaLnBrk="1" fontAlgn="auto" latinLnBrk="0" hangingPunct="0">
              <a:lnSpc>
                <a:spcPct val="100000"/>
              </a:lnSpc>
              <a:spcBef>
                <a:spcPts val="0"/>
              </a:spcBef>
              <a:spcAft>
                <a:spcPts val="0"/>
              </a:spcAft>
              <a:buClrTx/>
              <a:buSzTx/>
              <a:buFont typeface="Wingdings" panose="05000000000000000000" pitchFamily="2" charset="2"/>
              <a:buChar char="§"/>
              <a:tabLst/>
              <a:defRPr/>
            </a:pPr>
            <a:r>
              <a:rPr kumimoji="0" lang="el-GR" sz="4400" b="0" i="0" u="none" strike="noStrike" kern="0" cap="none" spc="0" normalizeH="0" baseline="0" noProof="0" dirty="0" smtClean="0">
                <a:ln>
                  <a:noFill/>
                </a:ln>
                <a:solidFill>
                  <a:srgbClr val="00A2FF">
                    <a:lumMod val="50000"/>
                  </a:srgbClr>
                </a:solidFill>
                <a:effectLst/>
                <a:uLnTx/>
                <a:uFillTx/>
                <a:latin typeface="Arial" pitchFamily="34" charset="0"/>
                <a:cs typeface="Arial" pitchFamily="34" charset="0"/>
                <a:sym typeface="Helvetica Neue"/>
              </a:rPr>
              <a:t>Παραπλανητικές Πράξεις/Παραλείψεις</a:t>
            </a:r>
            <a:r>
              <a:rPr lang="el-GR" sz="4400" b="0" dirty="0" smtClean="0">
                <a:solidFill>
                  <a:srgbClr val="00A2FF">
                    <a:lumMod val="50000"/>
                  </a:srgbClr>
                </a:solidFill>
                <a:latin typeface="Arial" pitchFamily="34" charset="0"/>
                <a:cs typeface="Arial" pitchFamily="34" charset="0"/>
              </a:rPr>
              <a:t> - Επιθετικές Πρακτικές</a:t>
            </a:r>
          </a:p>
          <a:p>
            <a:pPr marL="571500" marR="0" lvl="0" indent="-571500" algn="just" defTabSz="8255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l-GR" sz="4400" b="0" i="0" u="none" strike="noStrike" kern="0" cap="none" spc="0" normalizeH="0" baseline="0" noProof="0" dirty="0">
              <a:ln>
                <a:noFill/>
              </a:ln>
              <a:solidFill>
                <a:srgbClr val="00A2FF">
                  <a:lumMod val="50000"/>
                </a:srgbClr>
              </a:solidFill>
              <a:effectLst/>
              <a:uLnTx/>
              <a:uFillTx/>
              <a:latin typeface="Arial" pitchFamily="34" charset="0"/>
              <a:cs typeface="Arial" pitchFamily="34" charset="0"/>
              <a:sym typeface="Helvetica Neue"/>
            </a:endParaRPr>
          </a:p>
          <a:p>
            <a:pPr marL="571500" marR="0" lvl="0" indent="-571500" algn="just" defTabSz="825500" rtl="0" eaLnBrk="1" fontAlgn="auto" latinLnBrk="0" hangingPunct="0">
              <a:lnSpc>
                <a:spcPct val="100000"/>
              </a:lnSpc>
              <a:spcBef>
                <a:spcPts val="0"/>
              </a:spcBef>
              <a:spcAft>
                <a:spcPts val="0"/>
              </a:spcAft>
              <a:buClrTx/>
              <a:buSzTx/>
              <a:buFont typeface="Wingdings" panose="05000000000000000000" pitchFamily="2" charset="2"/>
              <a:buChar char="§"/>
              <a:tabLst/>
              <a:defRPr/>
            </a:pPr>
            <a:r>
              <a:rPr lang="el-GR" sz="4400" b="0" dirty="0" smtClean="0">
                <a:solidFill>
                  <a:srgbClr val="00A2FF">
                    <a:lumMod val="50000"/>
                  </a:srgbClr>
                </a:solidFill>
                <a:latin typeface="Arial" pitchFamily="34" charset="0"/>
                <a:cs typeface="Arial" pitchFamily="34" charset="0"/>
              </a:rPr>
              <a:t>Μαύρη Λίστα</a:t>
            </a:r>
          </a:p>
          <a:p>
            <a:pPr marR="0" lvl="0" algn="just" defTabSz="825500" rtl="0" eaLnBrk="1" fontAlgn="auto" latinLnBrk="0" hangingPunct="0">
              <a:lnSpc>
                <a:spcPct val="100000"/>
              </a:lnSpc>
              <a:spcBef>
                <a:spcPts val="0"/>
              </a:spcBef>
              <a:spcAft>
                <a:spcPts val="0"/>
              </a:spcAft>
              <a:buClrTx/>
              <a:buSzTx/>
              <a:tabLst/>
              <a:defRPr/>
            </a:pPr>
            <a:endParaRPr lang="el-GR" sz="4400" b="0" dirty="0" smtClean="0">
              <a:solidFill>
                <a:srgbClr val="00A2FF">
                  <a:lumMod val="50000"/>
                </a:srgbClr>
              </a:solidFill>
              <a:latin typeface="Arial" pitchFamily="34" charset="0"/>
              <a:cs typeface="Arial" pitchFamily="34" charset="0"/>
            </a:endParaRPr>
          </a:p>
          <a:p>
            <a:pPr marL="571500" indent="-571500" algn="just">
              <a:buFont typeface="Wingdings" panose="05000000000000000000" pitchFamily="2" charset="2"/>
              <a:buChar char="§"/>
              <a:defRPr/>
            </a:pPr>
            <a:r>
              <a:rPr lang="el-GR" sz="4400" b="0" dirty="0">
                <a:solidFill>
                  <a:srgbClr val="00A2FF">
                    <a:lumMod val="50000"/>
                  </a:srgbClr>
                </a:solidFill>
                <a:latin typeface="Arial" pitchFamily="34" charset="0"/>
                <a:cs typeface="Arial" pitchFamily="34" charset="0"/>
              </a:rPr>
              <a:t>(7) Ψευδής δήλωση ότι το προϊόν θα είναι διαθέσιμο για πολύ περιορισμένο χρονικό διάστημα ή ότι θα διατίθεται μόνο υπό ειδικούς όρους για πολύ περιορισμένο χρονικό διάστημα</a:t>
            </a:r>
            <a:endParaRPr lang="el-GR" sz="4400" b="0" dirty="0" smtClean="0">
              <a:solidFill>
                <a:srgbClr val="00A2FF">
                  <a:lumMod val="50000"/>
                </a:srgbClr>
              </a:solidFill>
              <a:latin typeface="Arial" pitchFamily="34" charset="0"/>
              <a:cs typeface="Arial" pitchFamily="34" charset="0"/>
            </a:endParaRPr>
          </a:p>
          <a:p>
            <a:pPr marL="571500" marR="0" lvl="0" indent="-571500" algn="just" defTabSz="8255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lang="en-GB" sz="4400" b="0" dirty="0" smtClean="0">
              <a:solidFill>
                <a:srgbClr val="00A2FF">
                  <a:lumMod val="50000"/>
                </a:srgbClr>
              </a:solidFill>
              <a:latin typeface="Arial" pitchFamily="34" charset="0"/>
              <a:cs typeface="Arial" pitchFamily="34" charset="0"/>
            </a:endParaRPr>
          </a:p>
          <a:p>
            <a:pPr marL="571500" marR="0" lvl="0" indent="-571500" algn="just" defTabSz="825500" rtl="0" eaLnBrk="1" fontAlgn="auto" latinLnBrk="0" hangingPunct="0">
              <a:lnSpc>
                <a:spcPct val="100000"/>
              </a:lnSpc>
              <a:spcBef>
                <a:spcPts val="0"/>
              </a:spcBef>
              <a:spcAft>
                <a:spcPts val="0"/>
              </a:spcAft>
              <a:buClrTx/>
              <a:buSzTx/>
              <a:buFont typeface="Wingdings" panose="05000000000000000000" pitchFamily="2" charset="2"/>
              <a:buChar char="§"/>
              <a:tabLst/>
              <a:defRPr/>
            </a:pPr>
            <a:r>
              <a:rPr lang="el-GR" sz="4400" b="0" dirty="0" smtClean="0">
                <a:solidFill>
                  <a:srgbClr val="00A2FF">
                    <a:lumMod val="50000"/>
                  </a:srgbClr>
                </a:solidFill>
                <a:latin typeface="Arial" pitchFamily="34" charset="0"/>
                <a:cs typeface="Arial" pitchFamily="34" charset="0"/>
              </a:rPr>
              <a:t>Π.χ. Προϊόν </a:t>
            </a:r>
            <a:r>
              <a:rPr lang="x-none" sz="4400" b="0" dirty="0" smtClean="0">
                <a:solidFill>
                  <a:srgbClr val="00A2FF">
                    <a:lumMod val="50000"/>
                  </a:srgbClr>
                </a:solidFill>
                <a:latin typeface="Arial" pitchFamily="34" charset="0"/>
                <a:cs typeface="Arial" pitchFamily="34" charset="0"/>
              </a:rPr>
              <a:t>–</a:t>
            </a:r>
            <a:r>
              <a:rPr lang="el-GR" sz="4400" b="0" dirty="0" smtClean="0">
                <a:solidFill>
                  <a:srgbClr val="00A2FF">
                    <a:lumMod val="50000"/>
                  </a:srgbClr>
                </a:solidFill>
                <a:latin typeface="Arial" pitchFamily="34" charset="0"/>
                <a:cs typeface="Arial" pitchFamily="34" charset="0"/>
              </a:rPr>
              <a:t> Ηλεκτρονικά είδη</a:t>
            </a:r>
            <a:endParaRPr kumimoji="0" lang="el-GR" sz="4400" b="0" i="0" u="none" strike="noStrike" kern="0" cap="none" spc="0" normalizeH="0" baseline="0" noProof="0" dirty="0" smtClean="0">
              <a:ln>
                <a:noFill/>
              </a:ln>
              <a:solidFill>
                <a:srgbClr val="00A2FF">
                  <a:lumMod val="50000"/>
                </a:srgbClr>
              </a:solidFill>
              <a:effectLst/>
              <a:uLnTx/>
              <a:uFillTx/>
              <a:latin typeface="Arial" pitchFamily="34" charset="0"/>
              <a:cs typeface="Arial" pitchFamily="34" charset="0"/>
              <a:sym typeface="Helvetica Neue"/>
            </a:endParaRPr>
          </a:p>
          <a:p>
            <a:pPr marL="571500" marR="0" lvl="0" indent="-571500" algn="just" defTabSz="8255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l-GR" sz="4400" b="0" i="0" u="none" strike="noStrike" kern="0" cap="none" spc="0" normalizeH="0" baseline="0" noProof="0" dirty="0" smtClean="0">
              <a:ln>
                <a:noFill/>
              </a:ln>
              <a:solidFill>
                <a:srgbClr val="00A2FF">
                  <a:lumMod val="50000"/>
                </a:srgbClr>
              </a:solidFill>
              <a:effectLst/>
              <a:uLnTx/>
              <a:uFillTx/>
              <a:latin typeface="Helvetica Neue"/>
              <a:sym typeface="Helvetica Neue"/>
            </a:endParaRPr>
          </a:p>
          <a:p>
            <a:pPr marL="571500" marR="0" lvl="0" indent="-571500" algn="just" defTabSz="8255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l-GR" sz="4400" b="0" i="0" u="none" strike="noStrike" kern="0" cap="none" spc="0" normalizeH="0" baseline="0" noProof="0" dirty="0">
              <a:ln>
                <a:noFill/>
              </a:ln>
              <a:solidFill>
                <a:srgbClr val="00A2FF">
                  <a:lumMod val="50000"/>
                </a:srgbClr>
              </a:solidFill>
              <a:effectLst/>
              <a:uLnTx/>
              <a:uFillTx/>
              <a:latin typeface="Helvetica Neue"/>
              <a:sym typeface="Helvetica Neue"/>
            </a:endParaRPr>
          </a:p>
          <a:p>
            <a:pPr marL="0" marR="0" lvl="0" indent="0" algn="just" defTabSz="825500" rtl="0" eaLnBrk="1" fontAlgn="auto" latinLnBrk="0" hangingPunct="0">
              <a:lnSpc>
                <a:spcPct val="100000"/>
              </a:lnSpc>
              <a:spcBef>
                <a:spcPts val="0"/>
              </a:spcBef>
              <a:spcAft>
                <a:spcPts val="0"/>
              </a:spcAft>
              <a:buClrTx/>
              <a:buSzTx/>
              <a:buFontTx/>
              <a:buNone/>
              <a:tabLst/>
              <a:defRPr/>
            </a:pPr>
            <a:r>
              <a:rPr kumimoji="0" lang="el-GR" sz="4400" b="0" i="0" u="none" strike="noStrike" kern="0" cap="none" spc="0" normalizeH="0" baseline="0" noProof="0" dirty="0" smtClean="0">
                <a:ln>
                  <a:noFill/>
                </a:ln>
                <a:solidFill>
                  <a:srgbClr val="00A2FF">
                    <a:lumMod val="50000"/>
                  </a:srgbClr>
                </a:solidFill>
                <a:effectLst/>
                <a:uLnTx/>
                <a:uFillTx/>
                <a:latin typeface="Helvetica Neue"/>
                <a:sym typeface="Helvetica Neue"/>
              </a:rPr>
              <a:t> </a:t>
            </a:r>
            <a:endParaRPr kumimoji="0" lang="el-GR" sz="4400" b="0" i="0" u="none" strike="noStrike" kern="0" cap="none" spc="0" normalizeH="0" baseline="0" noProof="0" dirty="0">
              <a:ln>
                <a:noFill/>
              </a:ln>
              <a:solidFill>
                <a:srgbClr val="00A2FF">
                  <a:lumMod val="50000"/>
                </a:srgbClr>
              </a:solidFill>
              <a:effectLst/>
              <a:uLnTx/>
              <a:uFillTx/>
              <a:latin typeface="Helvetica Neue"/>
              <a:sym typeface="Helvetica Neue"/>
            </a:endParaRPr>
          </a:p>
          <a:p>
            <a:pPr marL="571500" marR="0" lvl="0" indent="-571500" algn="just" defTabSz="8255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l-GR" sz="4400" b="0" i="0" u="none" strike="noStrike" kern="0" cap="none" spc="0" normalizeH="0" baseline="0" noProof="0" dirty="0">
              <a:ln>
                <a:noFill/>
              </a:ln>
              <a:solidFill>
                <a:srgbClr val="00A2FF">
                  <a:lumMod val="50000"/>
                </a:srgbClr>
              </a:solidFill>
              <a:effectLst/>
              <a:uLnTx/>
              <a:uFillTx/>
              <a:latin typeface="Helvetica Neue"/>
              <a:sym typeface="Helvetica Neue"/>
            </a:endParaRPr>
          </a:p>
          <a:p>
            <a:pPr marL="571500" marR="0" lvl="0" indent="-5715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GB" sz="4400" b="0" i="0" u="none" strike="noStrike" kern="0" cap="none" spc="0" normalizeH="0" baseline="0" noProof="0" dirty="0" bmk="_Hlk57881727">
              <a:ln>
                <a:noFill/>
              </a:ln>
              <a:solidFill>
                <a:srgbClr val="00A2FF">
                  <a:lumMod val="50000"/>
                </a:srgbClr>
              </a:solidFill>
              <a:effectLst/>
              <a:uLnTx/>
              <a:uFillTx/>
              <a:latin typeface="Arial" pitchFamily="34" charset="0"/>
              <a:ea typeface="Calibri" pitchFamily="34" charset="0"/>
              <a:cs typeface="Arial" pitchFamily="34" charset="0"/>
              <a:sym typeface="Helvetica Neue"/>
            </a:endParaRPr>
          </a:p>
        </p:txBody>
      </p:sp>
    </p:spTree>
    <p:extLst>
      <p:ext uri="{BB962C8B-B14F-4D97-AF65-F5344CB8AC3E}">
        <p14:creationId xmlns:p14="http://schemas.microsoft.com/office/powerpoint/2010/main" xmlns="" val="325505576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157"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0" marR="0" lvl="0" indent="0" algn="l" defTabSz="825500" rtl="0" eaLnBrk="1" fontAlgn="auto" latinLnBrk="0" hangingPunct="0">
              <a:lnSpc>
                <a:spcPct val="100000"/>
              </a:lnSpc>
              <a:spcBef>
                <a:spcPts val="0"/>
              </a:spcBef>
              <a:spcAft>
                <a:spcPts val="0"/>
              </a:spcAft>
              <a:buClrTx/>
              <a:buSzTx/>
              <a:buFontTx/>
              <a:buNone/>
              <a:tabLst/>
              <a:defRPr sz="1000" b="0">
                <a:solidFill>
                  <a:srgbClr val="5E5E5E"/>
                </a:solidFill>
                <a:latin typeface="Arial"/>
                <a:ea typeface="Arial"/>
                <a:cs typeface="Arial"/>
                <a:sym typeface="Arial"/>
              </a:defRPr>
            </a:pPr>
            <a:r>
              <a:rPr kumimoji="0" sz="1000" b="1" i="0" u="none" strike="noStrike" kern="0" cap="none" spc="0" normalizeH="0" baseline="0" noProof="0">
                <a:ln>
                  <a:noFill/>
                </a:ln>
                <a:solidFill>
                  <a:srgbClr val="5E5E5E"/>
                </a:solidFill>
                <a:effectLst/>
                <a:uLnTx/>
                <a:uFillTx/>
                <a:latin typeface="Arial"/>
                <a:cs typeface="Arial"/>
                <a:sym typeface="Arial"/>
              </a:rPr>
              <a:t>ΚΥΠΡΙΑΚΗ ΔΗΜΟΚΡΑΤΙΑ</a:t>
            </a:r>
            <a:r>
              <a:rPr kumimoji="0" sz="1000" b="0" i="0" u="none" strike="noStrike" kern="0" cap="none" spc="0" normalizeH="0" baseline="0" noProof="0">
                <a:ln>
                  <a:noFill/>
                </a:ln>
                <a:solidFill>
                  <a:srgbClr val="5E5E5E"/>
                </a:solidFill>
                <a:effectLst/>
                <a:uLnTx/>
                <a:uFillTx/>
                <a:latin typeface="Arial"/>
                <a:cs typeface="Arial"/>
                <a:sym typeface="Arial"/>
              </a:rPr>
              <a:t> / ΠΝΕΥΜΑΤΙΚΑ ΔΙΚΑΙΩΜΑΤΑ 2020</a:t>
            </a:r>
          </a:p>
        </p:txBody>
      </p:sp>
      <p:sp>
        <p:nvSpPr>
          <p:cNvPr id="158"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p:cNvSpPr txBox="1"/>
          <p:nvPr/>
        </p:nvSpPr>
        <p:spPr>
          <a:xfrm>
            <a:off x="1270000" y="3809117"/>
            <a:ext cx="7887652"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lnSpc>
                <a:spcPct val="120000"/>
              </a:lnSpc>
              <a:defRPr sz="4000" b="0" i="1">
                <a:solidFill>
                  <a:srgbClr val="5E5E5E"/>
                </a:solidFill>
                <a:latin typeface="Arial"/>
                <a:ea typeface="Arial"/>
                <a:cs typeface="Arial"/>
                <a:sym typeface="Arial"/>
              </a:defRPr>
            </a:lvl1pPr>
          </a:lstStyle>
          <a:p>
            <a:pPr marL="0" marR="0" lvl="0" indent="0" algn="l" defTabSz="457200" rtl="0" eaLnBrk="1" fontAlgn="auto" latinLnBrk="0" hangingPunct="0">
              <a:lnSpc>
                <a:spcPct val="120000"/>
              </a:lnSpc>
              <a:spcBef>
                <a:spcPts val="0"/>
              </a:spcBef>
              <a:spcAft>
                <a:spcPts val="0"/>
              </a:spcAft>
              <a:buClrTx/>
              <a:buSzTx/>
              <a:buFontTx/>
              <a:buNone/>
              <a:tabLst/>
              <a:defRPr/>
            </a:pPr>
            <a:endParaRPr kumimoji="0" sz="4000" b="0" i="1" u="none" strike="noStrike" kern="0" cap="none" spc="0" normalizeH="0" baseline="0" noProof="0" dirty="0">
              <a:ln>
                <a:noFill/>
              </a:ln>
              <a:solidFill>
                <a:srgbClr val="5E5E5E"/>
              </a:solidFill>
              <a:effectLst/>
              <a:uLnTx/>
              <a:uFillTx/>
              <a:latin typeface="Arial"/>
              <a:cs typeface="Arial"/>
              <a:sym typeface="Arial"/>
            </a:endParaRPr>
          </a:p>
        </p:txBody>
      </p:sp>
      <p:sp>
        <p:nvSpPr>
          <p:cNvPr id="160"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p:cNvSpPr txBox="1"/>
          <p:nvPr/>
        </p:nvSpPr>
        <p:spPr>
          <a:xfrm>
            <a:off x="10802039" y="3809117"/>
            <a:ext cx="11986143"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p:txBody>
      </p:sp>
      <p:pic>
        <p:nvPicPr>
          <p:cNvPr id="10" name="Picture 9" descr="Graphical user interface, text&#10;&#10;Description automatically generated">
            <a:extLst>
              <a:ext uri="{FF2B5EF4-FFF2-40B4-BE49-F238E27FC236}">
                <a16:creationId xmlns:a16="http://schemas.microsoft.com/office/drawing/2014/main" xmlns="" id="{F86BDBE7-74FF-5948-ADD1-48F24EE75D3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07850" y="11986238"/>
            <a:ext cx="6035270" cy="1310516"/>
          </a:xfrm>
          <a:prstGeom prst="rect">
            <a:avLst/>
          </a:prstGeom>
        </p:spPr>
      </p:pic>
      <p:sp>
        <p:nvSpPr>
          <p:cNvPr id="15" name="headline goes here goes here">
            <a:extLst>
              <a:ext uri="{FF2B5EF4-FFF2-40B4-BE49-F238E27FC236}">
                <a16:creationId xmlns:a16="http://schemas.microsoft.com/office/drawing/2014/main" xmlns="" id="{C5A2D2A1-740A-0041-86AE-3FB61AC06DB1}"/>
              </a:ext>
            </a:extLst>
          </p:cNvPr>
          <p:cNvSpPr txBox="1"/>
          <p:nvPr/>
        </p:nvSpPr>
        <p:spPr>
          <a:xfrm>
            <a:off x="1270000" y="1137821"/>
            <a:ext cx="11115964"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4000" cap="all">
                <a:solidFill>
                  <a:srgbClr val="307788"/>
                </a:solidFill>
                <a:latin typeface="Arial"/>
                <a:ea typeface="Arial"/>
                <a:cs typeface="Arial"/>
                <a:sym typeface="Arial"/>
              </a:defRPr>
            </a:lvl1pPr>
          </a:lstStyle>
          <a:p>
            <a:pPr marL="0" marR="0" lvl="0" indent="0" algn="l" defTabSz="825500" rtl="0" eaLnBrk="1" fontAlgn="auto" latinLnBrk="0" hangingPunct="0">
              <a:lnSpc>
                <a:spcPct val="120000"/>
              </a:lnSpc>
              <a:spcBef>
                <a:spcPts val="0"/>
              </a:spcBef>
              <a:spcAft>
                <a:spcPts val="0"/>
              </a:spcAft>
              <a:buClrTx/>
              <a:buSzTx/>
              <a:buFontTx/>
              <a:buNone/>
              <a:tabLst/>
              <a:defRPr/>
            </a:pPr>
            <a:endParaRPr kumimoji="0" sz="4000" b="1" i="0" u="none" strike="noStrike" kern="0" cap="all" spc="0" normalizeH="0" baseline="0" noProof="0" dirty="0">
              <a:ln>
                <a:noFill/>
              </a:ln>
              <a:solidFill>
                <a:srgbClr val="307788"/>
              </a:solidFill>
              <a:effectLst/>
              <a:uLnTx/>
              <a:uFillTx/>
              <a:latin typeface="Arial"/>
              <a:cs typeface="Arial"/>
              <a:sym typeface="Arial"/>
            </a:endParaRPr>
          </a:p>
        </p:txBody>
      </p:sp>
      <p:cxnSp>
        <p:nvCxnSpPr>
          <p:cNvPr id="16" name="Straight Connector 15">
            <a:extLst>
              <a:ext uri="{FF2B5EF4-FFF2-40B4-BE49-F238E27FC236}">
                <a16:creationId xmlns:a16="http://schemas.microsoft.com/office/drawing/2014/main" xmlns="" id="{A0A9A173-5648-E04C-A756-C79346B401CF}"/>
              </a:ext>
            </a:extLst>
          </p:cNvPr>
          <p:cNvCxnSpPr>
            <a:cxnSpLocks/>
          </p:cNvCxnSpPr>
          <p:nvPr/>
        </p:nvCxnSpPr>
        <p:spPr>
          <a:xfrm>
            <a:off x="1270000" y="1916736"/>
            <a:ext cx="20790300" cy="117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xmlns="" id="{C6751924-6B62-7448-84F4-B17A9B72C166}"/>
              </a:ext>
            </a:extLst>
          </p:cNvPr>
          <p:cNvPicPr>
            <a:picLocks noChangeAspect="1"/>
          </p:cNvPicPr>
          <p:nvPr/>
        </p:nvPicPr>
        <p:blipFill>
          <a:blip r:embed="rId4"/>
          <a:stretch>
            <a:fillRect/>
          </a:stretch>
        </p:blipFill>
        <p:spPr>
          <a:xfrm>
            <a:off x="22060300" y="1219414"/>
            <a:ext cx="711200" cy="698500"/>
          </a:xfrm>
          <a:prstGeom prst="rect">
            <a:avLst/>
          </a:prstGeom>
        </p:spPr>
      </p:pic>
      <p:sp>
        <p:nvSpPr>
          <p:cNvPr id="12" name="Rectangle 11"/>
          <p:cNvSpPr/>
          <p:nvPr/>
        </p:nvSpPr>
        <p:spPr>
          <a:xfrm>
            <a:off x="1270000" y="2887205"/>
            <a:ext cx="21198114" cy="4216539"/>
          </a:xfrm>
          <a:prstGeom prst="rect">
            <a:avLst/>
          </a:prstGeom>
        </p:spPr>
        <p:txBody>
          <a:bodyPr wrap="square">
            <a:spAutoFit/>
          </a:bodyPr>
          <a:lstStyle/>
          <a:p>
            <a:pPr marL="0" marR="0" lvl="0" indent="0" algn="just" defTabSz="825500" rtl="0" eaLnBrk="1" fontAlgn="auto" latinLnBrk="0" hangingPunct="0">
              <a:lnSpc>
                <a:spcPct val="100000"/>
              </a:lnSpc>
              <a:spcBef>
                <a:spcPts val="0"/>
              </a:spcBef>
              <a:spcAft>
                <a:spcPts val="0"/>
              </a:spcAft>
              <a:buClrTx/>
              <a:buSzTx/>
              <a:buFont typeface="Wingdings" pitchFamily="2" charset="2"/>
              <a:buChar char="§"/>
              <a:tabLst/>
              <a:defRPr/>
            </a:pPr>
            <a:endParaRPr kumimoji="0" lang="el-GR" sz="4400" b="1"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a:p>
            <a:pPr marL="0" marR="0" lvl="0" indent="0" algn="just" defTabSz="825500" rtl="0" eaLnBrk="1" fontAlgn="auto" latinLnBrk="0" hangingPunct="0">
              <a:lnSpc>
                <a:spcPct val="100000"/>
              </a:lnSpc>
              <a:spcBef>
                <a:spcPts val="0"/>
              </a:spcBef>
              <a:spcAft>
                <a:spcPts val="0"/>
              </a:spcAft>
              <a:buClrTx/>
              <a:buSzTx/>
              <a:buFont typeface="Wingdings" pitchFamily="2" charset="2"/>
              <a:buChar char="§"/>
              <a:tabLst/>
              <a:defRPr/>
            </a:pPr>
            <a:endParaRPr kumimoji="0" lang="el-GR" sz="4400" b="1"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a:p>
            <a:pPr marL="0" marR="0" lvl="0" indent="0" algn="just" defTabSz="825500" rtl="0" eaLnBrk="1" fontAlgn="auto" latinLnBrk="0" hangingPunct="0">
              <a:lnSpc>
                <a:spcPct val="100000"/>
              </a:lnSpc>
              <a:spcBef>
                <a:spcPts val="0"/>
              </a:spcBef>
              <a:spcAft>
                <a:spcPts val="0"/>
              </a:spcAft>
              <a:buClrTx/>
              <a:buSzTx/>
              <a:buFont typeface="Wingdings" pitchFamily="2" charset="2"/>
              <a:buChar char="§"/>
              <a:tabLst/>
              <a:defRPr/>
            </a:pPr>
            <a:endParaRPr kumimoji="0" lang="el-GR" sz="4400" b="1"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a:p>
            <a:pPr marL="0" marR="0" lvl="0" indent="0" algn="just" defTabSz="825500" rtl="0" eaLnBrk="1" fontAlgn="auto" latinLnBrk="0" hangingPunct="0">
              <a:lnSpc>
                <a:spcPct val="100000"/>
              </a:lnSpc>
              <a:spcBef>
                <a:spcPts val="0"/>
              </a:spcBef>
              <a:spcAft>
                <a:spcPts val="0"/>
              </a:spcAft>
              <a:buClrTx/>
              <a:buSzTx/>
              <a:buFontTx/>
              <a:buNone/>
              <a:tabLst/>
              <a:defRPr/>
            </a:pPr>
            <a:endParaRPr kumimoji="0" lang="el-GR" sz="4800" b="0"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a:p>
            <a:pPr marL="0" marR="0" lvl="0" indent="0" algn="just" defTabSz="825500" rtl="0" eaLnBrk="1" fontAlgn="auto" latinLnBrk="0" hangingPunct="0">
              <a:lnSpc>
                <a:spcPct val="100000"/>
              </a:lnSpc>
              <a:spcBef>
                <a:spcPts val="0"/>
              </a:spcBef>
              <a:spcAft>
                <a:spcPts val="0"/>
              </a:spcAft>
              <a:buClrTx/>
              <a:buSzTx/>
              <a:buFont typeface="Wingdings" pitchFamily="2" charset="2"/>
              <a:buChar char="§"/>
              <a:tabLst/>
              <a:defRPr/>
            </a:pPr>
            <a:endParaRPr kumimoji="0" lang="en-GB" sz="4400" b="0"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a:p>
            <a:pPr marL="0" marR="0" lvl="0" indent="0" algn="just" defTabSz="825500" rtl="0" eaLnBrk="1" fontAlgn="auto" latinLnBrk="0" hangingPunct="0">
              <a:lnSpc>
                <a:spcPct val="100000"/>
              </a:lnSpc>
              <a:spcBef>
                <a:spcPts val="0"/>
              </a:spcBef>
              <a:spcAft>
                <a:spcPts val="0"/>
              </a:spcAft>
              <a:buClrTx/>
              <a:buSzTx/>
              <a:buFont typeface="Wingdings" pitchFamily="2" charset="2"/>
              <a:buChar char="§"/>
              <a:tabLst/>
              <a:defRPr/>
            </a:pPr>
            <a:endParaRPr kumimoji="0" lang="en-GB" sz="4400" b="0"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p:txBody>
      </p:sp>
      <p:sp>
        <p:nvSpPr>
          <p:cNvPr id="1025" name="Rectangle 1"/>
          <p:cNvSpPr>
            <a:spLocks noChangeArrowheads="1"/>
          </p:cNvSpPr>
          <p:nvPr/>
        </p:nvSpPr>
        <p:spPr bwMode="auto">
          <a:xfrm>
            <a:off x="1270000" y="1499617"/>
            <a:ext cx="20730464" cy="109260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71500" marR="0" lvl="0" indent="-5715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GB" sz="4400" b="0" i="0" u="none" strike="noStrike" kern="0" cap="none" spc="0" normalizeH="0" baseline="0" noProof="0" dirty="0">
              <a:ln>
                <a:noFill/>
              </a:ln>
              <a:solidFill>
                <a:srgbClr val="00A2FF">
                  <a:lumMod val="50000"/>
                </a:srgbClr>
              </a:solidFill>
              <a:effectLst/>
              <a:uLnTx/>
              <a:uFillTx/>
              <a:latin typeface="Arial" pitchFamily="34" charset="0"/>
              <a:ea typeface="Calibri" pitchFamily="34" charset="0"/>
              <a:cs typeface="Arial" pitchFamily="34" charset="0"/>
              <a:sym typeface="Helvetica Neue"/>
            </a:endParaRPr>
          </a:p>
          <a:p>
            <a:pPr marL="571500" indent="-571500"/>
            <a:r>
              <a:rPr lang="el-GR" sz="4400" u="sng" dirty="0" smtClean="0">
                <a:solidFill>
                  <a:schemeClr val="accent1">
                    <a:lumMod val="50000"/>
                  </a:schemeClr>
                </a:solidFill>
              </a:rPr>
              <a:t>Παραπλανητικές </a:t>
            </a:r>
            <a:r>
              <a:rPr lang="el-GR" sz="4400" u="sng" dirty="0">
                <a:solidFill>
                  <a:schemeClr val="accent1">
                    <a:lumMod val="50000"/>
                  </a:schemeClr>
                </a:solidFill>
              </a:rPr>
              <a:t>και Συγκριτικές Διαφημίσεις</a:t>
            </a:r>
          </a:p>
          <a:p>
            <a:pPr marL="571500" marR="0" lvl="0" indent="-571500" algn="just" defTabSz="8255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l-GR" sz="4400" b="0" i="0" u="none" strike="noStrike" kern="0" cap="none" spc="0" normalizeH="0" baseline="0" noProof="0" dirty="0" smtClean="0">
              <a:ln>
                <a:noFill/>
              </a:ln>
              <a:solidFill>
                <a:srgbClr val="00A2FF">
                  <a:lumMod val="50000"/>
                </a:srgbClr>
              </a:solidFill>
              <a:effectLst/>
              <a:uLnTx/>
              <a:uFillTx/>
              <a:latin typeface="Helvetica Neue"/>
              <a:sym typeface="Helvetica Neue"/>
            </a:endParaRPr>
          </a:p>
          <a:p>
            <a:pPr marL="571500" indent="-571500" algn="just">
              <a:buFont typeface="Wingdings" panose="05000000000000000000" pitchFamily="2" charset="2"/>
              <a:buChar char="§"/>
              <a:defRPr/>
            </a:pPr>
            <a:r>
              <a:rPr lang="el-GR" sz="4400" b="0" dirty="0">
                <a:solidFill>
                  <a:srgbClr val="00A2FF">
                    <a:lumMod val="50000"/>
                  </a:srgbClr>
                </a:solidFill>
              </a:rPr>
              <a:t>δημιουργεί σύγχυση μεταξύ εμπορευομένων, μεταξύ διαφημιστή και ανταγωνιστή ή μεταξύ των εμπορικών σημάτων, των εμπορικών επωνυμιών, άλλων διακριτικών </a:t>
            </a:r>
            <a:r>
              <a:rPr lang="el-GR" sz="4400" b="0" dirty="0" smtClean="0">
                <a:solidFill>
                  <a:srgbClr val="00A2FF">
                    <a:lumMod val="50000"/>
                  </a:srgbClr>
                </a:solidFill>
              </a:rPr>
              <a:t>γνωρισμάτων</a:t>
            </a:r>
            <a:r>
              <a:rPr lang="en-GB" sz="4400" b="0" dirty="0" smtClean="0">
                <a:solidFill>
                  <a:srgbClr val="00A2FF">
                    <a:lumMod val="50000"/>
                  </a:srgbClr>
                </a:solidFill>
              </a:rPr>
              <a:t>.</a:t>
            </a:r>
            <a:endParaRPr lang="el-GR" sz="4400" b="0" dirty="0" smtClean="0">
              <a:solidFill>
                <a:srgbClr val="00A2FF">
                  <a:lumMod val="50000"/>
                </a:srgbClr>
              </a:solidFill>
            </a:endParaRPr>
          </a:p>
          <a:p>
            <a:pPr marL="571500" indent="-571500" algn="just">
              <a:buFont typeface="Wingdings" panose="05000000000000000000" pitchFamily="2" charset="2"/>
              <a:buChar char="§"/>
              <a:defRPr/>
            </a:pPr>
            <a:endParaRPr lang="el-GR" sz="4400" b="0" dirty="0" smtClean="0">
              <a:solidFill>
                <a:srgbClr val="00A2FF">
                  <a:lumMod val="50000"/>
                </a:srgbClr>
              </a:solidFill>
            </a:endParaRPr>
          </a:p>
          <a:p>
            <a:pPr marL="571500" indent="-571500" algn="just">
              <a:buFont typeface="Wingdings" panose="05000000000000000000" pitchFamily="2" charset="2"/>
              <a:buChar char="§"/>
              <a:defRPr/>
            </a:pPr>
            <a:r>
              <a:rPr lang="el-GR" sz="4400" b="0" dirty="0" smtClean="0">
                <a:solidFill>
                  <a:srgbClr val="00A2FF">
                    <a:lumMod val="50000"/>
                  </a:srgbClr>
                </a:solidFill>
              </a:rPr>
              <a:t>παρουσιάζει </a:t>
            </a:r>
            <a:r>
              <a:rPr lang="el-GR" sz="4400" b="0" dirty="0">
                <a:solidFill>
                  <a:srgbClr val="00A2FF">
                    <a:lumMod val="50000"/>
                  </a:srgbClr>
                </a:solidFill>
              </a:rPr>
              <a:t>ένα αγαθό ή μια υπηρεσία ως απομίμηση ή αντίγραφο αγαθού ή υπηρεσίας που φέρει σήμα κατατεθέν ή εμπορική </a:t>
            </a:r>
            <a:r>
              <a:rPr lang="el-GR" sz="4400" b="0" dirty="0" smtClean="0">
                <a:solidFill>
                  <a:srgbClr val="00A2FF">
                    <a:lumMod val="50000"/>
                  </a:srgbClr>
                </a:solidFill>
              </a:rPr>
              <a:t>επωνυμία</a:t>
            </a:r>
            <a:r>
              <a:rPr lang="en-GB" sz="4400" b="0" dirty="0" smtClean="0">
                <a:solidFill>
                  <a:srgbClr val="00A2FF">
                    <a:lumMod val="50000"/>
                  </a:srgbClr>
                </a:solidFill>
              </a:rPr>
              <a:t>.</a:t>
            </a:r>
            <a:endParaRPr lang="el-GR" sz="4400" b="0" dirty="0" smtClean="0">
              <a:solidFill>
                <a:srgbClr val="00A2FF">
                  <a:lumMod val="50000"/>
                </a:srgbClr>
              </a:solidFill>
            </a:endParaRPr>
          </a:p>
          <a:p>
            <a:pPr lvl="0" algn="just"/>
            <a:endParaRPr kumimoji="0" lang="el-GR" sz="4400" b="0" i="0" u="none" strike="noStrike" kern="0" cap="none" spc="0" normalizeH="0" baseline="0" noProof="0" dirty="0">
              <a:ln>
                <a:noFill/>
              </a:ln>
              <a:solidFill>
                <a:srgbClr val="00A2FF">
                  <a:lumMod val="50000"/>
                </a:srgbClr>
              </a:solidFill>
              <a:effectLst/>
              <a:uLnTx/>
              <a:uFillTx/>
              <a:latin typeface="Helvetica Neue"/>
              <a:sym typeface="Helvetica Neue"/>
            </a:endParaRPr>
          </a:p>
          <a:p>
            <a:pPr marL="571500" marR="0" lvl="0" indent="-571500" algn="just" defTabSz="825500" rtl="0" eaLnBrk="1" fontAlgn="auto" latinLnBrk="0" hangingPunct="0">
              <a:lnSpc>
                <a:spcPct val="100000"/>
              </a:lnSpc>
              <a:spcBef>
                <a:spcPts val="0"/>
              </a:spcBef>
              <a:spcAft>
                <a:spcPts val="0"/>
              </a:spcAft>
              <a:buClrTx/>
              <a:buSzTx/>
              <a:buFont typeface="Wingdings" panose="05000000000000000000" pitchFamily="2" charset="2"/>
              <a:buChar char="§"/>
              <a:tabLst/>
              <a:defRPr/>
            </a:pPr>
            <a:r>
              <a:rPr kumimoji="0" lang="el-GR" sz="4400" b="0" i="0" u="none" strike="noStrike" kern="0" cap="none" spc="0" normalizeH="0" baseline="0" noProof="0" dirty="0" smtClean="0">
                <a:ln>
                  <a:noFill/>
                </a:ln>
                <a:solidFill>
                  <a:srgbClr val="00A2FF">
                    <a:lumMod val="50000"/>
                  </a:srgbClr>
                </a:solidFill>
                <a:effectLst/>
                <a:uLnTx/>
                <a:uFillTx/>
                <a:latin typeface="Helvetica Neue"/>
                <a:sym typeface="Helvetica Neue"/>
              </a:rPr>
              <a:t>Π.χ. Προϊόν </a:t>
            </a:r>
            <a:r>
              <a:rPr kumimoji="0" lang="x-none" sz="4400" b="0" i="0" u="none" strike="noStrike" kern="0" cap="none" spc="0" normalizeH="0" baseline="0" noProof="0" dirty="0" smtClean="0">
                <a:ln>
                  <a:noFill/>
                </a:ln>
                <a:solidFill>
                  <a:srgbClr val="00A2FF">
                    <a:lumMod val="50000"/>
                  </a:srgbClr>
                </a:solidFill>
                <a:effectLst/>
                <a:uLnTx/>
                <a:uFillTx/>
                <a:latin typeface="Helvetica Neue"/>
                <a:sym typeface="Helvetica Neue"/>
              </a:rPr>
              <a:t>–</a:t>
            </a:r>
            <a:r>
              <a:rPr kumimoji="0" lang="el-GR" sz="4400" b="0" i="0" u="none" strike="noStrike" kern="0" cap="none" spc="0" normalizeH="0" baseline="0" noProof="0" dirty="0" smtClean="0">
                <a:ln>
                  <a:noFill/>
                </a:ln>
                <a:solidFill>
                  <a:srgbClr val="00A2FF">
                    <a:lumMod val="50000"/>
                  </a:srgbClr>
                </a:solidFill>
                <a:effectLst/>
                <a:uLnTx/>
                <a:uFillTx/>
                <a:latin typeface="Helvetica Neue"/>
                <a:sym typeface="Helvetica Neue"/>
              </a:rPr>
              <a:t> Οικοδομικά Υλικά / Είδη ένδυσης</a:t>
            </a:r>
          </a:p>
          <a:p>
            <a:pPr marL="571500" marR="0" lvl="0" indent="-571500" algn="just" defTabSz="8255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l-GR" sz="4400" b="0" i="0" u="none" strike="noStrike" kern="0" cap="none" spc="0" normalizeH="0" baseline="0" noProof="0" dirty="0" smtClean="0">
              <a:ln>
                <a:noFill/>
              </a:ln>
              <a:solidFill>
                <a:srgbClr val="00A2FF">
                  <a:lumMod val="50000"/>
                </a:srgbClr>
              </a:solidFill>
              <a:effectLst/>
              <a:uLnTx/>
              <a:uFillTx/>
              <a:latin typeface="Helvetica Neue"/>
              <a:sym typeface="Helvetica Neue"/>
            </a:endParaRPr>
          </a:p>
          <a:p>
            <a:pPr marL="571500" marR="0" lvl="0" indent="-571500" algn="just" defTabSz="8255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l-GR" sz="4400" b="0" i="0" u="none" strike="noStrike" kern="0" cap="none" spc="0" normalizeH="0" baseline="0" noProof="0" dirty="0">
              <a:ln>
                <a:noFill/>
              </a:ln>
              <a:solidFill>
                <a:srgbClr val="00A2FF">
                  <a:lumMod val="50000"/>
                </a:srgbClr>
              </a:solidFill>
              <a:effectLst/>
              <a:uLnTx/>
              <a:uFillTx/>
              <a:latin typeface="Helvetica Neue"/>
              <a:sym typeface="Helvetica Neue"/>
            </a:endParaRPr>
          </a:p>
          <a:p>
            <a:pPr marL="0" marR="0" lvl="0" indent="0" algn="just" defTabSz="825500" rtl="0" eaLnBrk="1" fontAlgn="auto" latinLnBrk="0" hangingPunct="0">
              <a:lnSpc>
                <a:spcPct val="100000"/>
              </a:lnSpc>
              <a:spcBef>
                <a:spcPts val="0"/>
              </a:spcBef>
              <a:spcAft>
                <a:spcPts val="0"/>
              </a:spcAft>
              <a:buClrTx/>
              <a:buSzTx/>
              <a:buFontTx/>
              <a:buNone/>
              <a:tabLst/>
              <a:defRPr/>
            </a:pPr>
            <a:r>
              <a:rPr kumimoji="0" lang="el-GR" sz="4400" b="0" i="0" u="none" strike="noStrike" kern="0" cap="none" spc="0" normalizeH="0" baseline="0" noProof="0" dirty="0" smtClean="0">
                <a:ln>
                  <a:noFill/>
                </a:ln>
                <a:solidFill>
                  <a:srgbClr val="00A2FF">
                    <a:lumMod val="50000"/>
                  </a:srgbClr>
                </a:solidFill>
                <a:effectLst/>
                <a:uLnTx/>
                <a:uFillTx/>
                <a:latin typeface="Helvetica Neue"/>
                <a:sym typeface="Helvetica Neue"/>
              </a:rPr>
              <a:t> </a:t>
            </a:r>
            <a:endParaRPr kumimoji="0" lang="el-GR" sz="4400" b="0" i="0" u="none" strike="noStrike" kern="0" cap="none" spc="0" normalizeH="0" baseline="0" noProof="0" dirty="0">
              <a:ln>
                <a:noFill/>
              </a:ln>
              <a:solidFill>
                <a:srgbClr val="00A2FF">
                  <a:lumMod val="50000"/>
                </a:srgbClr>
              </a:solidFill>
              <a:effectLst/>
              <a:uLnTx/>
              <a:uFillTx/>
              <a:latin typeface="Helvetica Neue"/>
              <a:sym typeface="Helvetica Neue"/>
            </a:endParaRPr>
          </a:p>
          <a:p>
            <a:pPr marL="571500" marR="0" lvl="0" indent="-571500" algn="just" defTabSz="8255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l-GR" sz="4400" b="0" i="0" u="none" strike="noStrike" kern="0" cap="none" spc="0" normalizeH="0" baseline="0" noProof="0" dirty="0">
              <a:ln>
                <a:noFill/>
              </a:ln>
              <a:solidFill>
                <a:srgbClr val="00A2FF">
                  <a:lumMod val="50000"/>
                </a:srgbClr>
              </a:solidFill>
              <a:effectLst/>
              <a:uLnTx/>
              <a:uFillTx/>
              <a:latin typeface="Helvetica Neue"/>
              <a:sym typeface="Helvetica Neue"/>
            </a:endParaRPr>
          </a:p>
          <a:p>
            <a:pPr marL="571500" marR="0" lvl="0" indent="-5715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GB" sz="4400" b="0" i="0" u="none" strike="noStrike" kern="0" cap="none" spc="0" normalizeH="0" baseline="0" noProof="0" dirty="0" bmk="_Hlk57881727">
              <a:ln>
                <a:noFill/>
              </a:ln>
              <a:solidFill>
                <a:srgbClr val="00A2FF">
                  <a:lumMod val="50000"/>
                </a:srgbClr>
              </a:solidFill>
              <a:effectLst/>
              <a:uLnTx/>
              <a:uFillTx/>
              <a:latin typeface="Arial" pitchFamily="34" charset="0"/>
              <a:ea typeface="Calibri" pitchFamily="34" charset="0"/>
              <a:cs typeface="Arial" pitchFamily="34" charset="0"/>
              <a:sym typeface="Helvetica Neue"/>
            </a:endParaRPr>
          </a:p>
        </p:txBody>
      </p:sp>
    </p:spTree>
    <p:extLst>
      <p:ext uri="{BB962C8B-B14F-4D97-AF65-F5344CB8AC3E}">
        <p14:creationId xmlns:p14="http://schemas.microsoft.com/office/powerpoint/2010/main" xmlns="" val="279519303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157"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0" marR="0" lvl="0" indent="0" algn="l" defTabSz="825500" rtl="0" eaLnBrk="1" fontAlgn="auto" latinLnBrk="0" hangingPunct="0">
              <a:lnSpc>
                <a:spcPct val="100000"/>
              </a:lnSpc>
              <a:spcBef>
                <a:spcPts val="0"/>
              </a:spcBef>
              <a:spcAft>
                <a:spcPts val="0"/>
              </a:spcAft>
              <a:buClrTx/>
              <a:buSzTx/>
              <a:buFontTx/>
              <a:buNone/>
              <a:tabLst/>
              <a:defRPr sz="1000" b="0">
                <a:solidFill>
                  <a:srgbClr val="5E5E5E"/>
                </a:solidFill>
                <a:latin typeface="Arial"/>
                <a:ea typeface="Arial"/>
                <a:cs typeface="Arial"/>
                <a:sym typeface="Arial"/>
              </a:defRPr>
            </a:pPr>
            <a:r>
              <a:rPr kumimoji="0" sz="1000" b="1" i="0" u="none" strike="noStrike" kern="0" cap="none" spc="0" normalizeH="0" baseline="0" noProof="0">
                <a:ln>
                  <a:noFill/>
                </a:ln>
                <a:solidFill>
                  <a:srgbClr val="5E5E5E"/>
                </a:solidFill>
                <a:effectLst/>
                <a:uLnTx/>
                <a:uFillTx/>
                <a:latin typeface="Arial"/>
                <a:cs typeface="Arial"/>
                <a:sym typeface="Arial"/>
              </a:rPr>
              <a:t>ΚΥΠΡΙΑΚΗ ΔΗΜΟΚΡΑΤΙΑ</a:t>
            </a:r>
            <a:r>
              <a:rPr kumimoji="0" sz="1000" b="0" i="0" u="none" strike="noStrike" kern="0" cap="none" spc="0" normalizeH="0" baseline="0" noProof="0">
                <a:ln>
                  <a:noFill/>
                </a:ln>
                <a:solidFill>
                  <a:srgbClr val="5E5E5E"/>
                </a:solidFill>
                <a:effectLst/>
                <a:uLnTx/>
                <a:uFillTx/>
                <a:latin typeface="Arial"/>
                <a:cs typeface="Arial"/>
                <a:sym typeface="Arial"/>
              </a:rPr>
              <a:t> / ΠΝΕΥΜΑΤΙΚΑ ΔΙΚΑΙΩΜΑΤΑ 2020</a:t>
            </a:r>
          </a:p>
        </p:txBody>
      </p:sp>
      <p:sp>
        <p:nvSpPr>
          <p:cNvPr id="158"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p:cNvSpPr txBox="1"/>
          <p:nvPr/>
        </p:nvSpPr>
        <p:spPr>
          <a:xfrm>
            <a:off x="1270000" y="3809117"/>
            <a:ext cx="7887652"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lnSpc>
                <a:spcPct val="120000"/>
              </a:lnSpc>
              <a:defRPr sz="4000" b="0" i="1">
                <a:solidFill>
                  <a:srgbClr val="5E5E5E"/>
                </a:solidFill>
                <a:latin typeface="Arial"/>
                <a:ea typeface="Arial"/>
                <a:cs typeface="Arial"/>
                <a:sym typeface="Arial"/>
              </a:defRPr>
            </a:lvl1pPr>
          </a:lstStyle>
          <a:p>
            <a:pPr marL="0" marR="0" lvl="0" indent="0" algn="l" defTabSz="457200" rtl="0" eaLnBrk="1" fontAlgn="auto" latinLnBrk="0" hangingPunct="0">
              <a:lnSpc>
                <a:spcPct val="120000"/>
              </a:lnSpc>
              <a:spcBef>
                <a:spcPts val="0"/>
              </a:spcBef>
              <a:spcAft>
                <a:spcPts val="0"/>
              </a:spcAft>
              <a:buClrTx/>
              <a:buSzTx/>
              <a:buFontTx/>
              <a:buNone/>
              <a:tabLst/>
              <a:defRPr/>
            </a:pPr>
            <a:endParaRPr kumimoji="0" sz="4000" b="0" i="1" u="none" strike="noStrike" kern="0" cap="none" spc="0" normalizeH="0" baseline="0" noProof="0" dirty="0">
              <a:ln>
                <a:noFill/>
              </a:ln>
              <a:solidFill>
                <a:srgbClr val="5E5E5E"/>
              </a:solidFill>
              <a:effectLst/>
              <a:uLnTx/>
              <a:uFillTx/>
              <a:latin typeface="Arial"/>
              <a:cs typeface="Arial"/>
              <a:sym typeface="Arial"/>
            </a:endParaRPr>
          </a:p>
        </p:txBody>
      </p:sp>
      <p:sp>
        <p:nvSpPr>
          <p:cNvPr id="160"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p:cNvSpPr txBox="1"/>
          <p:nvPr/>
        </p:nvSpPr>
        <p:spPr>
          <a:xfrm>
            <a:off x="10802039" y="3809117"/>
            <a:ext cx="11986143"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p:txBody>
      </p:sp>
      <p:pic>
        <p:nvPicPr>
          <p:cNvPr id="10" name="Picture 9" descr="Graphical user interface, text&#10;&#10;Description automatically generated">
            <a:extLst>
              <a:ext uri="{FF2B5EF4-FFF2-40B4-BE49-F238E27FC236}">
                <a16:creationId xmlns:a16="http://schemas.microsoft.com/office/drawing/2014/main" xmlns="" id="{F86BDBE7-74FF-5948-ADD1-48F24EE75D3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07850" y="11986238"/>
            <a:ext cx="6035270" cy="1310516"/>
          </a:xfrm>
          <a:prstGeom prst="rect">
            <a:avLst/>
          </a:prstGeom>
        </p:spPr>
      </p:pic>
      <p:sp>
        <p:nvSpPr>
          <p:cNvPr id="15" name="headline goes here goes here">
            <a:extLst>
              <a:ext uri="{FF2B5EF4-FFF2-40B4-BE49-F238E27FC236}">
                <a16:creationId xmlns:a16="http://schemas.microsoft.com/office/drawing/2014/main" xmlns="" id="{C5A2D2A1-740A-0041-86AE-3FB61AC06DB1}"/>
              </a:ext>
            </a:extLst>
          </p:cNvPr>
          <p:cNvSpPr txBox="1"/>
          <p:nvPr/>
        </p:nvSpPr>
        <p:spPr>
          <a:xfrm>
            <a:off x="1270000" y="1137821"/>
            <a:ext cx="11115964"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4000" cap="all">
                <a:solidFill>
                  <a:srgbClr val="307788"/>
                </a:solidFill>
                <a:latin typeface="Arial"/>
                <a:ea typeface="Arial"/>
                <a:cs typeface="Arial"/>
                <a:sym typeface="Arial"/>
              </a:defRPr>
            </a:lvl1pPr>
          </a:lstStyle>
          <a:p>
            <a:pPr marL="0" marR="0" lvl="0" indent="0" algn="l" defTabSz="825500" rtl="0" eaLnBrk="1" fontAlgn="auto" latinLnBrk="0" hangingPunct="0">
              <a:lnSpc>
                <a:spcPct val="120000"/>
              </a:lnSpc>
              <a:spcBef>
                <a:spcPts val="0"/>
              </a:spcBef>
              <a:spcAft>
                <a:spcPts val="0"/>
              </a:spcAft>
              <a:buClrTx/>
              <a:buSzTx/>
              <a:buFontTx/>
              <a:buNone/>
              <a:tabLst/>
              <a:defRPr/>
            </a:pPr>
            <a:endParaRPr kumimoji="0" sz="4000" b="1" i="0" u="none" strike="noStrike" kern="0" cap="all" spc="0" normalizeH="0" baseline="0" noProof="0" dirty="0">
              <a:ln>
                <a:noFill/>
              </a:ln>
              <a:solidFill>
                <a:srgbClr val="307788"/>
              </a:solidFill>
              <a:effectLst/>
              <a:uLnTx/>
              <a:uFillTx/>
              <a:latin typeface="Arial"/>
              <a:cs typeface="Arial"/>
              <a:sym typeface="Arial"/>
            </a:endParaRPr>
          </a:p>
        </p:txBody>
      </p:sp>
      <p:cxnSp>
        <p:nvCxnSpPr>
          <p:cNvPr id="16" name="Straight Connector 15">
            <a:extLst>
              <a:ext uri="{FF2B5EF4-FFF2-40B4-BE49-F238E27FC236}">
                <a16:creationId xmlns:a16="http://schemas.microsoft.com/office/drawing/2014/main" xmlns="" id="{A0A9A173-5648-E04C-A756-C79346B401CF}"/>
              </a:ext>
            </a:extLst>
          </p:cNvPr>
          <p:cNvCxnSpPr>
            <a:cxnSpLocks/>
          </p:cNvCxnSpPr>
          <p:nvPr/>
        </p:nvCxnSpPr>
        <p:spPr>
          <a:xfrm>
            <a:off x="1270000" y="1916736"/>
            <a:ext cx="20790300" cy="117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xmlns="" id="{C6751924-6B62-7448-84F4-B17A9B72C166}"/>
              </a:ext>
            </a:extLst>
          </p:cNvPr>
          <p:cNvPicPr>
            <a:picLocks noChangeAspect="1"/>
          </p:cNvPicPr>
          <p:nvPr/>
        </p:nvPicPr>
        <p:blipFill>
          <a:blip r:embed="rId4"/>
          <a:stretch>
            <a:fillRect/>
          </a:stretch>
        </p:blipFill>
        <p:spPr>
          <a:xfrm>
            <a:off x="22060300" y="1219414"/>
            <a:ext cx="711200" cy="698500"/>
          </a:xfrm>
          <a:prstGeom prst="rect">
            <a:avLst/>
          </a:prstGeom>
        </p:spPr>
      </p:pic>
      <p:sp>
        <p:nvSpPr>
          <p:cNvPr id="12" name="Rectangle 11"/>
          <p:cNvSpPr/>
          <p:nvPr/>
        </p:nvSpPr>
        <p:spPr>
          <a:xfrm>
            <a:off x="1270000" y="2887205"/>
            <a:ext cx="21198114" cy="4216539"/>
          </a:xfrm>
          <a:prstGeom prst="rect">
            <a:avLst/>
          </a:prstGeom>
        </p:spPr>
        <p:txBody>
          <a:bodyPr wrap="square">
            <a:spAutoFit/>
          </a:bodyPr>
          <a:lstStyle/>
          <a:p>
            <a:pPr marL="0" marR="0" lvl="0" indent="0" algn="just" defTabSz="825500" rtl="0" eaLnBrk="1" fontAlgn="auto" latinLnBrk="0" hangingPunct="0">
              <a:lnSpc>
                <a:spcPct val="100000"/>
              </a:lnSpc>
              <a:spcBef>
                <a:spcPts val="0"/>
              </a:spcBef>
              <a:spcAft>
                <a:spcPts val="0"/>
              </a:spcAft>
              <a:buClrTx/>
              <a:buSzTx/>
              <a:buFont typeface="Wingdings" pitchFamily="2" charset="2"/>
              <a:buChar char="§"/>
              <a:tabLst/>
              <a:defRPr/>
            </a:pPr>
            <a:endParaRPr kumimoji="0" lang="el-GR" sz="4400" b="1"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a:p>
            <a:pPr marL="0" marR="0" lvl="0" indent="0" algn="just" defTabSz="825500" rtl="0" eaLnBrk="1" fontAlgn="auto" latinLnBrk="0" hangingPunct="0">
              <a:lnSpc>
                <a:spcPct val="100000"/>
              </a:lnSpc>
              <a:spcBef>
                <a:spcPts val="0"/>
              </a:spcBef>
              <a:spcAft>
                <a:spcPts val="0"/>
              </a:spcAft>
              <a:buClrTx/>
              <a:buSzTx/>
              <a:buFont typeface="Wingdings" pitchFamily="2" charset="2"/>
              <a:buChar char="§"/>
              <a:tabLst/>
              <a:defRPr/>
            </a:pPr>
            <a:endParaRPr kumimoji="0" lang="el-GR" sz="4400" b="1"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a:p>
            <a:pPr marL="0" marR="0" lvl="0" indent="0" algn="just" defTabSz="825500" rtl="0" eaLnBrk="1" fontAlgn="auto" latinLnBrk="0" hangingPunct="0">
              <a:lnSpc>
                <a:spcPct val="100000"/>
              </a:lnSpc>
              <a:spcBef>
                <a:spcPts val="0"/>
              </a:spcBef>
              <a:spcAft>
                <a:spcPts val="0"/>
              </a:spcAft>
              <a:buClrTx/>
              <a:buSzTx/>
              <a:buFont typeface="Wingdings" pitchFamily="2" charset="2"/>
              <a:buChar char="§"/>
              <a:tabLst/>
              <a:defRPr/>
            </a:pPr>
            <a:endParaRPr kumimoji="0" lang="el-GR" sz="4400" b="1"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a:p>
            <a:pPr marL="0" marR="0" lvl="0" indent="0" algn="just" defTabSz="825500" rtl="0" eaLnBrk="1" fontAlgn="auto" latinLnBrk="0" hangingPunct="0">
              <a:lnSpc>
                <a:spcPct val="100000"/>
              </a:lnSpc>
              <a:spcBef>
                <a:spcPts val="0"/>
              </a:spcBef>
              <a:spcAft>
                <a:spcPts val="0"/>
              </a:spcAft>
              <a:buClrTx/>
              <a:buSzTx/>
              <a:buFontTx/>
              <a:buNone/>
              <a:tabLst/>
              <a:defRPr/>
            </a:pPr>
            <a:endParaRPr kumimoji="0" lang="el-GR" sz="4800" b="0"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a:p>
            <a:pPr marL="0" marR="0" lvl="0" indent="0" algn="just" defTabSz="825500" rtl="0" eaLnBrk="1" fontAlgn="auto" latinLnBrk="0" hangingPunct="0">
              <a:lnSpc>
                <a:spcPct val="100000"/>
              </a:lnSpc>
              <a:spcBef>
                <a:spcPts val="0"/>
              </a:spcBef>
              <a:spcAft>
                <a:spcPts val="0"/>
              </a:spcAft>
              <a:buClrTx/>
              <a:buSzTx/>
              <a:buFont typeface="Wingdings" pitchFamily="2" charset="2"/>
              <a:buChar char="§"/>
              <a:tabLst/>
              <a:defRPr/>
            </a:pPr>
            <a:endParaRPr kumimoji="0" lang="en-GB" sz="4400" b="0"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a:p>
            <a:pPr marL="0" marR="0" lvl="0" indent="0" algn="just" defTabSz="825500" rtl="0" eaLnBrk="1" fontAlgn="auto" latinLnBrk="0" hangingPunct="0">
              <a:lnSpc>
                <a:spcPct val="100000"/>
              </a:lnSpc>
              <a:spcBef>
                <a:spcPts val="0"/>
              </a:spcBef>
              <a:spcAft>
                <a:spcPts val="0"/>
              </a:spcAft>
              <a:buClrTx/>
              <a:buSzTx/>
              <a:buFont typeface="Wingdings" pitchFamily="2" charset="2"/>
              <a:buChar char="§"/>
              <a:tabLst/>
              <a:defRPr/>
            </a:pPr>
            <a:endParaRPr kumimoji="0" lang="en-GB" sz="4400" b="0"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p:txBody>
      </p:sp>
      <p:sp>
        <p:nvSpPr>
          <p:cNvPr id="1025" name="Rectangle 1"/>
          <p:cNvSpPr>
            <a:spLocks noChangeArrowheads="1"/>
          </p:cNvSpPr>
          <p:nvPr/>
        </p:nvSpPr>
        <p:spPr bwMode="auto">
          <a:xfrm>
            <a:off x="1270000" y="1225297"/>
            <a:ext cx="21041360" cy="122802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lang="el-GR" sz="4400" u="sng" dirty="0">
              <a:solidFill>
                <a:srgbClr val="00A2FF">
                  <a:lumMod val="50000"/>
                </a:srgbClr>
              </a:solidFill>
              <a:latin typeface="Arial" pitchFamily="34" charset="0"/>
              <a:ea typeface="Calibri" pitchFamily="34" charset="0"/>
              <a:cs typeface="Arial" pitchFamily="34" charset="0"/>
            </a:endParaRPr>
          </a:p>
          <a:p>
            <a:pPr marL="571500" indent="-571500"/>
            <a:r>
              <a:rPr lang="el-GR" sz="4400" u="sng" dirty="0" smtClean="0">
                <a:solidFill>
                  <a:schemeClr val="accent1">
                    <a:lumMod val="50000"/>
                  </a:schemeClr>
                </a:solidFill>
              </a:rPr>
              <a:t>Δικαιώματα </a:t>
            </a:r>
            <a:r>
              <a:rPr lang="el-GR" sz="4400" u="sng" dirty="0">
                <a:solidFill>
                  <a:schemeClr val="accent1">
                    <a:lumMod val="50000"/>
                  </a:schemeClr>
                </a:solidFill>
              </a:rPr>
              <a:t>του Καταναλωτή σε </a:t>
            </a:r>
            <a:r>
              <a:rPr lang="el-GR" sz="4400" u="sng" dirty="0" smtClean="0">
                <a:solidFill>
                  <a:schemeClr val="accent1">
                    <a:lumMod val="50000"/>
                  </a:schemeClr>
                </a:solidFill>
              </a:rPr>
              <a:t>συμβάσεις εκτός εμπορικού καταστήματος και εξ</a:t>
            </a:r>
            <a:r>
              <a:rPr lang="el-GR" sz="4400" u="sng" dirty="0">
                <a:solidFill>
                  <a:schemeClr val="accent1">
                    <a:lumMod val="50000"/>
                  </a:schemeClr>
                </a:solidFill>
              </a:rPr>
              <a:t>’ αποστάσεως </a:t>
            </a:r>
            <a:r>
              <a:rPr lang="el-GR" sz="4400" u="sng" dirty="0" smtClean="0">
                <a:solidFill>
                  <a:schemeClr val="accent1">
                    <a:lumMod val="50000"/>
                  </a:schemeClr>
                </a:solidFill>
              </a:rPr>
              <a:t>συμβάσεις</a:t>
            </a:r>
            <a:r>
              <a:rPr lang="en-GB" sz="4400" u="sng" dirty="0" smtClean="0">
                <a:solidFill>
                  <a:schemeClr val="accent1">
                    <a:lumMod val="50000"/>
                  </a:schemeClr>
                </a:solidFill>
              </a:rPr>
              <a:t>.</a:t>
            </a:r>
            <a:endParaRPr lang="el-GR" sz="4400" u="sng" dirty="0" smtClean="0">
              <a:solidFill>
                <a:schemeClr val="accent1">
                  <a:lumMod val="50000"/>
                </a:schemeClr>
              </a:solidFill>
            </a:endParaRPr>
          </a:p>
          <a:p>
            <a:pPr algn="just"/>
            <a:endParaRPr lang="el-GR" sz="4400" b="0" dirty="0" smtClean="0">
              <a:solidFill>
                <a:schemeClr val="accent1">
                  <a:lumMod val="50000"/>
                </a:schemeClr>
              </a:solidFill>
            </a:endParaRPr>
          </a:p>
          <a:p>
            <a:pPr marL="571500" indent="-571500" algn="just">
              <a:buFont typeface="Wingdings" panose="05000000000000000000" pitchFamily="2" charset="2"/>
              <a:buChar char="§"/>
              <a:defRPr/>
            </a:pPr>
            <a:r>
              <a:rPr lang="el-GR" sz="4400" b="0" dirty="0" smtClean="0">
                <a:solidFill>
                  <a:srgbClr val="00A2FF">
                    <a:lumMod val="50000"/>
                  </a:srgbClr>
                </a:solidFill>
              </a:rPr>
              <a:t>οι </a:t>
            </a:r>
            <a:r>
              <a:rPr lang="el-GR" sz="4400" b="0" dirty="0">
                <a:solidFill>
                  <a:srgbClr val="00A2FF">
                    <a:lumMod val="50000"/>
                  </a:srgbClr>
                </a:solidFill>
              </a:rPr>
              <a:t>υποχρεώσεις ενημέρωσης που έχει ο εμπορευόμενος έναντι του καταναλωτή στο στάδιο πριν από την σύναψη μιας σύμβασης και στην περίπτωση που ο καταναλωτής επιθυμεί να ασκήσει το δικαίωμα </a:t>
            </a:r>
            <a:r>
              <a:rPr lang="el-GR" sz="4400" b="0" dirty="0" smtClean="0">
                <a:solidFill>
                  <a:srgbClr val="00A2FF">
                    <a:lumMod val="50000"/>
                  </a:srgbClr>
                </a:solidFill>
              </a:rPr>
              <a:t>υπαναχώρησης</a:t>
            </a:r>
            <a:r>
              <a:rPr lang="en-GB" sz="4400" b="0" dirty="0" smtClean="0">
                <a:solidFill>
                  <a:srgbClr val="00A2FF">
                    <a:lumMod val="50000"/>
                  </a:srgbClr>
                </a:solidFill>
              </a:rPr>
              <a:t>.</a:t>
            </a:r>
            <a:endParaRPr lang="el-GR" sz="4400" b="0" dirty="0" smtClean="0">
              <a:solidFill>
                <a:srgbClr val="00A2FF">
                  <a:lumMod val="50000"/>
                </a:srgbClr>
              </a:solidFill>
            </a:endParaRPr>
          </a:p>
          <a:p>
            <a:pPr marL="571500" indent="-571500" algn="just">
              <a:buFont typeface="Wingdings" panose="05000000000000000000" pitchFamily="2" charset="2"/>
              <a:buChar char="§"/>
              <a:defRPr/>
            </a:pPr>
            <a:endParaRPr lang="el-GR" sz="4400" b="0" dirty="0" smtClean="0">
              <a:solidFill>
                <a:srgbClr val="00A2FF">
                  <a:lumMod val="50000"/>
                </a:srgbClr>
              </a:solidFill>
            </a:endParaRPr>
          </a:p>
          <a:p>
            <a:pPr marL="571500" indent="-571500" algn="just">
              <a:buFont typeface="Wingdings" panose="05000000000000000000" pitchFamily="2" charset="2"/>
              <a:buChar char="§"/>
              <a:defRPr/>
            </a:pPr>
            <a:r>
              <a:rPr lang="el-GR" sz="4400" b="0" dirty="0">
                <a:solidFill>
                  <a:srgbClr val="00A2FF">
                    <a:lumMod val="50000"/>
                  </a:srgbClr>
                </a:solidFill>
              </a:rPr>
              <a:t>ο καταναλωτής δύναται μέσα σε χρονικό διάστημα δεκατεσσάρων (14) ημερών να υπαναχωρήσει από την εξ αποστάσεως σύμβαση ή τη σύμβαση εκτός εμπορικού καταστήματος χωρίς να αναφέρει τους λόγους και χωρίς καμία </a:t>
            </a:r>
            <a:r>
              <a:rPr lang="el-GR" sz="4400" b="0" dirty="0" smtClean="0">
                <a:solidFill>
                  <a:srgbClr val="00A2FF">
                    <a:lumMod val="50000"/>
                  </a:srgbClr>
                </a:solidFill>
              </a:rPr>
              <a:t>επιβάρυνση.</a:t>
            </a:r>
            <a:endParaRPr lang="el-GR" sz="4400" b="0" dirty="0">
              <a:solidFill>
                <a:srgbClr val="00A2FF">
                  <a:lumMod val="50000"/>
                </a:srgbClr>
              </a:solidFill>
            </a:endParaRPr>
          </a:p>
          <a:p>
            <a:pPr lvl="0" algn="just"/>
            <a:endParaRPr kumimoji="0" lang="el-GR" sz="4400" b="0" i="0" u="none" strike="noStrike" kern="0" cap="none" spc="0" normalizeH="0" baseline="0" noProof="0" dirty="0" smtClean="0">
              <a:ln>
                <a:noFill/>
              </a:ln>
              <a:solidFill>
                <a:srgbClr val="00A2FF">
                  <a:lumMod val="50000"/>
                </a:srgbClr>
              </a:solidFill>
              <a:effectLst/>
              <a:uLnTx/>
              <a:uFillTx/>
              <a:latin typeface="Helvetica Neue"/>
              <a:sym typeface="Helvetica Neue"/>
            </a:endParaRPr>
          </a:p>
          <a:p>
            <a:pPr marL="571500" marR="0" lvl="0" indent="-571500" algn="just" defTabSz="825500" rtl="0" eaLnBrk="1" fontAlgn="auto" latinLnBrk="0" hangingPunct="0">
              <a:lnSpc>
                <a:spcPct val="100000"/>
              </a:lnSpc>
              <a:spcBef>
                <a:spcPts val="0"/>
              </a:spcBef>
              <a:spcAft>
                <a:spcPts val="0"/>
              </a:spcAft>
              <a:buClrTx/>
              <a:buSzTx/>
              <a:buFont typeface="Wingdings" panose="05000000000000000000" pitchFamily="2" charset="2"/>
              <a:buChar char="§"/>
              <a:tabLst/>
              <a:defRPr/>
            </a:pPr>
            <a:r>
              <a:rPr kumimoji="0" lang="el-GR" sz="4400" b="0" i="0" u="none" strike="noStrike" kern="0" cap="none" spc="0" normalizeH="0" baseline="0" noProof="0" dirty="0" smtClean="0">
                <a:ln>
                  <a:noFill/>
                </a:ln>
                <a:solidFill>
                  <a:srgbClr val="00A2FF">
                    <a:lumMod val="50000"/>
                  </a:srgbClr>
                </a:solidFill>
                <a:effectLst/>
                <a:uLnTx/>
                <a:uFillTx/>
                <a:latin typeface="Helvetica Neue"/>
                <a:sym typeface="Helvetica Neue"/>
              </a:rPr>
              <a:t>Π.χ. Προϊόν </a:t>
            </a:r>
            <a:r>
              <a:rPr kumimoji="0" lang="x-none" sz="4400" b="0" i="0" u="none" strike="noStrike" kern="0" cap="none" spc="0" normalizeH="0" baseline="0" noProof="0" dirty="0" smtClean="0">
                <a:ln>
                  <a:noFill/>
                </a:ln>
                <a:solidFill>
                  <a:srgbClr val="00A2FF">
                    <a:lumMod val="50000"/>
                  </a:srgbClr>
                </a:solidFill>
                <a:effectLst/>
                <a:uLnTx/>
                <a:uFillTx/>
                <a:latin typeface="Helvetica Neue"/>
                <a:sym typeface="Helvetica Neue"/>
              </a:rPr>
              <a:t>–</a:t>
            </a:r>
            <a:r>
              <a:rPr kumimoji="0" lang="el-GR" sz="4400" b="0" i="0" u="none" strike="noStrike" kern="0" cap="none" spc="0" normalizeH="0" baseline="0" noProof="0" dirty="0" smtClean="0">
                <a:ln>
                  <a:noFill/>
                </a:ln>
                <a:solidFill>
                  <a:srgbClr val="00A2FF">
                    <a:lumMod val="50000"/>
                  </a:srgbClr>
                </a:solidFill>
                <a:effectLst/>
                <a:uLnTx/>
                <a:uFillTx/>
                <a:latin typeface="Helvetica Neue"/>
                <a:sym typeface="Helvetica Neue"/>
              </a:rPr>
              <a:t> Είδη Τεχνολογίας</a:t>
            </a:r>
          </a:p>
          <a:p>
            <a:pPr marL="571500" marR="0" lvl="0" indent="-571500" algn="just" defTabSz="8255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l-GR" sz="4400" b="0" i="0" u="none" strike="noStrike" kern="0" cap="none" spc="0" normalizeH="0" baseline="0" noProof="0" dirty="0" smtClean="0">
              <a:ln>
                <a:noFill/>
              </a:ln>
              <a:solidFill>
                <a:srgbClr val="00A2FF">
                  <a:lumMod val="50000"/>
                </a:srgbClr>
              </a:solidFill>
              <a:effectLst/>
              <a:uLnTx/>
              <a:uFillTx/>
              <a:latin typeface="Helvetica Neue"/>
              <a:sym typeface="Helvetica Neue"/>
            </a:endParaRPr>
          </a:p>
          <a:p>
            <a:pPr marL="571500" marR="0" lvl="0" indent="-571500" algn="just" defTabSz="8255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l-GR" sz="4400" b="0" i="0" u="none" strike="noStrike" kern="0" cap="none" spc="0" normalizeH="0" baseline="0" noProof="0" dirty="0">
              <a:ln>
                <a:noFill/>
              </a:ln>
              <a:solidFill>
                <a:srgbClr val="00A2FF">
                  <a:lumMod val="50000"/>
                </a:srgbClr>
              </a:solidFill>
              <a:effectLst/>
              <a:uLnTx/>
              <a:uFillTx/>
              <a:latin typeface="Helvetica Neue"/>
              <a:sym typeface="Helvetica Neue"/>
            </a:endParaRPr>
          </a:p>
          <a:p>
            <a:pPr marL="0" marR="0" lvl="0" indent="0" algn="just" defTabSz="825500" rtl="0" eaLnBrk="1" fontAlgn="auto" latinLnBrk="0" hangingPunct="0">
              <a:lnSpc>
                <a:spcPct val="100000"/>
              </a:lnSpc>
              <a:spcBef>
                <a:spcPts val="0"/>
              </a:spcBef>
              <a:spcAft>
                <a:spcPts val="0"/>
              </a:spcAft>
              <a:buClrTx/>
              <a:buSzTx/>
              <a:buFontTx/>
              <a:buNone/>
              <a:tabLst/>
              <a:defRPr/>
            </a:pPr>
            <a:r>
              <a:rPr kumimoji="0" lang="el-GR" sz="4400" b="0" i="0" u="none" strike="noStrike" kern="0" cap="none" spc="0" normalizeH="0" baseline="0" noProof="0" dirty="0" smtClean="0">
                <a:ln>
                  <a:noFill/>
                </a:ln>
                <a:solidFill>
                  <a:srgbClr val="00A2FF">
                    <a:lumMod val="50000"/>
                  </a:srgbClr>
                </a:solidFill>
                <a:effectLst/>
                <a:uLnTx/>
                <a:uFillTx/>
                <a:latin typeface="Helvetica Neue"/>
                <a:sym typeface="Helvetica Neue"/>
              </a:rPr>
              <a:t> </a:t>
            </a:r>
            <a:endParaRPr kumimoji="0" lang="el-GR" sz="4400" b="0" i="0" u="none" strike="noStrike" kern="0" cap="none" spc="0" normalizeH="0" baseline="0" noProof="0" dirty="0">
              <a:ln>
                <a:noFill/>
              </a:ln>
              <a:solidFill>
                <a:srgbClr val="00A2FF">
                  <a:lumMod val="50000"/>
                </a:srgbClr>
              </a:solidFill>
              <a:effectLst/>
              <a:uLnTx/>
              <a:uFillTx/>
              <a:latin typeface="Helvetica Neue"/>
              <a:sym typeface="Helvetica Neue"/>
            </a:endParaRPr>
          </a:p>
          <a:p>
            <a:pPr marL="571500" marR="0" lvl="0" indent="-571500" algn="just" defTabSz="8255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l-GR" sz="4400" b="0" i="0" u="none" strike="noStrike" kern="0" cap="none" spc="0" normalizeH="0" baseline="0" noProof="0" dirty="0">
              <a:ln>
                <a:noFill/>
              </a:ln>
              <a:solidFill>
                <a:srgbClr val="00A2FF">
                  <a:lumMod val="50000"/>
                </a:srgbClr>
              </a:solidFill>
              <a:effectLst/>
              <a:uLnTx/>
              <a:uFillTx/>
              <a:latin typeface="Helvetica Neue"/>
              <a:sym typeface="Helvetica Neue"/>
            </a:endParaRPr>
          </a:p>
          <a:p>
            <a:pPr marL="571500" marR="0" lvl="0" indent="-5715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GB" sz="4400" b="0" i="0" u="none" strike="noStrike" kern="0" cap="none" spc="0" normalizeH="0" baseline="0" noProof="0" dirty="0" bmk="_Hlk57881727">
              <a:ln>
                <a:noFill/>
              </a:ln>
              <a:solidFill>
                <a:srgbClr val="00A2FF">
                  <a:lumMod val="50000"/>
                </a:srgbClr>
              </a:solidFill>
              <a:effectLst/>
              <a:uLnTx/>
              <a:uFillTx/>
              <a:latin typeface="Arial" pitchFamily="34" charset="0"/>
              <a:ea typeface="Calibri" pitchFamily="34" charset="0"/>
              <a:cs typeface="Arial" pitchFamily="34" charset="0"/>
              <a:sym typeface="Helvetica Neue"/>
            </a:endParaRPr>
          </a:p>
        </p:txBody>
      </p:sp>
    </p:spTree>
    <p:extLst>
      <p:ext uri="{BB962C8B-B14F-4D97-AF65-F5344CB8AC3E}">
        <p14:creationId xmlns:p14="http://schemas.microsoft.com/office/powerpoint/2010/main" xmlns="" val="361115019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age" descr="Image"/>
          <p:cNvPicPr>
            <a:picLocks noChangeAspect="1"/>
          </p:cNvPicPr>
          <p:nvPr/>
        </p:nvPicPr>
        <p:blipFill>
          <a:blip r:embed="rId3"/>
          <a:stretch>
            <a:fillRect/>
          </a:stretch>
        </p:blipFill>
        <p:spPr>
          <a:xfrm>
            <a:off x="8936984" y="10354105"/>
            <a:ext cx="15700723" cy="3345352"/>
          </a:xfrm>
          <a:prstGeom prst="rect">
            <a:avLst/>
          </a:prstGeom>
          <a:ln w="12700">
            <a:miter lim="400000"/>
          </a:ln>
        </p:spPr>
      </p:pic>
      <p:sp>
        <p:nvSpPr>
          <p:cNvPr id="157"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0" marR="0" lvl="0" indent="0" algn="l" defTabSz="825500" rtl="0" eaLnBrk="1" fontAlgn="auto" latinLnBrk="0" hangingPunct="0">
              <a:lnSpc>
                <a:spcPct val="100000"/>
              </a:lnSpc>
              <a:spcBef>
                <a:spcPts val="0"/>
              </a:spcBef>
              <a:spcAft>
                <a:spcPts val="0"/>
              </a:spcAft>
              <a:buClrTx/>
              <a:buSzTx/>
              <a:buFontTx/>
              <a:buNone/>
              <a:tabLst/>
              <a:defRPr sz="1000" b="0">
                <a:solidFill>
                  <a:srgbClr val="5E5E5E"/>
                </a:solidFill>
                <a:latin typeface="Arial"/>
                <a:ea typeface="Arial"/>
                <a:cs typeface="Arial"/>
                <a:sym typeface="Arial"/>
              </a:defRPr>
            </a:pPr>
            <a:r>
              <a:rPr kumimoji="0" sz="1000" b="1" i="0" u="none" strike="noStrike" kern="0" cap="none" spc="0" normalizeH="0" baseline="0" noProof="0">
                <a:ln>
                  <a:noFill/>
                </a:ln>
                <a:solidFill>
                  <a:srgbClr val="5E5E5E"/>
                </a:solidFill>
                <a:effectLst/>
                <a:uLnTx/>
                <a:uFillTx/>
                <a:latin typeface="Arial"/>
                <a:cs typeface="Arial"/>
                <a:sym typeface="Arial"/>
              </a:rPr>
              <a:t>ΚΥΠΡΙΑΚΗ ΔΗΜΟΚΡΑΤΙΑ</a:t>
            </a:r>
            <a:r>
              <a:rPr kumimoji="0" sz="1000" b="0" i="0" u="none" strike="noStrike" kern="0" cap="none" spc="0" normalizeH="0" baseline="0" noProof="0">
                <a:ln>
                  <a:noFill/>
                </a:ln>
                <a:solidFill>
                  <a:srgbClr val="5E5E5E"/>
                </a:solidFill>
                <a:effectLst/>
                <a:uLnTx/>
                <a:uFillTx/>
                <a:latin typeface="Arial"/>
                <a:cs typeface="Arial"/>
                <a:sym typeface="Arial"/>
              </a:rPr>
              <a:t> / ΠΝΕΥΜΑΤΙΚΑ ΔΙΚΑΙΩΜΑΤΑ 2020</a:t>
            </a:r>
          </a:p>
        </p:txBody>
      </p:sp>
      <p:sp>
        <p:nvSpPr>
          <p:cNvPr id="158"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p:cNvSpPr txBox="1"/>
          <p:nvPr/>
        </p:nvSpPr>
        <p:spPr>
          <a:xfrm>
            <a:off x="1270000" y="3809117"/>
            <a:ext cx="7887652"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lnSpc>
                <a:spcPct val="120000"/>
              </a:lnSpc>
              <a:defRPr sz="4000" b="0" i="1">
                <a:solidFill>
                  <a:srgbClr val="5E5E5E"/>
                </a:solidFill>
                <a:latin typeface="Arial"/>
                <a:ea typeface="Arial"/>
                <a:cs typeface="Arial"/>
                <a:sym typeface="Arial"/>
              </a:defRPr>
            </a:lvl1pPr>
          </a:lstStyle>
          <a:p>
            <a:pPr marL="0" marR="0" lvl="0" indent="0" algn="l" defTabSz="457200" rtl="0" eaLnBrk="1" fontAlgn="auto" latinLnBrk="0" hangingPunct="0">
              <a:lnSpc>
                <a:spcPct val="120000"/>
              </a:lnSpc>
              <a:spcBef>
                <a:spcPts val="0"/>
              </a:spcBef>
              <a:spcAft>
                <a:spcPts val="0"/>
              </a:spcAft>
              <a:buClrTx/>
              <a:buSzTx/>
              <a:buFontTx/>
              <a:buNone/>
              <a:tabLst/>
              <a:defRPr/>
            </a:pPr>
            <a:endParaRPr kumimoji="0" sz="4000" b="0" i="1" u="none" strike="noStrike" kern="0" cap="none" spc="0" normalizeH="0" baseline="0" noProof="0" dirty="0">
              <a:ln>
                <a:noFill/>
              </a:ln>
              <a:solidFill>
                <a:srgbClr val="5E5E5E"/>
              </a:solidFill>
              <a:effectLst/>
              <a:uLnTx/>
              <a:uFillTx/>
              <a:latin typeface="Arial"/>
              <a:cs typeface="Arial"/>
              <a:sym typeface="Arial"/>
            </a:endParaRPr>
          </a:p>
        </p:txBody>
      </p:sp>
      <p:sp>
        <p:nvSpPr>
          <p:cNvPr id="160"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p:cNvSpPr txBox="1"/>
          <p:nvPr/>
        </p:nvSpPr>
        <p:spPr>
          <a:xfrm>
            <a:off x="10802039" y="3809117"/>
            <a:ext cx="11986143"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p:txBody>
      </p:sp>
      <p:pic>
        <p:nvPicPr>
          <p:cNvPr id="10" name="Picture 9" descr="Graphical user interface, text&#10;&#10;Description automatically generated">
            <a:extLst>
              <a:ext uri="{FF2B5EF4-FFF2-40B4-BE49-F238E27FC236}">
                <a16:creationId xmlns:a16="http://schemas.microsoft.com/office/drawing/2014/main" xmlns="" id="{F86BDBE7-74FF-5948-ADD1-48F24EE75D3A}"/>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1307850" y="11986238"/>
            <a:ext cx="6035270" cy="1310516"/>
          </a:xfrm>
          <a:prstGeom prst="rect">
            <a:avLst/>
          </a:prstGeom>
        </p:spPr>
      </p:pic>
      <p:sp>
        <p:nvSpPr>
          <p:cNvPr id="15" name="headline goes here goes here">
            <a:extLst>
              <a:ext uri="{FF2B5EF4-FFF2-40B4-BE49-F238E27FC236}">
                <a16:creationId xmlns:a16="http://schemas.microsoft.com/office/drawing/2014/main" xmlns="" id="{C5A2D2A1-740A-0041-86AE-3FB61AC06DB1}"/>
              </a:ext>
            </a:extLst>
          </p:cNvPr>
          <p:cNvSpPr txBox="1"/>
          <p:nvPr/>
        </p:nvSpPr>
        <p:spPr>
          <a:xfrm>
            <a:off x="1306576" y="1284125"/>
            <a:ext cx="11115964"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4000" cap="all">
                <a:solidFill>
                  <a:srgbClr val="307788"/>
                </a:solidFill>
                <a:latin typeface="Arial"/>
                <a:ea typeface="Arial"/>
                <a:cs typeface="Arial"/>
                <a:sym typeface="Arial"/>
              </a:defRPr>
            </a:lvl1pPr>
          </a:lstStyle>
          <a:p>
            <a:pPr marL="0" marR="0" lvl="0" indent="0" algn="l" defTabSz="825500" rtl="0" eaLnBrk="1" fontAlgn="auto" latinLnBrk="0" hangingPunct="0">
              <a:lnSpc>
                <a:spcPct val="120000"/>
              </a:lnSpc>
              <a:spcBef>
                <a:spcPts val="0"/>
              </a:spcBef>
              <a:spcAft>
                <a:spcPts val="0"/>
              </a:spcAft>
              <a:buClrTx/>
              <a:buSzTx/>
              <a:buFontTx/>
              <a:buNone/>
              <a:tabLst/>
              <a:defRPr/>
            </a:pPr>
            <a:endParaRPr kumimoji="0" sz="4000" b="1" i="0" u="none" strike="noStrike" kern="0" cap="all" spc="0" normalizeH="0" baseline="0" noProof="0" dirty="0">
              <a:ln>
                <a:noFill/>
              </a:ln>
              <a:solidFill>
                <a:srgbClr val="307788"/>
              </a:solidFill>
              <a:effectLst/>
              <a:uLnTx/>
              <a:uFillTx/>
              <a:latin typeface="Arial"/>
              <a:cs typeface="Arial"/>
              <a:sym typeface="Arial"/>
            </a:endParaRPr>
          </a:p>
        </p:txBody>
      </p:sp>
      <p:cxnSp>
        <p:nvCxnSpPr>
          <p:cNvPr id="16" name="Straight Connector 15">
            <a:extLst>
              <a:ext uri="{FF2B5EF4-FFF2-40B4-BE49-F238E27FC236}">
                <a16:creationId xmlns:a16="http://schemas.microsoft.com/office/drawing/2014/main" xmlns="" id="{A0A9A173-5648-E04C-A756-C79346B401CF}"/>
              </a:ext>
            </a:extLst>
          </p:cNvPr>
          <p:cNvCxnSpPr>
            <a:cxnSpLocks/>
          </p:cNvCxnSpPr>
          <p:nvPr/>
        </p:nvCxnSpPr>
        <p:spPr>
          <a:xfrm>
            <a:off x="1544320" y="1276656"/>
            <a:ext cx="20790300" cy="117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xmlns="" id="{C6751924-6B62-7448-84F4-B17A9B72C166}"/>
              </a:ext>
            </a:extLst>
          </p:cNvPr>
          <p:cNvPicPr>
            <a:picLocks noChangeAspect="1"/>
          </p:cNvPicPr>
          <p:nvPr/>
        </p:nvPicPr>
        <p:blipFill>
          <a:blip r:embed="rId5"/>
          <a:stretch>
            <a:fillRect/>
          </a:stretch>
        </p:blipFill>
        <p:spPr>
          <a:xfrm>
            <a:off x="22060300" y="1219414"/>
            <a:ext cx="711200" cy="698500"/>
          </a:xfrm>
          <a:prstGeom prst="rect">
            <a:avLst/>
          </a:prstGeom>
        </p:spPr>
      </p:pic>
      <p:sp>
        <p:nvSpPr>
          <p:cNvPr id="12" name="Rectangle 11"/>
          <p:cNvSpPr/>
          <p:nvPr/>
        </p:nvSpPr>
        <p:spPr>
          <a:xfrm>
            <a:off x="1270000" y="2887205"/>
            <a:ext cx="21198114" cy="4216539"/>
          </a:xfrm>
          <a:prstGeom prst="rect">
            <a:avLst/>
          </a:prstGeom>
        </p:spPr>
        <p:txBody>
          <a:bodyPr wrap="square">
            <a:spAutoFit/>
          </a:bodyPr>
          <a:lstStyle/>
          <a:p>
            <a:pPr marL="0" marR="0" lvl="0" indent="0" algn="just" defTabSz="825500" rtl="0" eaLnBrk="1" fontAlgn="auto" latinLnBrk="0" hangingPunct="0">
              <a:lnSpc>
                <a:spcPct val="100000"/>
              </a:lnSpc>
              <a:spcBef>
                <a:spcPts val="0"/>
              </a:spcBef>
              <a:spcAft>
                <a:spcPts val="0"/>
              </a:spcAft>
              <a:buClrTx/>
              <a:buSzTx/>
              <a:buFont typeface="Wingdings" pitchFamily="2" charset="2"/>
              <a:buChar char="§"/>
              <a:tabLst/>
              <a:defRPr/>
            </a:pPr>
            <a:endParaRPr kumimoji="0" lang="el-GR" sz="4400" b="1"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a:p>
            <a:pPr marL="0" marR="0" lvl="0" indent="0" algn="just" defTabSz="825500" rtl="0" eaLnBrk="1" fontAlgn="auto" latinLnBrk="0" hangingPunct="0">
              <a:lnSpc>
                <a:spcPct val="100000"/>
              </a:lnSpc>
              <a:spcBef>
                <a:spcPts val="0"/>
              </a:spcBef>
              <a:spcAft>
                <a:spcPts val="0"/>
              </a:spcAft>
              <a:buClrTx/>
              <a:buSzTx/>
              <a:buFont typeface="Wingdings" pitchFamily="2" charset="2"/>
              <a:buChar char="§"/>
              <a:tabLst/>
              <a:defRPr/>
            </a:pPr>
            <a:endParaRPr kumimoji="0" lang="el-GR" sz="4400" b="1"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a:p>
            <a:pPr marL="0" marR="0" lvl="0" indent="0" algn="just" defTabSz="825500" rtl="0" eaLnBrk="1" fontAlgn="auto" latinLnBrk="0" hangingPunct="0">
              <a:lnSpc>
                <a:spcPct val="100000"/>
              </a:lnSpc>
              <a:spcBef>
                <a:spcPts val="0"/>
              </a:spcBef>
              <a:spcAft>
                <a:spcPts val="0"/>
              </a:spcAft>
              <a:buClrTx/>
              <a:buSzTx/>
              <a:buFont typeface="Wingdings" pitchFamily="2" charset="2"/>
              <a:buChar char="§"/>
              <a:tabLst/>
              <a:defRPr/>
            </a:pPr>
            <a:endParaRPr kumimoji="0" lang="el-GR" sz="4400" b="1"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a:p>
            <a:pPr marL="0" marR="0" lvl="0" indent="0" algn="just" defTabSz="825500" rtl="0" eaLnBrk="1" fontAlgn="auto" latinLnBrk="0" hangingPunct="0">
              <a:lnSpc>
                <a:spcPct val="100000"/>
              </a:lnSpc>
              <a:spcBef>
                <a:spcPts val="0"/>
              </a:spcBef>
              <a:spcAft>
                <a:spcPts val="0"/>
              </a:spcAft>
              <a:buClrTx/>
              <a:buSzTx/>
              <a:buFontTx/>
              <a:buNone/>
              <a:tabLst/>
              <a:defRPr/>
            </a:pPr>
            <a:endParaRPr kumimoji="0" lang="el-GR" sz="4800" b="0"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a:p>
            <a:pPr marL="0" marR="0" lvl="0" indent="0" algn="just" defTabSz="825500" rtl="0" eaLnBrk="1" fontAlgn="auto" latinLnBrk="0" hangingPunct="0">
              <a:lnSpc>
                <a:spcPct val="100000"/>
              </a:lnSpc>
              <a:spcBef>
                <a:spcPts val="0"/>
              </a:spcBef>
              <a:spcAft>
                <a:spcPts val="0"/>
              </a:spcAft>
              <a:buClrTx/>
              <a:buSzTx/>
              <a:buFont typeface="Wingdings" pitchFamily="2" charset="2"/>
              <a:buChar char="§"/>
              <a:tabLst/>
              <a:defRPr/>
            </a:pPr>
            <a:endParaRPr kumimoji="0" lang="en-GB" sz="4400" b="0"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a:p>
            <a:pPr marL="0" marR="0" lvl="0" indent="0" algn="just" defTabSz="825500" rtl="0" eaLnBrk="1" fontAlgn="auto" latinLnBrk="0" hangingPunct="0">
              <a:lnSpc>
                <a:spcPct val="100000"/>
              </a:lnSpc>
              <a:spcBef>
                <a:spcPts val="0"/>
              </a:spcBef>
              <a:spcAft>
                <a:spcPts val="0"/>
              </a:spcAft>
              <a:buClrTx/>
              <a:buSzTx/>
              <a:buFont typeface="Wingdings" pitchFamily="2" charset="2"/>
              <a:buChar char="§"/>
              <a:tabLst/>
              <a:defRPr/>
            </a:pPr>
            <a:endParaRPr kumimoji="0" lang="en-GB" sz="4400" b="0"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p:txBody>
      </p:sp>
      <p:sp>
        <p:nvSpPr>
          <p:cNvPr id="1025" name="Rectangle 1"/>
          <p:cNvSpPr>
            <a:spLocks noChangeArrowheads="1"/>
          </p:cNvSpPr>
          <p:nvPr/>
        </p:nvSpPr>
        <p:spPr bwMode="auto">
          <a:xfrm>
            <a:off x="1270000" y="822960"/>
            <a:ext cx="22523450" cy="1431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71500" indent="-571500"/>
            <a:endParaRPr lang="en-GB" sz="4400" u="sng" dirty="0" smtClean="0">
              <a:solidFill>
                <a:schemeClr val="accent1">
                  <a:lumMod val="50000"/>
                </a:schemeClr>
              </a:solidFill>
            </a:endParaRPr>
          </a:p>
          <a:p>
            <a:pPr marL="571500" indent="-571500"/>
            <a:r>
              <a:rPr lang="el-GR" sz="4400" u="sng" dirty="0" smtClean="0">
                <a:solidFill>
                  <a:schemeClr val="accent1">
                    <a:lumMod val="50000"/>
                  </a:schemeClr>
                </a:solidFill>
              </a:rPr>
              <a:t>Εγγυήσεις</a:t>
            </a:r>
            <a:endParaRPr lang="en-GB" sz="4400" u="sng" dirty="0" smtClean="0">
              <a:solidFill>
                <a:schemeClr val="accent1">
                  <a:lumMod val="50000"/>
                </a:schemeClr>
              </a:solidFill>
            </a:endParaRPr>
          </a:p>
          <a:p>
            <a:pPr marL="571500" indent="-571500"/>
            <a:endParaRPr lang="el-GR" sz="4400" u="sng" dirty="0" smtClean="0">
              <a:solidFill>
                <a:schemeClr val="accent1">
                  <a:lumMod val="50000"/>
                </a:schemeClr>
              </a:solidFill>
            </a:endParaRPr>
          </a:p>
          <a:p>
            <a:pPr marL="571500" indent="-571500" algn="just">
              <a:buFont typeface="Wingdings" panose="05000000000000000000" pitchFamily="2" charset="2"/>
              <a:buChar char="§"/>
              <a:defRPr/>
            </a:pPr>
            <a:r>
              <a:rPr lang="el-GR" sz="4400" b="0" dirty="0" smtClean="0">
                <a:solidFill>
                  <a:srgbClr val="00A2FF">
                    <a:lumMod val="50000"/>
                  </a:srgbClr>
                </a:solidFill>
              </a:rPr>
              <a:t>Όταν </a:t>
            </a:r>
            <a:r>
              <a:rPr lang="el-GR" sz="4400" b="0" dirty="0">
                <a:solidFill>
                  <a:srgbClr val="00A2FF">
                    <a:lumMod val="50000"/>
                  </a:srgbClr>
                </a:solidFill>
              </a:rPr>
              <a:t>υπάρχει έλλειψη συμμόρφωσης, ο καταναλωτής έχει δικαίωμα είτε σε δωρεάν αποκατάσταση της συμμόρφωσης του αγαθού με επισκευή ή </a:t>
            </a:r>
            <a:r>
              <a:rPr lang="el-GR" sz="4400" b="0" dirty="0" smtClean="0">
                <a:solidFill>
                  <a:srgbClr val="00A2FF">
                    <a:lumMod val="50000"/>
                  </a:srgbClr>
                </a:solidFill>
              </a:rPr>
              <a:t>αντικατάσταση, είτε </a:t>
            </a:r>
            <a:r>
              <a:rPr lang="el-GR" sz="4400" b="0" dirty="0">
                <a:solidFill>
                  <a:srgbClr val="00A2FF">
                    <a:lumMod val="50000"/>
                  </a:srgbClr>
                </a:solidFill>
              </a:rPr>
              <a:t>σε προσήκουσα μείωση του τιμήματος, είτε σε υπαναχώρηση από τη σύμβαση όσον αφορά το αγαθό </a:t>
            </a:r>
            <a:r>
              <a:rPr lang="el-GR" sz="4400" b="0" dirty="0" smtClean="0">
                <a:solidFill>
                  <a:srgbClr val="00A2FF">
                    <a:lumMod val="50000"/>
                  </a:srgbClr>
                </a:solidFill>
              </a:rPr>
              <a:t>αυτό</a:t>
            </a:r>
            <a:r>
              <a:rPr lang="en-GB" sz="4400" b="0" dirty="0" smtClean="0">
                <a:solidFill>
                  <a:srgbClr val="00A2FF">
                    <a:lumMod val="50000"/>
                  </a:srgbClr>
                </a:solidFill>
              </a:rPr>
              <a:t>.</a:t>
            </a:r>
            <a:endParaRPr lang="el-GR" sz="4400" b="0" dirty="0">
              <a:solidFill>
                <a:srgbClr val="00A2FF">
                  <a:lumMod val="50000"/>
                </a:srgbClr>
              </a:solidFill>
            </a:endParaRPr>
          </a:p>
          <a:p>
            <a:pPr marL="571500" indent="-571500" algn="just">
              <a:buFont typeface="Wingdings" panose="05000000000000000000" pitchFamily="2" charset="2"/>
              <a:buChar char="§"/>
              <a:defRPr/>
            </a:pPr>
            <a:endParaRPr lang="el-GR" sz="4400" b="0" dirty="0" smtClean="0">
              <a:solidFill>
                <a:srgbClr val="00A2FF">
                  <a:lumMod val="50000"/>
                </a:srgbClr>
              </a:solidFill>
            </a:endParaRPr>
          </a:p>
          <a:p>
            <a:pPr marL="571500" indent="-571500" algn="just">
              <a:buFont typeface="Wingdings" panose="05000000000000000000" pitchFamily="2" charset="2"/>
              <a:buChar char="§"/>
              <a:defRPr/>
            </a:pPr>
            <a:r>
              <a:rPr lang="el-GR" sz="4400" b="0" dirty="0" smtClean="0">
                <a:solidFill>
                  <a:srgbClr val="00A2FF">
                    <a:lumMod val="50000"/>
                  </a:srgbClr>
                </a:solidFill>
              </a:rPr>
              <a:t>Ο </a:t>
            </a:r>
            <a:r>
              <a:rPr lang="el-GR" sz="4400" b="0" dirty="0">
                <a:solidFill>
                  <a:srgbClr val="00A2FF">
                    <a:lumMod val="50000"/>
                  </a:srgbClr>
                </a:solidFill>
              </a:rPr>
              <a:t>πωλητής ευθύνεται έναντι του </a:t>
            </a:r>
            <a:r>
              <a:rPr lang="el-GR" sz="4400" b="0" dirty="0" smtClean="0">
                <a:solidFill>
                  <a:srgbClr val="00A2FF">
                    <a:lumMod val="50000"/>
                  </a:srgbClr>
                </a:solidFill>
              </a:rPr>
              <a:t>καταναλωτή όταν </a:t>
            </a:r>
            <a:r>
              <a:rPr lang="el-GR" sz="4400" b="0" dirty="0">
                <a:solidFill>
                  <a:srgbClr val="00A2FF">
                    <a:lumMod val="50000"/>
                  </a:srgbClr>
                </a:solidFill>
              </a:rPr>
              <a:t>η έλλειψη συμμόρφωσης διαπιστώνεται εντός δύο ετών από την παράδοση του </a:t>
            </a:r>
            <a:r>
              <a:rPr lang="el-GR" sz="4400" b="0" dirty="0" smtClean="0">
                <a:solidFill>
                  <a:srgbClr val="00A2FF">
                    <a:lumMod val="50000"/>
                  </a:srgbClr>
                </a:solidFill>
              </a:rPr>
              <a:t>αγαθού</a:t>
            </a:r>
            <a:r>
              <a:rPr lang="en-GB" sz="4400" b="0" dirty="0" smtClean="0">
                <a:solidFill>
                  <a:srgbClr val="00A2FF">
                    <a:lumMod val="50000"/>
                  </a:srgbClr>
                </a:solidFill>
              </a:rPr>
              <a:t>.</a:t>
            </a:r>
            <a:endParaRPr lang="el-GR" sz="4400" b="0" dirty="0" smtClean="0">
              <a:solidFill>
                <a:srgbClr val="00A2FF">
                  <a:lumMod val="50000"/>
                </a:srgbClr>
              </a:solidFill>
            </a:endParaRPr>
          </a:p>
          <a:p>
            <a:pPr marL="571500" indent="-571500" algn="just">
              <a:buFont typeface="Wingdings" panose="05000000000000000000" pitchFamily="2" charset="2"/>
              <a:buChar char="§"/>
              <a:defRPr/>
            </a:pPr>
            <a:endParaRPr lang="el-GR" sz="4400" b="0" dirty="0" smtClean="0">
              <a:solidFill>
                <a:srgbClr val="00A2FF">
                  <a:lumMod val="50000"/>
                </a:srgbClr>
              </a:solidFill>
            </a:endParaRPr>
          </a:p>
          <a:p>
            <a:pPr marL="571500" indent="-571500" algn="just">
              <a:buFont typeface="Wingdings" panose="05000000000000000000" pitchFamily="2" charset="2"/>
              <a:buChar char="§"/>
              <a:defRPr/>
            </a:pPr>
            <a:r>
              <a:rPr lang="el-GR" sz="4400" b="0" dirty="0">
                <a:solidFill>
                  <a:srgbClr val="00A2FF">
                    <a:lumMod val="50000"/>
                  </a:srgbClr>
                </a:solidFill>
              </a:rPr>
              <a:t>Μέχρις αποδείξεως του αντιθέτου, η έλλειψη συμμόρφωσης, η οποία εκδηλώνεται εντός ενός έτους από την παράδοση του αγαθού, τεκμαίρεται ότι υφίσταται κατά την </a:t>
            </a:r>
            <a:r>
              <a:rPr lang="el-GR" sz="4400" b="0" dirty="0" smtClean="0">
                <a:solidFill>
                  <a:srgbClr val="00A2FF">
                    <a:lumMod val="50000"/>
                  </a:srgbClr>
                </a:solidFill>
              </a:rPr>
              <a:t>παράδοση</a:t>
            </a:r>
            <a:r>
              <a:rPr lang="en-GB" sz="4400" b="0" dirty="0" smtClean="0">
                <a:solidFill>
                  <a:srgbClr val="00A2FF">
                    <a:lumMod val="50000"/>
                  </a:srgbClr>
                </a:solidFill>
              </a:rPr>
              <a:t>.</a:t>
            </a:r>
          </a:p>
          <a:p>
            <a:pPr marL="571500" indent="-571500" algn="just">
              <a:buFont typeface="Wingdings" panose="05000000000000000000" pitchFamily="2" charset="2"/>
              <a:buChar char="§"/>
            </a:pPr>
            <a:endParaRPr lang="el-GR" sz="4400" b="0" dirty="0">
              <a:solidFill>
                <a:schemeClr val="accent1">
                  <a:lumMod val="50000"/>
                </a:schemeClr>
              </a:solidFill>
            </a:endParaRPr>
          </a:p>
          <a:p>
            <a:pPr marL="571500" marR="0" lvl="0" indent="-571500" algn="just" defTabSz="825500" rtl="0" eaLnBrk="1" fontAlgn="auto" latinLnBrk="0" hangingPunct="0">
              <a:lnSpc>
                <a:spcPct val="100000"/>
              </a:lnSpc>
              <a:spcBef>
                <a:spcPts val="0"/>
              </a:spcBef>
              <a:spcAft>
                <a:spcPts val="0"/>
              </a:spcAft>
              <a:buClrTx/>
              <a:buSzTx/>
              <a:buFont typeface="Wingdings" panose="05000000000000000000" pitchFamily="2" charset="2"/>
              <a:buChar char="§"/>
              <a:tabLst/>
              <a:defRPr/>
            </a:pPr>
            <a:r>
              <a:rPr kumimoji="0" lang="el-GR" sz="4400" b="0" i="0" u="none" strike="noStrike" kern="0" cap="none" spc="0" normalizeH="0" baseline="0" noProof="0" dirty="0" smtClean="0">
                <a:ln>
                  <a:noFill/>
                </a:ln>
                <a:solidFill>
                  <a:srgbClr val="00A2FF">
                    <a:lumMod val="50000"/>
                  </a:srgbClr>
                </a:solidFill>
                <a:effectLst/>
                <a:uLnTx/>
                <a:uFillTx/>
                <a:latin typeface="Helvetica Neue"/>
                <a:sym typeface="Helvetica Neue"/>
              </a:rPr>
              <a:t>Π.χ. Προϊόν </a:t>
            </a:r>
            <a:r>
              <a:rPr kumimoji="0" lang="x-none" sz="4400" b="0" i="0" u="none" strike="noStrike" kern="0" cap="none" spc="0" normalizeH="0" baseline="0" noProof="0" dirty="0" smtClean="0">
                <a:ln>
                  <a:noFill/>
                </a:ln>
                <a:solidFill>
                  <a:srgbClr val="00A2FF">
                    <a:lumMod val="50000"/>
                  </a:srgbClr>
                </a:solidFill>
                <a:effectLst/>
                <a:uLnTx/>
                <a:uFillTx/>
                <a:latin typeface="Helvetica Neue"/>
                <a:sym typeface="Helvetica Neue"/>
              </a:rPr>
              <a:t>–</a:t>
            </a:r>
            <a:r>
              <a:rPr kumimoji="0" lang="el-GR" sz="4400" b="0" i="0" u="none" strike="noStrike" kern="0" cap="none" spc="0" normalizeH="0" baseline="0" noProof="0" dirty="0" smtClean="0">
                <a:ln>
                  <a:noFill/>
                </a:ln>
                <a:solidFill>
                  <a:srgbClr val="00A2FF">
                    <a:lumMod val="50000"/>
                  </a:srgbClr>
                </a:solidFill>
                <a:effectLst/>
                <a:uLnTx/>
                <a:uFillTx/>
                <a:latin typeface="Helvetica Neue"/>
                <a:sym typeface="Helvetica Neue"/>
              </a:rPr>
              <a:t> Οικιακές συσκευές</a:t>
            </a:r>
          </a:p>
          <a:p>
            <a:pPr marL="571500" marR="0" lvl="0" indent="-571500" algn="just" defTabSz="8255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l-GR" sz="4400" b="0" i="0" u="none" strike="noStrike" kern="0" cap="none" spc="0" normalizeH="0" baseline="0" noProof="0" dirty="0" smtClean="0">
              <a:ln>
                <a:noFill/>
              </a:ln>
              <a:solidFill>
                <a:srgbClr val="00A2FF">
                  <a:lumMod val="50000"/>
                </a:srgbClr>
              </a:solidFill>
              <a:effectLst/>
              <a:uLnTx/>
              <a:uFillTx/>
              <a:latin typeface="Helvetica Neue"/>
              <a:sym typeface="Helvetica Neue"/>
            </a:endParaRPr>
          </a:p>
          <a:p>
            <a:pPr marL="571500" marR="0" lvl="0" indent="-571500" algn="just" defTabSz="8255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l-GR" sz="4400" b="0" i="0" u="none" strike="noStrike" kern="0" cap="none" spc="0" normalizeH="0" baseline="0" noProof="0" dirty="0">
              <a:ln>
                <a:noFill/>
              </a:ln>
              <a:solidFill>
                <a:srgbClr val="00A2FF">
                  <a:lumMod val="50000"/>
                </a:srgbClr>
              </a:solidFill>
              <a:effectLst/>
              <a:uLnTx/>
              <a:uFillTx/>
              <a:latin typeface="Helvetica Neue"/>
              <a:sym typeface="Helvetica Neue"/>
            </a:endParaRPr>
          </a:p>
          <a:p>
            <a:pPr marL="0" marR="0" lvl="0" indent="0" algn="just" defTabSz="825500" rtl="0" eaLnBrk="1" fontAlgn="auto" latinLnBrk="0" hangingPunct="0">
              <a:lnSpc>
                <a:spcPct val="100000"/>
              </a:lnSpc>
              <a:spcBef>
                <a:spcPts val="0"/>
              </a:spcBef>
              <a:spcAft>
                <a:spcPts val="0"/>
              </a:spcAft>
              <a:buClrTx/>
              <a:buSzTx/>
              <a:buFontTx/>
              <a:buNone/>
              <a:tabLst/>
              <a:defRPr/>
            </a:pPr>
            <a:r>
              <a:rPr kumimoji="0" lang="el-GR" sz="4400" b="0" i="0" u="none" strike="noStrike" kern="0" cap="none" spc="0" normalizeH="0" baseline="0" noProof="0" dirty="0" smtClean="0">
                <a:ln>
                  <a:noFill/>
                </a:ln>
                <a:solidFill>
                  <a:srgbClr val="00A2FF">
                    <a:lumMod val="50000"/>
                  </a:srgbClr>
                </a:solidFill>
                <a:effectLst/>
                <a:uLnTx/>
                <a:uFillTx/>
                <a:latin typeface="Helvetica Neue"/>
                <a:sym typeface="Helvetica Neue"/>
              </a:rPr>
              <a:t> </a:t>
            </a:r>
            <a:endParaRPr kumimoji="0" lang="el-GR" sz="4400" b="0" i="0" u="none" strike="noStrike" kern="0" cap="none" spc="0" normalizeH="0" baseline="0" noProof="0" dirty="0">
              <a:ln>
                <a:noFill/>
              </a:ln>
              <a:solidFill>
                <a:srgbClr val="00A2FF">
                  <a:lumMod val="50000"/>
                </a:srgbClr>
              </a:solidFill>
              <a:effectLst/>
              <a:uLnTx/>
              <a:uFillTx/>
              <a:latin typeface="Helvetica Neue"/>
              <a:sym typeface="Helvetica Neue"/>
            </a:endParaRPr>
          </a:p>
          <a:p>
            <a:pPr marL="571500" marR="0" lvl="0" indent="-571500" algn="just" defTabSz="8255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l-GR" sz="4400" b="0" i="0" u="none" strike="noStrike" kern="0" cap="none" spc="0" normalizeH="0" baseline="0" noProof="0" dirty="0">
              <a:ln>
                <a:noFill/>
              </a:ln>
              <a:solidFill>
                <a:srgbClr val="00A2FF">
                  <a:lumMod val="50000"/>
                </a:srgbClr>
              </a:solidFill>
              <a:effectLst/>
              <a:uLnTx/>
              <a:uFillTx/>
              <a:latin typeface="Helvetica Neue"/>
              <a:sym typeface="Helvetica Neue"/>
            </a:endParaRPr>
          </a:p>
          <a:p>
            <a:pPr marL="571500" marR="0" lvl="0" indent="-5715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GB" sz="4400" b="0" i="0" u="none" strike="noStrike" kern="0" cap="none" spc="0" normalizeH="0" baseline="0" noProof="0" dirty="0" bmk="_Hlk57881727">
              <a:ln>
                <a:noFill/>
              </a:ln>
              <a:solidFill>
                <a:srgbClr val="00A2FF">
                  <a:lumMod val="50000"/>
                </a:srgbClr>
              </a:solidFill>
              <a:effectLst/>
              <a:uLnTx/>
              <a:uFillTx/>
              <a:latin typeface="Arial" pitchFamily="34" charset="0"/>
              <a:ea typeface="Calibri" pitchFamily="34" charset="0"/>
              <a:cs typeface="Arial" pitchFamily="34" charset="0"/>
              <a:sym typeface="Helvetica Neue"/>
            </a:endParaRPr>
          </a:p>
        </p:txBody>
      </p:sp>
      <p:sp>
        <p:nvSpPr>
          <p:cNvPr id="2" name="Rectangle 1"/>
          <p:cNvSpPr>
            <a:spLocks noChangeArrowheads="1"/>
          </p:cNvSpPr>
          <p:nvPr/>
        </p:nvSpPr>
        <p:spPr bwMode="auto">
          <a:xfrm>
            <a:off x="0" y="0"/>
            <a:ext cx="304892"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Ο</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39055933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age" descr="Image"/>
          <p:cNvPicPr>
            <a:picLocks noChangeAspect="1"/>
          </p:cNvPicPr>
          <p:nvPr/>
        </p:nvPicPr>
        <p:blipFill>
          <a:blip r:embed="rId3"/>
          <a:stretch>
            <a:fillRect/>
          </a:stretch>
        </p:blipFill>
        <p:spPr>
          <a:xfrm>
            <a:off x="8936984" y="10354105"/>
            <a:ext cx="15700723" cy="3345352"/>
          </a:xfrm>
          <a:prstGeom prst="rect">
            <a:avLst/>
          </a:prstGeom>
          <a:ln w="12700">
            <a:miter lim="400000"/>
          </a:ln>
        </p:spPr>
      </p:pic>
      <p:sp>
        <p:nvSpPr>
          <p:cNvPr id="157"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0" marR="0" lvl="0" indent="0" algn="l" defTabSz="825500" rtl="0" eaLnBrk="1" fontAlgn="auto" latinLnBrk="0" hangingPunct="0">
              <a:lnSpc>
                <a:spcPct val="100000"/>
              </a:lnSpc>
              <a:spcBef>
                <a:spcPts val="0"/>
              </a:spcBef>
              <a:spcAft>
                <a:spcPts val="0"/>
              </a:spcAft>
              <a:buClrTx/>
              <a:buSzTx/>
              <a:buFontTx/>
              <a:buNone/>
              <a:tabLst/>
              <a:defRPr sz="1000" b="0">
                <a:solidFill>
                  <a:srgbClr val="5E5E5E"/>
                </a:solidFill>
                <a:latin typeface="Arial"/>
                <a:ea typeface="Arial"/>
                <a:cs typeface="Arial"/>
                <a:sym typeface="Arial"/>
              </a:defRPr>
            </a:pPr>
            <a:r>
              <a:rPr kumimoji="0" sz="1000" b="1" i="0" u="none" strike="noStrike" kern="0" cap="none" spc="0" normalizeH="0" baseline="0" noProof="0">
                <a:ln>
                  <a:noFill/>
                </a:ln>
                <a:solidFill>
                  <a:srgbClr val="5E5E5E"/>
                </a:solidFill>
                <a:effectLst/>
                <a:uLnTx/>
                <a:uFillTx/>
                <a:latin typeface="Arial"/>
                <a:cs typeface="Arial"/>
                <a:sym typeface="Arial"/>
              </a:rPr>
              <a:t>ΚΥΠΡΙΑΚΗ ΔΗΜΟΚΡΑΤΙΑ</a:t>
            </a:r>
            <a:r>
              <a:rPr kumimoji="0" sz="1000" b="0" i="0" u="none" strike="noStrike" kern="0" cap="none" spc="0" normalizeH="0" baseline="0" noProof="0">
                <a:ln>
                  <a:noFill/>
                </a:ln>
                <a:solidFill>
                  <a:srgbClr val="5E5E5E"/>
                </a:solidFill>
                <a:effectLst/>
                <a:uLnTx/>
                <a:uFillTx/>
                <a:latin typeface="Arial"/>
                <a:cs typeface="Arial"/>
                <a:sym typeface="Arial"/>
              </a:rPr>
              <a:t> / ΠΝΕΥΜΑΤΙΚΑ ΔΙΚΑΙΩΜΑΤΑ 2020</a:t>
            </a:r>
          </a:p>
        </p:txBody>
      </p:sp>
      <p:sp>
        <p:nvSpPr>
          <p:cNvPr id="158"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p:cNvSpPr txBox="1"/>
          <p:nvPr/>
        </p:nvSpPr>
        <p:spPr>
          <a:xfrm>
            <a:off x="1270000" y="3809117"/>
            <a:ext cx="7887652"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lnSpc>
                <a:spcPct val="120000"/>
              </a:lnSpc>
              <a:defRPr sz="4000" b="0" i="1">
                <a:solidFill>
                  <a:srgbClr val="5E5E5E"/>
                </a:solidFill>
                <a:latin typeface="Arial"/>
                <a:ea typeface="Arial"/>
                <a:cs typeface="Arial"/>
                <a:sym typeface="Arial"/>
              </a:defRPr>
            </a:lvl1pPr>
          </a:lstStyle>
          <a:p>
            <a:pPr marL="0" marR="0" lvl="0" indent="0" algn="l" defTabSz="457200" rtl="0" eaLnBrk="1" fontAlgn="auto" latinLnBrk="0" hangingPunct="0">
              <a:lnSpc>
                <a:spcPct val="120000"/>
              </a:lnSpc>
              <a:spcBef>
                <a:spcPts val="0"/>
              </a:spcBef>
              <a:spcAft>
                <a:spcPts val="0"/>
              </a:spcAft>
              <a:buClrTx/>
              <a:buSzTx/>
              <a:buFontTx/>
              <a:buNone/>
              <a:tabLst/>
              <a:defRPr/>
            </a:pPr>
            <a:endParaRPr kumimoji="0" sz="4000" b="0" i="1" u="none" strike="noStrike" kern="0" cap="none" spc="0" normalizeH="0" baseline="0" noProof="0" dirty="0">
              <a:ln>
                <a:noFill/>
              </a:ln>
              <a:solidFill>
                <a:srgbClr val="5E5E5E"/>
              </a:solidFill>
              <a:effectLst/>
              <a:uLnTx/>
              <a:uFillTx/>
              <a:latin typeface="Arial"/>
              <a:cs typeface="Arial"/>
              <a:sym typeface="Arial"/>
            </a:endParaRPr>
          </a:p>
        </p:txBody>
      </p:sp>
      <p:sp>
        <p:nvSpPr>
          <p:cNvPr id="160"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p:cNvSpPr txBox="1"/>
          <p:nvPr/>
        </p:nvSpPr>
        <p:spPr>
          <a:xfrm>
            <a:off x="10802039" y="3809117"/>
            <a:ext cx="11986143"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p:txBody>
      </p:sp>
      <p:pic>
        <p:nvPicPr>
          <p:cNvPr id="10" name="Picture 9" descr="Graphical user interface, text&#10;&#10;Description automatically generated">
            <a:extLst>
              <a:ext uri="{FF2B5EF4-FFF2-40B4-BE49-F238E27FC236}">
                <a16:creationId xmlns:a16="http://schemas.microsoft.com/office/drawing/2014/main" xmlns="" id="{F86BDBE7-74FF-5948-ADD1-48F24EE75D3A}"/>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1307850" y="11986238"/>
            <a:ext cx="6035270" cy="1310516"/>
          </a:xfrm>
          <a:prstGeom prst="rect">
            <a:avLst/>
          </a:prstGeom>
        </p:spPr>
      </p:pic>
      <p:sp>
        <p:nvSpPr>
          <p:cNvPr id="15" name="headline goes here goes here">
            <a:extLst>
              <a:ext uri="{FF2B5EF4-FFF2-40B4-BE49-F238E27FC236}">
                <a16:creationId xmlns:a16="http://schemas.microsoft.com/office/drawing/2014/main" xmlns="" id="{C5A2D2A1-740A-0041-86AE-3FB61AC06DB1}"/>
              </a:ext>
            </a:extLst>
          </p:cNvPr>
          <p:cNvSpPr txBox="1"/>
          <p:nvPr/>
        </p:nvSpPr>
        <p:spPr>
          <a:xfrm>
            <a:off x="1270000" y="1137821"/>
            <a:ext cx="11115964"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4000" cap="all">
                <a:solidFill>
                  <a:srgbClr val="307788"/>
                </a:solidFill>
                <a:latin typeface="Arial"/>
                <a:ea typeface="Arial"/>
                <a:cs typeface="Arial"/>
                <a:sym typeface="Arial"/>
              </a:defRPr>
            </a:lvl1pPr>
          </a:lstStyle>
          <a:p>
            <a:pPr marL="0" marR="0" lvl="0" indent="0" algn="l" defTabSz="825500" rtl="0" eaLnBrk="1" fontAlgn="auto" latinLnBrk="0" hangingPunct="0">
              <a:lnSpc>
                <a:spcPct val="120000"/>
              </a:lnSpc>
              <a:spcBef>
                <a:spcPts val="0"/>
              </a:spcBef>
              <a:spcAft>
                <a:spcPts val="0"/>
              </a:spcAft>
              <a:buClrTx/>
              <a:buSzTx/>
              <a:buFontTx/>
              <a:buNone/>
              <a:tabLst/>
              <a:defRPr/>
            </a:pPr>
            <a:endParaRPr kumimoji="0" sz="4000" b="1" i="0" u="none" strike="noStrike" kern="0" cap="all" spc="0" normalizeH="0" baseline="0" noProof="0" dirty="0">
              <a:ln>
                <a:noFill/>
              </a:ln>
              <a:solidFill>
                <a:srgbClr val="307788"/>
              </a:solidFill>
              <a:effectLst/>
              <a:uLnTx/>
              <a:uFillTx/>
              <a:latin typeface="Arial"/>
              <a:cs typeface="Arial"/>
              <a:sym typeface="Arial"/>
            </a:endParaRPr>
          </a:p>
        </p:txBody>
      </p:sp>
      <p:cxnSp>
        <p:nvCxnSpPr>
          <p:cNvPr id="16" name="Straight Connector 15">
            <a:extLst>
              <a:ext uri="{FF2B5EF4-FFF2-40B4-BE49-F238E27FC236}">
                <a16:creationId xmlns:a16="http://schemas.microsoft.com/office/drawing/2014/main" xmlns="" id="{A0A9A173-5648-E04C-A756-C79346B401CF}"/>
              </a:ext>
            </a:extLst>
          </p:cNvPr>
          <p:cNvCxnSpPr>
            <a:cxnSpLocks/>
          </p:cNvCxnSpPr>
          <p:nvPr/>
        </p:nvCxnSpPr>
        <p:spPr>
          <a:xfrm>
            <a:off x="1270000" y="1916736"/>
            <a:ext cx="20790300" cy="117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xmlns="" id="{C6751924-6B62-7448-84F4-B17A9B72C166}"/>
              </a:ext>
            </a:extLst>
          </p:cNvPr>
          <p:cNvPicPr>
            <a:picLocks noChangeAspect="1"/>
          </p:cNvPicPr>
          <p:nvPr/>
        </p:nvPicPr>
        <p:blipFill>
          <a:blip r:embed="rId5"/>
          <a:stretch>
            <a:fillRect/>
          </a:stretch>
        </p:blipFill>
        <p:spPr>
          <a:xfrm>
            <a:off x="22060300" y="1219414"/>
            <a:ext cx="711200" cy="698500"/>
          </a:xfrm>
          <a:prstGeom prst="rect">
            <a:avLst/>
          </a:prstGeom>
        </p:spPr>
      </p:pic>
      <p:sp>
        <p:nvSpPr>
          <p:cNvPr id="12" name="Rectangle 11"/>
          <p:cNvSpPr/>
          <p:nvPr/>
        </p:nvSpPr>
        <p:spPr>
          <a:xfrm>
            <a:off x="1270000" y="2887205"/>
            <a:ext cx="21198114" cy="4216539"/>
          </a:xfrm>
          <a:prstGeom prst="rect">
            <a:avLst/>
          </a:prstGeom>
        </p:spPr>
        <p:txBody>
          <a:bodyPr wrap="square">
            <a:spAutoFit/>
          </a:bodyPr>
          <a:lstStyle/>
          <a:p>
            <a:pPr marL="0" marR="0" lvl="0" indent="0" algn="just" defTabSz="825500" rtl="0" eaLnBrk="1" fontAlgn="auto" latinLnBrk="0" hangingPunct="0">
              <a:lnSpc>
                <a:spcPct val="100000"/>
              </a:lnSpc>
              <a:spcBef>
                <a:spcPts val="0"/>
              </a:spcBef>
              <a:spcAft>
                <a:spcPts val="0"/>
              </a:spcAft>
              <a:buClrTx/>
              <a:buSzTx/>
              <a:buFont typeface="Wingdings" pitchFamily="2" charset="2"/>
              <a:buChar char="§"/>
              <a:tabLst/>
              <a:defRPr/>
            </a:pPr>
            <a:endParaRPr kumimoji="0" lang="el-GR" sz="4400" b="1"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a:p>
            <a:pPr marL="0" marR="0" lvl="0" indent="0" algn="just" defTabSz="825500" rtl="0" eaLnBrk="1" fontAlgn="auto" latinLnBrk="0" hangingPunct="0">
              <a:lnSpc>
                <a:spcPct val="100000"/>
              </a:lnSpc>
              <a:spcBef>
                <a:spcPts val="0"/>
              </a:spcBef>
              <a:spcAft>
                <a:spcPts val="0"/>
              </a:spcAft>
              <a:buClrTx/>
              <a:buSzTx/>
              <a:buFont typeface="Wingdings" pitchFamily="2" charset="2"/>
              <a:buChar char="§"/>
              <a:tabLst/>
              <a:defRPr/>
            </a:pPr>
            <a:endParaRPr kumimoji="0" lang="el-GR" sz="4400" b="1"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a:p>
            <a:pPr marL="0" marR="0" lvl="0" indent="0" algn="just" defTabSz="825500" rtl="0" eaLnBrk="1" fontAlgn="auto" latinLnBrk="0" hangingPunct="0">
              <a:lnSpc>
                <a:spcPct val="100000"/>
              </a:lnSpc>
              <a:spcBef>
                <a:spcPts val="0"/>
              </a:spcBef>
              <a:spcAft>
                <a:spcPts val="0"/>
              </a:spcAft>
              <a:buClrTx/>
              <a:buSzTx/>
              <a:buFont typeface="Wingdings" pitchFamily="2" charset="2"/>
              <a:buChar char="§"/>
              <a:tabLst/>
              <a:defRPr/>
            </a:pPr>
            <a:endParaRPr kumimoji="0" lang="el-GR" sz="4400" b="1"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a:p>
            <a:pPr marL="0" marR="0" lvl="0" indent="0" algn="just" defTabSz="825500" rtl="0" eaLnBrk="1" fontAlgn="auto" latinLnBrk="0" hangingPunct="0">
              <a:lnSpc>
                <a:spcPct val="100000"/>
              </a:lnSpc>
              <a:spcBef>
                <a:spcPts val="0"/>
              </a:spcBef>
              <a:spcAft>
                <a:spcPts val="0"/>
              </a:spcAft>
              <a:buClrTx/>
              <a:buSzTx/>
              <a:buFontTx/>
              <a:buNone/>
              <a:tabLst/>
              <a:defRPr/>
            </a:pPr>
            <a:endParaRPr kumimoji="0" lang="el-GR" sz="4800" b="0"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a:p>
            <a:pPr marL="0" marR="0" lvl="0" indent="0" algn="just" defTabSz="825500" rtl="0" eaLnBrk="1" fontAlgn="auto" latinLnBrk="0" hangingPunct="0">
              <a:lnSpc>
                <a:spcPct val="100000"/>
              </a:lnSpc>
              <a:spcBef>
                <a:spcPts val="0"/>
              </a:spcBef>
              <a:spcAft>
                <a:spcPts val="0"/>
              </a:spcAft>
              <a:buClrTx/>
              <a:buSzTx/>
              <a:buFont typeface="Wingdings" pitchFamily="2" charset="2"/>
              <a:buChar char="§"/>
              <a:tabLst/>
              <a:defRPr/>
            </a:pPr>
            <a:endParaRPr kumimoji="0" lang="en-GB" sz="4400" b="0"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a:p>
            <a:pPr marL="0" marR="0" lvl="0" indent="0" algn="just" defTabSz="825500" rtl="0" eaLnBrk="1" fontAlgn="auto" latinLnBrk="0" hangingPunct="0">
              <a:lnSpc>
                <a:spcPct val="100000"/>
              </a:lnSpc>
              <a:spcBef>
                <a:spcPts val="0"/>
              </a:spcBef>
              <a:spcAft>
                <a:spcPts val="0"/>
              </a:spcAft>
              <a:buClrTx/>
              <a:buSzTx/>
              <a:buFont typeface="Wingdings" pitchFamily="2" charset="2"/>
              <a:buChar char="§"/>
              <a:tabLst/>
              <a:defRPr/>
            </a:pPr>
            <a:endParaRPr kumimoji="0" lang="en-GB" sz="4400" b="0"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p:txBody>
      </p:sp>
      <p:sp>
        <p:nvSpPr>
          <p:cNvPr id="1025" name="Rectangle 1"/>
          <p:cNvSpPr>
            <a:spLocks noChangeArrowheads="1"/>
          </p:cNvSpPr>
          <p:nvPr/>
        </p:nvSpPr>
        <p:spPr bwMode="auto">
          <a:xfrm>
            <a:off x="1270000" y="585216"/>
            <a:ext cx="21056600" cy="1431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l-GR" sz="4400" b="1" i="0" u="sng" strike="noStrike" kern="0" cap="none" spc="0" normalizeH="0" baseline="0" noProof="0" dirty="0">
              <a:ln>
                <a:noFill/>
              </a:ln>
              <a:solidFill>
                <a:srgbClr val="00A2FF">
                  <a:lumMod val="50000"/>
                </a:srgbClr>
              </a:solidFill>
              <a:effectLst/>
              <a:uLnTx/>
              <a:uFillTx/>
              <a:latin typeface="Arial" pitchFamily="34" charset="0"/>
              <a:ea typeface="Calibri" pitchFamily="34" charset="0"/>
              <a:cs typeface="Arial" pitchFamily="34" charset="0"/>
              <a:sym typeface="Helvetica Neue"/>
            </a:endParaRPr>
          </a:p>
          <a:p>
            <a:pPr marL="571500" lvl="0" indent="-571500">
              <a:defRPr/>
            </a:pPr>
            <a:endParaRPr lang="el-GR" sz="4400" u="sng" dirty="0" smtClean="0">
              <a:solidFill>
                <a:srgbClr val="00A2FF">
                  <a:lumMod val="50000"/>
                </a:srgbClr>
              </a:solidFill>
            </a:endParaRPr>
          </a:p>
          <a:p>
            <a:pPr marL="571500" lvl="0" indent="-571500">
              <a:defRPr/>
            </a:pPr>
            <a:r>
              <a:rPr lang="el-GR" sz="4400" u="sng" dirty="0" smtClean="0">
                <a:solidFill>
                  <a:srgbClr val="00A2FF">
                    <a:lumMod val="50000"/>
                  </a:srgbClr>
                </a:solidFill>
              </a:rPr>
              <a:t>Αναγραφή τιμών</a:t>
            </a:r>
            <a:endParaRPr lang="en-GB" sz="4400" u="sng" dirty="0" smtClean="0">
              <a:solidFill>
                <a:srgbClr val="00A2FF">
                  <a:lumMod val="50000"/>
                </a:srgbClr>
              </a:solidFill>
            </a:endParaRPr>
          </a:p>
          <a:p>
            <a:pPr marL="571500" lvl="0" indent="-571500">
              <a:defRPr/>
            </a:pPr>
            <a:endParaRPr lang="en-GB" sz="4400" u="sng" dirty="0" smtClean="0">
              <a:solidFill>
                <a:srgbClr val="00A2FF">
                  <a:lumMod val="50000"/>
                </a:srgbClr>
              </a:solidFill>
            </a:endParaRPr>
          </a:p>
          <a:p>
            <a:pPr marL="571500" indent="-571500" algn="just">
              <a:buFont typeface="Wingdings" panose="05000000000000000000" pitchFamily="2" charset="2"/>
              <a:buChar char="§"/>
              <a:defRPr/>
            </a:pPr>
            <a:r>
              <a:rPr lang="en-GB" sz="4400" b="0" dirty="0" smtClean="0">
                <a:solidFill>
                  <a:srgbClr val="00A2FF">
                    <a:lumMod val="50000"/>
                  </a:srgbClr>
                </a:solidFill>
              </a:rPr>
              <a:t>E</a:t>
            </a:r>
            <a:r>
              <a:rPr lang="el-GR" sz="4400" b="0" dirty="0" err="1" smtClean="0">
                <a:solidFill>
                  <a:srgbClr val="00A2FF">
                    <a:lumMod val="50000"/>
                  </a:srgbClr>
                </a:solidFill>
              </a:rPr>
              <a:t>μπορευόμενος</a:t>
            </a:r>
            <a:r>
              <a:rPr lang="el-GR" sz="4400" b="0" dirty="0">
                <a:solidFill>
                  <a:srgbClr val="00A2FF">
                    <a:lumMod val="50000"/>
                  </a:srgbClr>
                </a:solidFill>
              </a:rPr>
              <a:t>, ο οποίος πωλεί ή εκθέτει προς πώληση προϊόντα σε καταναλωτές, οφείλει να διασφαλίζει ότι σε αυτά αναγράφεται εκτός από την τιμή πώλησης και η μοναδιαία τιμή του </a:t>
            </a:r>
            <a:r>
              <a:rPr lang="el-GR" sz="4400" b="0" dirty="0" smtClean="0">
                <a:solidFill>
                  <a:srgbClr val="00A2FF">
                    <a:lumMod val="50000"/>
                  </a:srgbClr>
                </a:solidFill>
              </a:rPr>
              <a:t>προϊόντος</a:t>
            </a:r>
            <a:r>
              <a:rPr lang="en-GB" sz="4400" b="0" dirty="0" smtClean="0">
                <a:solidFill>
                  <a:srgbClr val="00A2FF">
                    <a:lumMod val="50000"/>
                  </a:srgbClr>
                </a:solidFill>
              </a:rPr>
              <a:t>.</a:t>
            </a:r>
            <a:endParaRPr lang="el-GR" sz="4400" b="0" dirty="0">
              <a:solidFill>
                <a:srgbClr val="00A2FF">
                  <a:lumMod val="50000"/>
                </a:srgbClr>
              </a:solidFill>
            </a:endParaRPr>
          </a:p>
          <a:p>
            <a:pPr marL="571500" indent="-571500" algn="just">
              <a:buFont typeface="Wingdings" panose="05000000000000000000" pitchFamily="2" charset="2"/>
              <a:buChar char="§"/>
              <a:defRPr/>
            </a:pPr>
            <a:endParaRPr lang="el-GR" sz="4400" b="0" dirty="0" smtClean="0">
              <a:solidFill>
                <a:srgbClr val="00A2FF">
                  <a:lumMod val="50000"/>
                </a:srgbClr>
              </a:solidFill>
            </a:endParaRPr>
          </a:p>
          <a:p>
            <a:pPr marL="571500" indent="-571500" algn="just">
              <a:buFont typeface="Wingdings" panose="05000000000000000000" pitchFamily="2" charset="2"/>
              <a:buChar char="§"/>
              <a:defRPr/>
            </a:pPr>
            <a:r>
              <a:rPr lang="en-GB" sz="4400" b="0" dirty="0" smtClean="0">
                <a:solidFill>
                  <a:srgbClr val="00A2FF">
                    <a:lumMod val="50000"/>
                  </a:srgbClr>
                </a:solidFill>
              </a:rPr>
              <a:t>A</a:t>
            </a:r>
            <a:r>
              <a:rPr lang="el-GR" sz="4400" b="0" dirty="0" err="1" smtClean="0">
                <a:solidFill>
                  <a:srgbClr val="00A2FF">
                    <a:lumMod val="50000"/>
                  </a:srgbClr>
                </a:solidFill>
              </a:rPr>
              <a:t>ποσκοπεί</a:t>
            </a:r>
            <a:r>
              <a:rPr lang="el-GR" sz="4400" b="0" dirty="0" smtClean="0">
                <a:solidFill>
                  <a:srgbClr val="00A2FF">
                    <a:lumMod val="50000"/>
                  </a:srgbClr>
                </a:solidFill>
              </a:rPr>
              <a:t> </a:t>
            </a:r>
            <a:r>
              <a:rPr lang="el-GR" sz="4400" b="0" dirty="0">
                <a:solidFill>
                  <a:srgbClr val="00A2FF">
                    <a:lumMod val="50000"/>
                  </a:srgbClr>
                </a:solidFill>
              </a:rPr>
              <a:t>στη βελτίωση της ενημέρωσης των καταναλωτών και στη διευκόλυνση της σύγκρισης των τιμών.</a:t>
            </a:r>
            <a:endParaRPr lang="en-GB" sz="4400" b="0" dirty="0">
              <a:solidFill>
                <a:srgbClr val="00A2FF">
                  <a:lumMod val="50000"/>
                </a:srgbClr>
              </a:solidFill>
            </a:endParaRPr>
          </a:p>
          <a:p>
            <a:pPr marL="571500" indent="-571500" algn="just">
              <a:buFont typeface="Wingdings" panose="05000000000000000000" pitchFamily="2" charset="2"/>
              <a:buChar char="§"/>
              <a:defRPr/>
            </a:pPr>
            <a:endParaRPr lang="el-GR" sz="4400" b="0" dirty="0" smtClean="0">
              <a:solidFill>
                <a:srgbClr val="00A2FF">
                  <a:lumMod val="50000"/>
                </a:srgbClr>
              </a:solidFill>
            </a:endParaRPr>
          </a:p>
          <a:p>
            <a:pPr marL="571500" indent="-571500" algn="just">
              <a:buFont typeface="Wingdings" panose="05000000000000000000" pitchFamily="2" charset="2"/>
              <a:buChar char="§"/>
              <a:defRPr/>
            </a:pPr>
            <a:r>
              <a:rPr lang="en-GB" sz="4400" b="0" dirty="0" smtClean="0">
                <a:solidFill>
                  <a:srgbClr val="00A2FF">
                    <a:lumMod val="50000"/>
                  </a:srgbClr>
                </a:solidFill>
              </a:rPr>
              <a:t>E</a:t>
            </a:r>
            <a:r>
              <a:rPr lang="el-GR" sz="4400" b="0" dirty="0" err="1" smtClean="0">
                <a:solidFill>
                  <a:srgbClr val="00A2FF">
                    <a:lumMod val="50000"/>
                  </a:srgbClr>
                </a:solidFill>
              </a:rPr>
              <a:t>μπορευόμενος</a:t>
            </a:r>
            <a:r>
              <a:rPr lang="el-GR" sz="4400" b="0" dirty="0" smtClean="0">
                <a:solidFill>
                  <a:srgbClr val="00A2FF">
                    <a:lumMod val="50000"/>
                  </a:srgbClr>
                </a:solidFill>
              </a:rPr>
              <a:t> </a:t>
            </a:r>
            <a:r>
              <a:rPr lang="el-GR" sz="4400" b="0" dirty="0">
                <a:solidFill>
                  <a:srgbClr val="00A2FF">
                    <a:lumMod val="50000"/>
                  </a:srgbClr>
                </a:solidFill>
              </a:rPr>
              <a:t>ο οποίος παρέχει υπηρεσίες σε καταναλωτές σε εμπορικό κατάστημα υποχρεούται όπως αναρτά τιμοκατάλογο στον οποίο να αναγράφονται οι τιμές των βασικών υπηρεσιών που προσφέρει</a:t>
            </a:r>
            <a:r>
              <a:rPr lang="el-GR" sz="4400" b="0" dirty="0" smtClean="0">
                <a:solidFill>
                  <a:srgbClr val="00A2FF">
                    <a:lumMod val="50000"/>
                  </a:srgbClr>
                </a:solidFill>
              </a:rPr>
              <a:t>.</a:t>
            </a:r>
          </a:p>
          <a:p>
            <a:pPr marL="571500" indent="-571500" algn="just">
              <a:buFont typeface="Wingdings" panose="05000000000000000000" pitchFamily="2" charset="2"/>
              <a:buChar char="§"/>
              <a:defRPr/>
            </a:pPr>
            <a:endParaRPr lang="el-GR" sz="4400" b="0" dirty="0" smtClean="0">
              <a:solidFill>
                <a:srgbClr val="00A2FF">
                  <a:lumMod val="50000"/>
                </a:srgbClr>
              </a:solidFill>
            </a:endParaRPr>
          </a:p>
          <a:p>
            <a:pPr marL="571500" indent="-571500" algn="just">
              <a:buFont typeface="Wingdings" panose="05000000000000000000" pitchFamily="2" charset="2"/>
              <a:buChar char="§"/>
              <a:defRPr/>
            </a:pPr>
            <a:r>
              <a:rPr lang="el-GR" sz="4400" b="0" dirty="0" smtClean="0">
                <a:solidFill>
                  <a:srgbClr val="00A2FF">
                    <a:lumMod val="50000"/>
                  </a:srgbClr>
                </a:solidFill>
              </a:rPr>
              <a:t>Π.χ. Προϊόν </a:t>
            </a:r>
            <a:r>
              <a:rPr lang="x-none" sz="4400" b="0" dirty="0" smtClean="0">
                <a:solidFill>
                  <a:srgbClr val="00A2FF">
                    <a:lumMod val="50000"/>
                  </a:srgbClr>
                </a:solidFill>
              </a:rPr>
              <a:t>–</a:t>
            </a:r>
            <a:r>
              <a:rPr lang="el-GR" sz="4400" b="0" dirty="0" smtClean="0">
                <a:solidFill>
                  <a:srgbClr val="00A2FF">
                    <a:lumMod val="50000"/>
                  </a:srgbClr>
                </a:solidFill>
              </a:rPr>
              <a:t> Προϊόντα ευρείας Κατανάλωσης</a:t>
            </a:r>
          </a:p>
          <a:p>
            <a:pPr marL="571500" marR="0" lvl="0" indent="-571500" algn="just" defTabSz="8255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l-GR" sz="4400" b="0" i="0" u="none" strike="noStrike" kern="0" cap="none" spc="0" normalizeH="0" baseline="0" noProof="0" dirty="0" smtClean="0">
              <a:ln>
                <a:noFill/>
              </a:ln>
              <a:solidFill>
                <a:srgbClr val="00A2FF">
                  <a:lumMod val="50000"/>
                </a:srgbClr>
              </a:solidFill>
              <a:effectLst/>
              <a:uLnTx/>
              <a:uFillTx/>
              <a:latin typeface="Helvetica Neue"/>
              <a:sym typeface="Helvetica Neue"/>
            </a:endParaRPr>
          </a:p>
          <a:p>
            <a:pPr marL="571500" marR="0" lvl="0" indent="-571500" algn="just" defTabSz="8255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l-GR" sz="4400" b="0" i="0" u="none" strike="noStrike" kern="0" cap="none" spc="0" normalizeH="0" baseline="0" noProof="0" dirty="0">
              <a:ln>
                <a:noFill/>
              </a:ln>
              <a:solidFill>
                <a:srgbClr val="00A2FF">
                  <a:lumMod val="50000"/>
                </a:srgbClr>
              </a:solidFill>
              <a:effectLst/>
              <a:uLnTx/>
              <a:uFillTx/>
              <a:latin typeface="Helvetica Neue"/>
              <a:sym typeface="Helvetica Neue"/>
            </a:endParaRPr>
          </a:p>
          <a:p>
            <a:pPr marL="0" marR="0" lvl="0" indent="0" algn="just" defTabSz="825500" rtl="0" eaLnBrk="1" fontAlgn="auto" latinLnBrk="0" hangingPunct="0">
              <a:lnSpc>
                <a:spcPct val="100000"/>
              </a:lnSpc>
              <a:spcBef>
                <a:spcPts val="0"/>
              </a:spcBef>
              <a:spcAft>
                <a:spcPts val="0"/>
              </a:spcAft>
              <a:buClrTx/>
              <a:buSzTx/>
              <a:buFontTx/>
              <a:buNone/>
              <a:tabLst/>
              <a:defRPr/>
            </a:pPr>
            <a:r>
              <a:rPr kumimoji="0" lang="el-GR" sz="4400" b="0" i="0" u="none" strike="noStrike" kern="0" cap="none" spc="0" normalizeH="0" baseline="0" noProof="0" dirty="0" smtClean="0">
                <a:ln>
                  <a:noFill/>
                </a:ln>
                <a:solidFill>
                  <a:srgbClr val="00A2FF">
                    <a:lumMod val="50000"/>
                  </a:srgbClr>
                </a:solidFill>
                <a:effectLst/>
                <a:uLnTx/>
                <a:uFillTx/>
                <a:latin typeface="Helvetica Neue"/>
                <a:sym typeface="Helvetica Neue"/>
              </a:rPr>
              <a:t> </a:t>
            </a:r>
            <a:endParaRPr kumimoji="0" lang="el-GR" sz="4400" b="0" i="0" u="none" strike="noStrike" kern="0" cap="none" spc="0" normalizeH="0" baseline="0" noProof="0" dirty="0">
              <a:ln>
                <a:noFill/>
              </a:ln>
              <a:solidFill>
                <a:srgbClr val="00A2FF">
                  <a:lumMod val="50000"/>
                </a:srgbClr>
              </a:solidFill>
              <a:effectLst/>
              <a:uLnTx/>
              <a:uFillTx/>
              <a:latin typeface="Helvetica Neue"/>
              <a:sym typeface="Helvetica Neue"/>
            </a:endParaRPr>
          </a:p>
          <a:p>
            <a:pPr marL="571500" marR="0" lvl="0" indent="-571500" algn="just" defTabSz="8255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l-GR" sz="4400" b="0" i="0" u="none" strike="noStrike" kern="0" cap="none" spc="0" normalizeH="0" baseline="0" noProof="0" dirty="0">
              <a:ln>
                <a:noFill/>
              </a:ln>
              <a:solidFill>
                <a:srgbClr val="00A2FF">
                  <a:lumMod val="50000"/>
                </a:srgbClr>
              </a:solidFill>
              <a:effectLst/>
              <a:uLnTx/>
              <a:uFillTx/>
              <a:latin typeface="Helvetica Neue"/>
              <a:sym typeface="Helvetica Neue"/>
            </a:endParaRPr>
          </a:p>
          <a:p>
            <a:pPr marL="571500" marR="0" lvl="0" indent="-5715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GB" sz="4400" b="0" i="0" u="none" strike="noStrike" kern="0" cap="none" spc="0" normalizeH="0" baseline="0" noProof="0" dirty="0" bmk="_Hlk57881727">
              <a:ln>
                <a:noFill/>
              </a:ln>
              <a:solidFill>
                <a:srgbClr val="00A2FF">
                  <a:lumMod val="50000"/>
                </a:srgbClr>
              </a:solidFill>
              <a:effectLst/>
              <a:uLnTx/>
              <a:uFillTx/>
              <a:latin typeface="Arial" pitchFamily="34" charset="0"/>
              <a:ea typeface="Calibri" pitchFamily="34" charset="0"/>
              <a:cs typeface="Arial" pitchFamily="34" charset="0"/>
              <a:sym typeface="Helvetica Neue"/>
            </a:endParaRPr>
          </a:p>
        </p:txBody>
      </p:sp>
      <p:sp>
        <p:nvSpPr>
          <p:cNvPr id="2" name="Rectangle 1"/>
          <p:cNvSpPr>
            <a:spLocks noChangeArrowheads="1"/>
          </p:cNvSpPr>
          <p:nvPr/>
        </p:nvSpPr>
        <p:spPr bwMode="auto">
          <a:xfrm>
            <a:off x="0" y="0"/>
            <a:ext cx="28565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kumimoji="0" lang="en-GB" altLang="en-US" sz="1600" b="0" i="0" u="none" strike="noStrike" cap="none" normalizeH="0" baseline="0" dirty="0" smtClean="0">
                <a:ln>
                  <a:noFill/>
                </a:ln>
                <a:solidFill>
                  <a:schemeClr val="tx1"/>
                </a:solidFill>
                <a:effectLst/>
              </a:rPr>
              <a:t>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34086218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age" descr="Image"/>
          <p:cNvPicPr>
            <a:picLocks noChangeAspect="1"/>
          </p:cNvPicPr>
          <p:nvPr/>
        </p:nvPicPr>
        <p:blipFill>
          <a:blip r:embed="rId3"/>
          <a:stretch>
            <a:fillRect/>
          </a:stretch>
        </p:blipFill>
        <p:spPr>
          <a:xfrm>
            <a:off x="8936984" y="10354105"/>
            <a:ext cx="15700723" cy="3345352"/>
          </a:xfrm>
          <a:prstGeom prst="rect">
            <a:avLst/>
          </a:prstGeom>
          <a:ln w="12700">
            <a:miter lim="400000"/>
          </a:ln>
        </p:spPr>
      </p:pic>
      <p:sp>
        <p:nvSpPr>
          <p:cNvPr id="157"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0" marR="0" lvl="0" indent="0" algn="l" defTabSz="825500" rtl="0" eaLnBrk="1" fontAlgn="auto" latinLnBrk="0" hangingPunct="0">
              <a:lnSpc>
                <a:spcPct val="100000"/>
              </a:lnSpc>
              <a:spcBef>
                <a:spcPts val="0"/>
              </a:spcBef>
              <a:spcAft>
                <a:spcPts val="0"/>
              </a:spcAft>
              <a:buClrTx/>
              <a:buSzTx/>
              <a:buFontTx/>
              <a:buNone/>
              <a:tabLst/>
              <a:defRPr sz="1000" b="0">
                <a:solidFill>
                  <a:srgbClr val="5E5E5E"/>
                </a:solidFill>
                <a:latin typeface="Arial"/>
                <a:ea typeface="Arial"/>
                <a:cs typeface="Arial"/>
                <a:sym typeface="Arial"/>
              </a:defRPr>
            </a:pPr>
            <a:r>
              <a:rPr kumimoji="0" sz="1000" b="1" i="0" u="none" strike="noStrike" kern="0" cap="none" spc="0" normalizeH="0" baseline="0" noProof="0">
                <a:ln>
                  <a:noFill/>
                </a:ln>
                <a:solidFill>
                  <a:srgbClr val="5E5E5E"/>
                </a:solidFill>
                <a:effectLst/>
                <a:uLnTx/>
                <a:uFillTx/>
                <a:latin typeface="Arial"/>
                <a:cs typeface="Arial"/>
                <a:sym typeface="Arial"/>
              </a:rPr>
              <a:t>ΚΥΠΡΙΑΚΗ ΔΗΜΟΚΡΑΤΙΑ</a:t>
            </a:r>
            <a:r>
              <a:rPr kumimoji="0" sz="1000" b="0" i="0" u="none" strike="noStrike" kern="0" cap="none" spc="0" normalizeH="0" baseline="0" noProof="0">
                <a:ln>
                  <a:noFill/>
                </a:ln>
                <a:solidFill>
                  <a:srgbClr val="5E5E5E"/>
                </a:solidFill>
                <a:effectLst/>
                <a:uLnTx/>
                <a:uFillTx/>
                <a:latin typeface="Arial"/>
                <a:cs typeface="Arial"/>
                <a:sym typeface="Arial"/>
              </a:rPr>
              <a:t> / ΠΝΕΥΜΑΤΙΚΑ ΔΙΚΑΙΩΜΑΤΑ 2020</a:t>
            </a:r>
          </a:p>
        </p:txBody>
      </p:sp>
      <p:sp>
        <p:nvSpPr>
          <p:cNvPr id="158"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p:cNvSpPr txBox="1"/>
          <p:nvPr/>
        </p:nvSpPr>
        <p:spPr>
          <a:xfrm>
            <a:off x="1270000" y="3809117"/>
            <a:ext cx="7887652"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lnSpc>
                <a:spcPct val="120000"/>
              </a:lnSpc>
              <a:defRPr sz="4000" b="0" i="1">
                <a:solidFill>
                  <a:srgbClr val="5E5E5E"/>
                </a:solidFill>
                <a:latin typeface="Arial"/>
                <a:ea typeface="Arial"/>
                <a:cs typeface="Arial"/>
                <a:sym typeface="Arial"/>
              </a:defRPr>
            </a:lvl1pPr>
          </a:lstStyle>
          <a:p>
            <a:pPr marL="0" marR="0" lvl="0" indent="0" algn="l" defTabSz="457200" rtl="0" eaLnBrk="1" fontAlgn="auto" latinLnBrk="0" hangingPunct="0">
              <a:lnSpc>
                <a:spcPct val="120000"/>
              </a:lnSpc>
              <a:spcBef>
                <a:spcPts val="0"/>
              </a:spcBef>
              <a:spcAft>
                <a:spcPts val="0"/>
              </a:spcAft>
              <a:buClrTx/>
              <a:buSzTx/>
              <a:buFontTx/>
              <a:buNone/>
              <a:tabLst/>
              <a:defRPr/>
            </a:pPr>
            <a:endParaRPr kumimoji="0" sz="4000" b="0" i="1" u="none" strike="noStrike" kern="0" cap="none" spc="0" normalizeH="0" baseline="0" noProof="0" dirty="0">
              <a:ln>
                <a:noFill/>
              </a:ln>
              <a:solidFill>
                <a:srgbClr val="5E5E5E"/>
              </a:solidFill>
              <a:effectLst/>
              <a:uLnTx/>
              <a:uFillTx/>
              <a:latin typeface="Arial"/>
              <a:cs typeface="Arial"/>
              <a:sym typeface="Arial"/>
            </a:endParaRPr>
          </a:p>
        </p:txBody>
      </p:sp>
      <p:sp>
        <p:nvSpPr>
          <p:cNvPr id="160"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p:cNvSpPr txBox="1"/>
          <p:nvPr/>
        </p:nvSpPr>
        <p:spPr>
          <a:xfrm>
            <a:off x="10802039" y="3809117"/>
            <a:ext cx="11986143"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a:p>
            <a:pPr marL="0" marR="0" lvl="0" indent="0" algn="l" defTabSz="457200" rtl="0" eaLnBrk="1" fontAlgn="auto" latinLnBrk="0" hangingPunct="0">
              <a:lnSpc>
                <a:spcPct val="120000"/>
              </a:lnSpc>
              <a:spcBef>
                <a:spcPts val="0"/>
              </a:spcBef>
              <a:spcAft>
                <a:spcPts val="0"/>
              </a:spcAft>
              <a:buClrTx/>
              <a:buSzTx/>
              <a:buFontTx/>
              <a:buNone/>
              <a:tabLst/>
              <a:defRPr sz="4000" b="0" i="1">
                <a:solidFill>
                  <a:srgbClr val="5E5E5E"/>
                </a:solidFill>
                <a:latin typeface="Arial"/>
                <a:ea typeface="Arial"/>
                <a:cs typeface="Arial"/>
                <a:sym typeface="Arial"/>
              </a:defRPr>
            </a:pPr>
            <a:endParaRPr kumimoji="0" lang="el-GR" sz="4000" b="0" i="1" u="none" strike="noStrike" kern="0" cap="none" spc="0" normalizeH="0" baseline="0" noProof="0" dirty="0">
              <a:ln>
                <a:noFill/>
              </a:ln>
              <a:solidFill>
                <a:srgbClr val="5E5E5E"/>
              </a:solidFill>
              <a:effectLst/>
              <a:uLnTx/>
              <a:uFillTx/>
              <a:latin typeface="Arial"/>
              <a:cs typeface="Arial"/>
              <a:sym typeface="Arial"/>
            </a:endParaRPr>
          </a:p>
        </p:txBody>
      </p:sp>
      <p:pic>
        <p:nvPicPr>
          <p:cNvPr id="10" name="Picture 9" descr="Graphical user interface, text&#10;&#10;Description automatically generated">
            <a:extLst>
              <a:ext uri="{FF2B5EF4-FFF2-40B4-BE49-F238E27FC236}">
                <a16:creationId xmlns:a16="http://schemas.microsoft.com/office/drawing/2014/main" xmlns="" id="{F86BDBE7-74FF-5948-ADD1-48F24EE75D3A}"/>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1307850" y="11986238"/>
            <a:ext cx="6035270" cy="1310516"/>
          </a:xfrm>
          <a:prstGeom prst="rect">
            <a:avLst/>
          </a:prstGeom>
        </p:spPr>
      </p:pic>
      <p:sp>
        <p:nvSpPr>
          <p:cNvPr id="15" name="headline goes here goes here">
            <a:extLst>
              <a:ext uri="{FF2B5EF4-FFF2-40B4-BE49-F238E27FC236}">
                <a16:creationId xmlns:a16="http://schemas.microsoft.com/office/drawing/2014/main" xmlns="" id="{C5A2D2A1-740A-0041-86AE-3FB61AC06DB1}"/>
              </a:ext>
            </a:extLst>
          </p:cNvPr>
          <p:cNvSpPr txBox="1"/>
          <p:nvPr/>
        </p:nvSpPr>
        <p:spPr>
          <a:xfrm>
            <a:off x="1270000" y="1137821"/>
            <a:ext cx="11115964"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4000" cap="all">
                <a:solidFill>
                  <a:srgbClr val="307788"/>
                </a:solidFill>
                <a:latin typeface="Arial"/>
                <a:ea typeface="Arial"/>
                <a:cs typeface="Arial"/>
                <a:sym typeface="Arial"/>
              </a:defRPr>
            </a:lvl1pPr>
          </a:lstStyle>
          <a:p>
            <a:pPr marL="0" marR="0" lvl="0" indent="0" algn="l" defTabSz="825500" rtl="0" eaLnBrk="1" fontAlgn="auto" latinLnBrk="0" hangingPunct="0">
              <a:lnSpc>
                <a:spcPct val="120000"/>
              </a:lnSpc>
              <a:spcBef>
                <a:spcPts val="0"/>
              </a:spcBef>
              <a:spcAft>
                <a:spcPts val="0"/>
              </a:spcAft>
              <a:buClrTx/>
              <a:buSzTx/>
              <a:buFontTx/>
              <a:buNone/>
              <a:tabLst/>
              <a:defRPr/>
            </a:pPr>
            <a:endParaRPr kumimoji="0" sz="4000" b="1" i="0" u="none" strike="noStrike" kern="0" cap="all" spc="0" normalizeH="0" baseline="0" noProof="0" dirty="0">
              <a:ln>
                <a:noFill/>
              </a:ln>
              <a:solidFill>
                <a:srgbClr val="307788"/>
              </a:solidFill>
              <a:effectLst/>
              <a:uLnTx/>
              <a:uFillTx/>
              <a:latin typeface="Arial"/>
              <a:cs typeface="Arial"/>
              <a:sym typeface="Arial"/>
            </a:endParaRPr>
          </a:p>
        </p:txBody>
      </p:sp>
      <p:cxnSp>
        <p:nvCxnSpPr>
          <p:cNvPr id="16" name="Straight Connector 15">
            <a:extLst>
              <a:ext uri="{FF2B5EF4-FFF2-40B4-BE49-F238E27FC236}">
                <a16:creationId xmlns:a16="http://schemas.microsoft.com/office/drawing/2014/main" xmlns="" id="{A0A9A173-5648-E04C-A756-C79346B401CF}"/>
              </a:ext>
            </a:extLst>
          </p:cNvPr>
          <p:cNvCxnSpPr>
            <a:cxnSpLocks/>
          </p:cNvCxnSpPr>
          <p:nvPr/>
        </p:nvCxnSpPr>
        <p:spPr>
          <a:xfrm>
            <a:off x="1270000" y="1916736"/>
            <a:ext cx="20790300" cy="117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xmlns="" id="{C6751924-6B62-7448-84F4-B17A9B72C166}"/>
              </a:ext>
            </a:extLst>
          </p:cNvPr>
          <p:cNvPicPr>
            <a:picLocks noChangeAspect="1"/>
          </p:cNvPicPr>
          <p:nvPr/>
        </p:nvPicPr>
        <p:blipFill>
          <a:blip r:embed="rId5"/>
          <a:stretch>
            <a:fillRect/>
          </a:stretch>
        </p:blipFill>
        <p:spPr>
          <a:xfrm>
            <a:off x="22060300" y="1219414"/>
            <a:ext cx="711200" cy="698500"/>
          </a:xfrm>
          <a:prstGeom prst="rect">
            <a:avLst/>
          </a:prstGeom>
        </p:spPr>
      </p:pic>
      <p:sp>
        <p:nvSpPr>
          <p:cNvPr id="12" name="Rectangle 11"/>
          <p:cNvSpPr/>
          <p:nvPr/>
        </p:nvSpPr>
        <p:spPr>
          <a:xfrm>
            <a:off x="1270000" y="2887205"/>
            <a:ext cx="22256750" cy="4216539"/>
          </a:xfrm>
          <a:prstGeom prst="rect">
            <a:avLst/>
          </a:prstGeom>
        </p:spPr>
        <p:txBody>
          <a:bodyPr wrap="square">
            <a:spAutoFit/>
          </a:bodyPr>
          <a:lstStyle/>
          <a:p>
            <a:pPr marL="0" marR="0" lvl="0" indent="0" algn="just" defTabSz="825500" rtl="0" eaLnBrk="1" fontAlgn="auto" latinLnBrk="0" hangingPunct="0">
              <a:lnSpc>
                <a:spcPct val="100000"/>
              </a:lnSpc>
              <a:spcBef>
                <a:spcPts val="0"/>
              </a:spcBef>
              <a:spcAft>
                <a:spcPts val="0"/>
              </a:spcAft>
              <a:buClrTx/>
              <a:buSzTx/>
              <a:buFont typeface="Wingdings" pitchFamily="2" charset="2"/>
              <a:buChar char="§"/>
              <a:tabLst/>
              <a:defRPr/>
            </a:pPr>
            <a:endParaRPr kumimoji="0" lang="el-GR" sz="4400" b="1"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a:p>
            <a:pPr marL="0" marR="0" lvl="0" indent="0" algn="just" defTabSz="825500" rtl="0" eaLnBrk="1" fontAlgn="auto" latinLnBrk="0" hangingPunct="0">
              <a:lnSpc>
                <a:spcPct val="100000"/>
              </a:lnSpc>
              <a:spcBef>
                <a:spcPts val="0"/>
              </a:spcBef>
              <a:spcAft>
                <a:spcPts val="0"/>
              </a:spcAft>
              <a:buClrTx/>
              <a:buSzTx/>
              <a:buFont typeface="Wingdings" pitchFamily="2" charset="2"/>
              <a:buChar char="§"/>
              <a:tabLst/>
              <a:defRPr/>
            </a:pPr>
            <a:endParaRPr kumimoji="0" lang="el-GR" sz="4400" b="1"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a:p>
            <a:pPr marL="0" marR="0" lvl="0" indent="0" algn="just" defTabSz="825500" rtl="0" eaLnBrk="1" fontAlgn="auto" latinLnBrk="0" hangingPunct="0">
              <a:lnSpc>
                <a:spcPct val="100000"/>
              </a:lnSpc>
              <a:spcBef>
                <a:spcPts val="0"/>
              </a:spcBef>
              <a:spcAft>
                <a:spcPts val="0"/>
              </a:spcAft>
              <a:buClrTx/>
              <a:buSzTx/>
              <a:buFont typeface="Wingdings" pitchFamily="2" charset="2"/>
              <a:buChar char="§"/>
              <a:tabLst/>
              <a:defRPr/>
            </a:pPr>
            <a:endParaRPr kumimoji="0" lang="el-GR" sz="4400" b="1"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a:p>
            <a:pPr marL="0" marR="0" lvl="0" indent="0" algn="just" defTabSz="825500" rtl="0" eaLnBrk="1" fontAlgn="auto" latinLnBrk="0" hangingPunct="0">
              <a:lnSpc>
                <a:spcPct val="100000"/>
              </a:lnSpc>
              <a:spcBef>
                <a:spcPts val="0"/>
              </a:spcBef>
              <a:spcAft>
                <a:spcPts val="0"/>
              </a:spcAft>
              <a:buClrTx/>
              <a:buSzTx/>
              <a:buFontTx/>
              <a:buNone/>
              <a:tabLst/>
              <a:defRPr/>
            </a:pPr>
            <a:endParaRPr kumimoji="0" lang="el-GR" sz="4800" b="0"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a:p>
            <a:pPr marL="0" marR="0" lvl="0" indent="0" algn="just" defTabSz="825500" rtl="0" eaLnBrk="1" fontAlgn="auto" latinLnBrk="0" hangingPunct="0">
              <a:lnSpc>
                <a:spcPct val="100000"/>
              </a:lnSpc>
              <a:spcBef>
                <a:spcPts val="0"/>
              </a:spcBef>
              <a:spcAft>
                <a:spcPts val="0"/>
              </a:spcAft>
              <a:buClrTx/>
              <a:buSzTx/>
              <a:buFont typeface="Wingdings" pitchFamily="2" charset="2"/>
              <a:buChar char="§"/>
              <a:tabLst/>
              <a:defRPr/>
            </a:pPr>
            <a:endParaRPr kumimoji="0" lang="en-GB" sz="4400" b="0"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a:p>
            <a:pPr marL="0" marR="0" lvl="0" indent="0" algn="just" defTabSz="825500" rtl="0" eaLnBrk="1" fontAlgn="auto" latinLnBrk="0" hangingPunct="0">
              <a:lnSpc>
                <a:spcPct val="100000"/>
              </a:lnSpc>
              <a:spcBef>
                <a:spcPts val="0"/>
              </a:spcBef>
              <a:spcAft>
                <a:spcPts val="0"/>
              </a:spcAft>
              <a:buClrTx/>
              <a:buSzTx/>
              <a:buFont typeface="Wingdings" pitchFamily="2" charset="2"/>
              <a:buChar char="§"/>
              <a:tabLst/>
              <a:defRPr/>
            </a:pPr>
            <a:endParaRPr kumimoji="0" lang="en-GB" sz="4400" b="0" i="0" u="none" strike="noStrike" kern="0" cap="none" spc="0" normalizeH="0" baseline="0" noProof="0" dirty="0">
              <a:ln>
                <a:noFill/>
              </a:ln>
              <a:solidFill>
                <a:srgbClr val="000000"/>
              </a:solidFill>
              <a:effectLst/>
              <a:uLnTx/>
              <a:uFillTx/>
              <a:latin typeface="Arial" pitchFamily="34" charset="0"/>
              <a:cs typeface="Arial" pitchFamily="34" charset="0"/>
              <a:sym typeface="Helvetica Neue"/>
            </a:endParaRPr>
          </a:p>
        </p:txBody>
      </p:sp>
      <p:sp>
        <p:nvSpPr>
          <p:cNvPr id="1025" name="Rectangle 1"/>
          <p:cNvSpPr>
            <a:spLocks noChangeArrowheads="1"/>
          </p:cNvSpPr>
          <p:nvPr/>
        </p:nvSpPr>
        <p:spPr bwMode="auto">
          <a:xfrm>
            <a:off x="731520" y="0"/>
            <a:ext cx="23390352" cy="155391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71500" lvl="0" indent="-571500">
              <a:defRPr/>
            </a:pPr>
            <a:endParaRPr lang="en-GB" sz="4400" u="sng" dirty="0" smtClean="0">
              <a:solidFill>
                <a:srgbClr val="005E99"/>
              </a:solidFill>
            </a:endParaRPr>
          </a:p>
          <a:p>
            <a:pPr marL="571500" lvl="0" indent="-571500">
              <a:defRPr/>
            </a:pPr>
            <a:endParaRPr lang="el-GR" sz="4400" u="sng" dirty="0" smtClean="0">
              <a:solidFill>
                <a:srgbClr val="005E99"/>
              </a:solidFill>
            </a:endParaRPr>
          </a:p>
          <a:p>
            <a:pPr marL="571500" lvl="0" indent="-571500">
              <a:defRPr/>
            </a:pPr>
            <a:endParaRPr lang="en-GB" sz="4400" u="sng" dirty="0" smtClean="0">
              <a:solidFill>
                <a:srgbClr val="005E99"/>
              </a:solidFill>
            </a:endParaRPr>
          </a:p>
          <a:p>
            <a:pPr marL="571500" lvl="0" indent="-571500">
              <a:defRPr/>
            </a:pPr>
            <a:r>
              <a:rPr lang="el-GR" sz="4400" u="sng" dirty="0" smtClean="0">
                <a:solidFill>
                  <a:srgbClr val="005E99"/>
                </a:solidFill>
              </a:rPr>
              <a:t>Καταχρηστικές Ρήτρες</a:t>
            </a:r>
            <a:endParaRPr lang="en-GB" sz="4400" u="sng" dirty="0" smtClean="0">
              <a:solidFill>
                <a:srgbClr val="005E99"/>
              </a:solidFill>
            </a:endParaRPr>
          </a:p>
          <a:p>
            <a:pPr marL="571500" lvl="0" indent="-571500">
              <a:defRPr/>
            </a:pPr>
            <a:endParaRPr lang="en-GB" sz="4400" u="sng" dirty="0" smtClean="0">
              <a:solidFill>
                <a:srgbClr val="005E99"/>
              </a:solidFill>
            </a:endParaRPr>
          </a:p>
          <a:p>
            <a:pPr algn="just"/>
            <a:r>
              <a:rPr lang="el-GR" sz="3600" dirty="0" smtClean="0">
                <a:solidFill>
                  <a:srgbClr val="005E99"/>
                </a:solidFill>
                <a:latin typeface="Arial" panose="020B0604020202020204" pitchFamily="34" charset="0"/>
                <a:cs typeface="Arial" panose="020B0604020202020204" pitchFamily="34" charset="0"/>
              </a:rPr>
              <a:t>«Καταχρηστική </a:t>
            </a:r>
            <a:r>
              <a:rPr lang="el-GR" sz="3600" dirty="0">
                <a:solidFill>
                  <a:srgbClr val="005E99"/>
                </a:solidFill>
                <a:latin typeface="Arial" panose="020B0604020202020204" pitchFamily="34" charset="0"/>
                <a:cs typeface="Arial" panose="020B0604020202020204" pitchFamily="34" charset="0"/>
              </a:rPr>
              <a:t>ρήτρα» θεωρείται κάθε ρήτρα η οποία, παρά την απαίτηση καλής πίστης, δημιουργεί σε βάρος του καταναλωτή σημαντική ανισότητα ανάμεσα στα δικαιώματα και στις υποχρεώσεις των μερών που </a:t>
            </a:r>
            <a:r>
              <a:rPr lang="el-GR" sz="3600" dirty="0" smtClean="0">
                <a:solidFill>
                  <a:srgbClr val="005E99"/>
                </a:solidFill>
                <a:latin typeface="Arial" panose="020B0604020202020204" pitchFamily="34" charset="0"/>
                <a:cs typeface="Arial" panose="020B0604020202020204" pitchFamily="34" charset="0"/>
              </a:rPr>
              <a:t>απορρέουν από τη σύμβαση</a:t>
            </a:r>
            <a:r>
              <a:rPr lang="en-GB" sz="3600" dirty="0" smtClean="0">
                <a:solidFill>
                  <a:srgbClr val="005E99"/>
                </a:solidFill>
                <a:latin typeface="Arial" panose="020B0604020202020204" pitchFamily="34" charset="0"/>
                <a:cs typeface="Arial" panose="020B0604020202020204" pitchFamily="34" charset="0"/>
              </a:rPr>
              <a:t>.</a:t>
            </a:r>
            <a:r>
              <a:rPr lang="el-GR" sz="3600" dirty="0" smtClean="0">
                <a:solidFill>
                  <a:srgbClr val="005E99"/>
                </a:solidFill>
              </a:rPr>
              <a:t> </a:t>
            </a:r>
            <a:r>
              <a:rPr lang="el-GR" sz="3600" dirty="0">
                <a:solidFill>
                  <a:srgbClr val="005E99"/>
                </a:solidFill>
              </a:rPr>
              <a:t> </a:t>
            </a:r>
            <a:endParaRPr lang="en-GB" sz="3600" dirty="0">
              <a:solidFill>
                <a:srgbClr val="005E99"/>
              </a:solidFill>
            </a:endParaRPr>
          </a:p>
          <a:p>
            <a:pPr algn="just">
              <a:defRPr/>
            </a:pPr>
            <a:endParaRPr lang="el-GR" sz="3600" dirty="0" smtClean="0">
              <a:solidFill>
                <a:srgbClr val="005E99"/>
              </a:solidFill>
              <a:latin typeface="Arial" panose="020B0604020202020204" pitchFamily="34" charset="0"/>
              <a:cs typeface="Arial" panose="020B0604020202020204" pitchFamily="34" charset="0"/>
            </a:endParaRPr>
          </a:p>
          <a:p>
            <a:pPr algn="just">
              <a:defRPr/>
            </a:pPr>
            <a:r>
              <a:rPr lang="el-GR" sz="3600" dirty="0" smtClean="0">
                <a:solidFill>
                  <a:srgbClr val="005E99"/>
                </a:solidFill>
                <a:latin typeface="Arial" panose="020B0604020202020204" pitchFamily="34" charset="0"/>
                <a:cs typeface="Arial" panose="020B0604020202020204" pitchFamily="34" charset="0"/>
              </a:rPr>
              <a:t>Παράρτημα </a:t>
            </a:r>
            <a:r>
              <a:rPr lang="en-GB" sz="3600" dirty="0" smtClean="0">
                <a:solidFill>
                  <a:srgbClr val="005E99"/>
                </a:solidFill>
                <a:latin typeface="Arial" panose="020B0604020202020204" pitchFamily="34" charset="0"/>
                <a:cs typeface="Arial" panose="020B0604020202020204" pitchFamily="34" charset="0"/>
              </a:rPr>
              <a:t>IV:</a:t>
            </a:r>
            <a:r>
              <a:rPr lang="el-GR" sz="3600" dirty="0" smtClean="0">
                <a:solidFill>
                  <a:srgbClr val="005E99"/>
                </a:solidFill>
                <a:latin typeface="Arial" panose="020B0604020202020204" pitchFamily="34" charset="0"/>
                <a:cs typeface="Arial" panose="020B0604020202020204" pitchFamily="34" charset="0"/>
              </a:rPr>
              <a:t> Ρήτρες </a:t>
            </a:r>
            <a:r>
              <a:rPr lang="el-GR" sz="3600" u="sng" dirty="0" smtClean="0">
                <a:solidFill>
                  <a:srgbClr val="005E99"/>
                </a:solidFill>
                <a:latin typeface="Arial" panose="020B0604020202020204" pitchFamily="34" charset="0"/>
                <a:cs typeface="Arial" panose="020B0604020202020204" pitchFamily="34" charset="0"/>
              </a:rPr>
              <a:t>που μπορεί </a:t>
            </a:r>
            <a:r>
              <a:rPr lang="el-GR" sz="3600" dirty="0" smtClean="0">
                <a:solidFill>
                  <a:srgbClr val="005E99"/>
                </a:solidFill>
                <a:latin typeface="Arial" panose="020B0604020202020204" pitchFamily="34" charset="0"/>
                <a:cs typeface="Arial" panose="020B0604020202020204" pitchFamily="34" charset="0"/>
              </a:rPr>
              <a:t>να θεωρηθούν ως καταχρηστικές </a:t>
            </a:r>
            <a:endParaRPr lang="en-GB" sz="3600" dirty="0" smtClean="0">
              <a:solidFill>
                <a:srgbClr val="005E99"/>
              </a:solidFill>
              <a:latin typeface="Arial" panose="020B0604020202020204" pitchFamily="34" charset="0"/>
              <a:cs typeface="Arial" panose="020B0604020202020204" pitchFamily="34" charset="0"/>
            </a:endParaRPr>
          </a:p>
          <a:p>
            <a:pPr algn="just">
              <a:defRPr/>
            </a:pPr>
            <a:endParaRPr lang="el-GR" sz="3600" dirty="0" smtClean="0">
              <a:solidFill>
                <a:srgbClr val="005E99"/>
              </a:solidFill>
              <a:latin typeface="Arial" panose="020B0604020202020204" pitchFamily="34" charset="0"/>
              <a:cs typeface="Arial" panose="020B0604020202020204" pitchFamily="34" charset="0"/>
            </a:endParaRPr>
          </a:p>
          <a:p>
            <a:pPr marL="571500" indent="-571500" algn="just">
              <a:buFont typeface="Wingdings" panose="05000000000000000000" pitchFamily="2" charset="2"/>
              <a:buChar char="§"/>
              <a:defRPr/>
            </a:pPr>
            <a:r>
              <a:rPr lang="el-GR" sz="3600" dirty="0">
                <a:solidFill>
                  <a:srgbClr val="005E99"/>
                </a:solidFill>
                <a:latin typeface="Arial" panose="020B0604020202020204" pitchFamily="34" charset="0"/>
                <a:cs typeface="Arial" panose="020B0604020202020204" pitchFamily="34" charset="0"/>
              </a:rPr>
              <a:t>(ι) </a:t>
            </a:r>
            <a:r>
              <a:rPr lang="el-GR" sz="3600" i="1" dirty="0">
                <a:solidFill>
                  <a:srgbClr val="005E99"/>
                </a:solidFill>
                <a:latin typeface="Arial" panose="020B0604020202020204" pitchFamily="34" charset="0"/>
                <a:cs typeface="Arial" panose="020B0604020202020204" pitchFamily="34" charset="0"/>
              </a:rPr>
              <a:t>να επιτρέπουν στον εμπορευόμενο να τροποποιεί μονομερώς τους όρους της σύμβασης χωρίς σοβαρό </a:t>
            </a:r>
            <a:r>
              <a:rPr lang="el-GR" sz="3600" i="1" dirty="0" smtClean="0">
                <a:solidFill>
                  <a:srgbClr val="005E99"/>
                </a:solidFill>
                <a:latin typeface="Arial" panose="020B0604020202020204" pitchFamily="34" charset="0"/>
                <a:cs typeface="Arial" panose="020B0604020202020204" pitchFamily="34" charset="0"/>
              </a:rPr>
              <a:t>λόγο</a:t>
            </a:r>
            <a:r>
              <a:rPr lang="en-GB" sz="3600" i="1" dirty="0" smtClean="0">
                <a:solidFill>
                  <a:srgbClr val="005E99"/>
                </a:solidFill>
                <a:latin typeface="Arial" panose="020B0604020202020204" pitchFamily="34" charset="0"/>
                <a:cs typeface="Arial" panose="020B0604020202020204" pitchFamily="34" charset="0"/>
              </a:rPr>
              <a:t>,</a:t>
            </a:r>
            <a:r>
              <a:rPr lang="el-GR" sz="3600" i="1" dirty="0" smtClean="0">
                <a:solidFill>
                  <a:srgbClr val="005E99"/>
                </a:solidFill>
                <a:latin typeface="Arial" panose="020B0604020202020204" pitchFamily="34" charset="0"/>
                <a:cs typeface="Arial" panose="020B0604020202020204" pitchFamily="34" charset="0"/>
              </a:rPr>
              <a:t>ο </a:t>
            </a:r>
            <a:r>
              <a:rPr lang="el-GR" sz="3600" i="1" dirty="0">
                <a:solidFill>
                  <a:srgbClr val="005E99"/>
                </a:solidFill>
                <a:latin typeface="Arial" panose="020B0604020202020204" pitchFamily="34" charset="0"/>
                <a:cs typeface="Arial" panose="020B0604020202020204" pitchFamily="34" charset="0"/>
              </a:rPr>
              <a:t>οποίος να προβλέπεται στη </a:t>
            </a:r>
            <a:r>
              <a:rPr lang="el-GR" sz="3600" i="1" dirty="0" smtClean="0">
                <a:solidFill>
                  <a:srgbClr val="005E99"/>
                </a:solidFill>
                <a:latin typeface="Arial" panose="020B0604020202020204" pitchFamily="34" charset="0"/>
                <a:cs typeface="Arial" panose="020B0604020202020204" pitchFamily="34" charset="0"/>
              </a:rPr>
              <a:t>σύμβαση</a:t>
            </a:r>
            <a:r>
              <a:rPr lang="en-GB" sz="3600" i="1" dirty="0" smtClean="0">
                <a:solidFill>
                  <a:srgbClr val="005E99"/>
                </a:solidFill>
                <a:latin typeface="Arial" panose="020B0604020202020204" pitchFamily="34" charset="0"/>
                <a:ea typeface="Calibri" panose="020F0502020204030204" pitchFamily="34" charset="0"/>
              </a:rPr>
              <a:t>.</a:t>
            </a:r>
          </a:p>
          <a:p>
            <a:pPr marL="571500" indent="-571500" algn="just">
              <a:defRPr/>
            </a:pPr>
            <a:endParaRPr lang="en-GB" sz="3600" dirty="0" smtClean="0">
              <a:solidFill>
                <a:srgbClr val="005E99"/>
              </a:solidFill>
              <a:latin typeface="Arial" panose="020B0604020202020204" pitchFamily="34" charset="0"/>
              <a:ea typeface="Calibri" panose="020F0502020204030204" pitchFamily="34" charset="0"/>
            </a:endParaRPr>
          </a:p>
          <a:p>
            <a:pPr marL="571500" indent="-571500" algn="just">
              <a:defRPr/>
            </a:pPr>
            <a:r>
              <a:rPr lang="en-GB" sz="3600" dirty="0" smtClean="0">
                <a:solidFill>
                  <a:srgbClr val="005E99"/>
                </a:solidFill>
                <a:latin typeface="Arial" panose="020B0604020202020204" pitchFamily="34" charset="0"/>
                <a:ea typeface="Calibri" panose="020F0502020204030204" pitchFamily="34" charset="0"/>
              </a:rPr>
              <a:t> </a:t>
            </a:r>
            <a:r>
              <a:rPr lang="el-GR" sz="3600" u="sng" dirty="0" smtClean="0">
                <a:solidFill>
                  <a:srgbClr val="005E99"/>
                </a:solidFill>
                <a:latin typeface="Arial" panose="020B0604020202020204" pitchFamily="34" charset="0"/>
                <a:ea typeface="Calibri" panose="020F0502020204030204" pitchFamily="34" charset="0"/>
              </a:rPr>
              <a:t>Πρόσφατη Απόφαση Δικαστηρίου</a:t>
            </a:r>
            <a:r>
              <a:rPr lang="en-GB" sz="3600" u="sng" dirty="0" smtClean="0">
                <a:solidFill>
                  <a:srgbClr val="005E99"/>
                </a:solidFill>
                <a:latin typeface="Arial" panose="020B0604020202020204" pitchFamily="34" charset="0"/>
                <a:ea typeface="Calibri" panose="020F0502020204030204" pitchFamily="34" charset="0"/>
              </a:rPr>
              <a:t> </a:t>
            </a:r>
            <a:r>
              <a:rPr lang="el-GR" sz="3600" u="sng" dirty="0" smtClean="0">
                <a:solidFill>
                  <a:srgbClr val="005E99"/>
                </a:solidFill>
                <a:latin typeface="Arial" panose="020B0604020202020204" pitchFamily="34" charset="0"/>
                <a:ea typeface="Calibri" panose="020F0502020204030204" pitchFamily="34" charset="0"/>
              </a:rPr>
              <a:t>εναντίον </a:t>
            </a:r>
            <a:r>
              <a:rPr lang="en-GB" sz="3600" u="sng" dirty="0" smtClean="0">
                <a:solidFill>
                  <a:srgbClr val="005E99"/>
                </a:solidFill>
                <a:latin typeface="Arial" panose="020B0604020202020204" pitchFamily="34" charset="0"/>
                <a:ea typeface="Calibri" panose="020F0502020204030204" pitchFamily="34" charset="0"/>
              </a:rPr>
              <a:t>Societe Generale Bank – Cyprus Limited </a:t>
            </a:r>
          </a:p>
          <a:p>
            <a:pPr marL="571500" indent="-571500" algn="just">
              <a:defRPr/>
            </a:pPr>
            <a:endParaRPr lang="el-GR" sz="3600" dirty="0" smtClean="0">
              <a:solidFill>
                <a:srgbClr val="005E99"/>
              </a:solidFill>
              <a:latin typeface="Arial" panose="020B0604020202020204" pitchFamily="34" charset="0"/>
              <a:ea typeface="Calibri" panose="020F0502020204030204" pitchFamily="34" charset="0"/>
            </a:endParaRPr>
          </a:p>
          <a:p>
            <a:pPr algn="just"/>
            <a:r>
              <a:rPr kumimoji="0" lang="el-GR" sz="3600" b="0" i="0" u="none" strike="noStrike" kern="0" cap="none" spc="0" normalizeH="0" baseline="0" noProof="0" dirty="0" smtClean="0">
                <a:ln>
                  <a:noFill/>
                </a:ln>
                <a:solidFill>
                  <a:srgbClr val="005E99"/>
                </a:solidFill>
                <a:effectLst/>
                <a:uLnTx/>
                <a:uFillTx/>
                <a:latin typeface="Arial" panose="020B0604020202020204" pitchFamily="34" charset="0"/>
                <a:sym typeface="Helvetica Neue"/>
              </a:rPr>
              <a:t>Το δικαίωμα να ζητήσει ο εμπορευόμενος πλήρη αποπληρωμή του δανείου ανά πάσα στιγμή χωρίς να πρέπει να προβάλει λόγο</a:t>
            </a:r>
            <a:r>
              <a:rPr kumimoji="0" lang="el-GR" sz="3600" b="0" i="0" u="none" strike="noStrike" kern="0" cap="none" spc="0" normalizeH="0" noProof="0" dirty="0" smtClean="0">
                <a:ln>
                  <a:noFill/>
                </a:ln>
                <a:solidFill>
                  <a:srgbClr val="005E99"/>
                </a:solidFill>
                <a:effectLst/>
                <a:uLnTx/>
                <a:uFillTx/>
                <a:latin typeface="Arial" panose="020B0604020202020204" pitchFamily="34" charset="0"/>
                <a:sym typeface="Helvetica Neue"/>
              </a:rPr>
              <a:t> η προθεσμία στον καταναλωτή</a:t>
            </a:r>
            <a:r>
              <a:rPr kumimoji="0" lang="en-GB" sz="3600" b="0" i="0" u="none" strike="noStrike" kern="0" cap="none" spc="0" normalizeH="0" noProof="0" dirty="0" smtClean="0">
                <a:ln>
                  <a:noFill/>
                </a:ln>
                <a:solidFill>
                  <a:srgbClr val="005E99"/>
                </a:solidFill>
                <a:effectLst/>
                <a:uLnTx/>
                <a:uFillTx/>
                <a:latin typeface="Arial" panose="020B0604020202020204" pitchFamily="34" charset="0"/>
                <a:sym typeface="Helvetica Neue"/>
              </a:rPr>
              <a:t>.</a:t>
            </a:r>
          </a:p>
          <a:p>
            <a:pPr algn="just"/>
            <a:endParaRPr kumimoji="0" lang="el-GR" sz="3600" b="0" i="0" u="none" strike="noStrike" kern="0" cap="none" spc="0" normalizeH="0" baseline="0" noProof="0" dirty="0" smtClean="0">
              <a:ln>
                <a:noFill/>
              </a:ln>
              <a:solidFill>
                <a:srgbClr val="005E99"/>
              </a:solidFill>
              <a:effectLst/>
              <a:uLnTx/>
              <a:uFillTx/>
              <a:latin typeface="Helvetica Neue"/>
              <a:sym typeface="Helvetica Neue"/>
            </a:endParaRPr>
          </a:p>
          <a:p>
            <a:pPr marL="571500" marR="0" lvl="0" indent="-571500" algn="just" defTabSz="825500" rtl="0" eaLnBrk="1" fontAlgn="auto" latinLnBrk="0" hangingPunct="0">
              <a:lnSpc>
                <a:spcPct val="100000"/>
              </a:lnSpc>
              <a:spcBef>
                <a:spcPts val="0"/>
              </a:spcBef>
              <a:spcAft>
                <a:spcPts val="0"/>
              </a:spcAft>
              <a:buClrTx/>
              <a:buSzTx/>
              <a:buFont typeface="Wingdings" panose="05000000000000000000" pitchFamily="2" charset="2"/>
              <a:buChar char="§"/>
              <a:tabLst/>
              <a:defRPr/>
            </a:pPr>
            <a:r>
              <a:rPr kumimoji="0" lang="el-GR" sz="3600" b="0" i="0" u="none" strike="noStrike" kern="0" cap="none" spc="0" normalizeH="0" baseline="0" noProof="0" dirty="0" smtClean="0">
                <a:ln>
                  <a:noFill/>
                </a:ln>
                <a:solidFill>
                  <a:srgbClr val="005E99"/>
                </a:solidFill>
                <a:effectLst/>
                <a:uLnTx/>
                <a:uFillTx/>
                <a:latin typeface="Helvetica Neue"/>
                <a:sym typeface="Helvetica Neue"/>
              </a:rPr>
              <a:t>Π.χ. Δανειακές Συμβάσεις</a:t>
            </a:r>
          </a:p>
          <a:p>
            <a:pPr marL="571500" marR="0" lvl="0" indent="-571500" algn="just" defTabSz="8255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l-GR" sz="4400" b="0" i="0" u="none" strike="noStrike" kern="0" cap="none" spc="0" normalizeH="0" baseline="0" noProof="0" dirty="0" smtClean="0">
              <a:ln>
                <a:noFill/>
              </a:ln>
              <a:solidFill>
                <a:srgbClr val="00A2FF">
                  <a:lumMod val="50000"/>
                </a:srgbClr>
              </a:solidFill>
              <a:effectLst/>
              <a:uLnTx/>
              <a:uFillTx/>
              <a:latin typeface="Helvetica Neue"/>
              <a:sym typeface="Helvetica Neue"/>
            </a:endParaRPr>
          </a:p>
          <a:p>
            <a:pPr marL="571500" marR="0" lvl="0" indent="-571500" algn="just" defTabSz="8255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l-GR" sz="4400" b="0" i="0" u="none" strike="noStrike" kern="0" cap="none" spc="0" normalizeH="0" baseline="0" noProof="0" dirty="0">
              <a:ln>
                <a:noFill/>
              </a:ln>
              <a:solidFill>
                <a:srgbClr val="00A2FF">
                  <a:lumMod val="50000"/>
                </a:srgbClr>
              </a:solidFill>
              <a:effectLst/>
              <a:uLnTx/>
              <a:uFillTx/>
              <a:latin typeface="Helvetica Neue"/>
              <a:sym typeface="Helvetica Neue"/>
            </a:endParaRPr>
          </a:p>
          <a:p>
            <a:pPr marL="0" marR="0" lvl="0" indent="0" algn="just" defTabSz="825500" rtl="0" eaLnBrk="1" fontAlgn="auto" latinLnBrk="0" hangingPunct="0">
              <a:lnSpc>
                <a:spcPct val="100000"/>
              </a:lnSpc>
              <a:spcBef>
                <a:spcPts val="0"/>
              </a:spcBef>
              <a:spcAft>
                <a:spcPts val="0"/>
              </a:spcAft>
              <a:buClrTx/>
              <a:buSzTx/>
              <a:buFontTx/>
              <a:buNone/>
              <a:tabLst/>
              <a:defRPr/>
            </a:pPr>
            <a:r>
              <a:rPr kumimoji="0" lang="el-GR" sz="4400" b="0" i="0" u="none" strike="noStrike" kern="0" cap="none" spc="0" normalizeH="0" baseline="0" noProof="0" dirty="0" smtClean="0">
                <a:ln>
                  <a:noFill/>
                </a:ln>
                <a:solidFill>
                  <a:srgbClr val="00A2FF">
                    <a:lumMod val="50000"/>
                  </a:srgbClr>
                </a:solidFill>
                <a:effectLst/>
                <a:uLnTx/>
                <a:uFillTx/>
                <a:latin typeface="Helvetica Neue"/>
                <a:sym typeface="Helvetica Neue"/>
              </a:rPr>
              <a:t> </a:t>
            </a:r>
            <a:endParaRPr kumimoji="0" lang="el-GR" sz="4400" b="0" i="0" u="none" strike="noStrike" kern="0" cap="none" spc="0" normalizeH="0" baseline="0" noProof="0" dirty="0">
              <a:ln>
                <a:noFill/>
              </a:ln>
              <a:solidFill>
                <a:srgbClr val="00A2FF">
                  <a:lumMod val="50000"/>
                </a:srgbClr>
              </a:solidFill>
              <a:effectLst/>
              <a:uLnTx/>
              <a:uFillTx/>
              <a:latin typeface="Helvetica Neue"/>
              <a:sym typeface="Helvetica Neue"/>
            </a:endParaRPr>
          </a:p>
          <a:p>
            <a:pPr marL="571500" marR="0" lvl="0" indent="-571500" algn="just" defTabSz="8255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l-GR" sz="4400" b="0" i="0" u="none" strike="noStrike" kern="0" cap="none" spc="0" normalizeH="0" baseline="0" noProof="0" dirty="0">
              <a:ln>
                <a:noFill/>
              </a:ln>
              <a:solidFill>
                <a:srgbClr val="00A2FF">
                  <a:lumMod val="50000"/>
                </a:srgbClr>
              </a:solidFill>
              <a:effectLst/>
              <a:uLnTx/>
              <a:uFillTx/>
              <a:latin typeface="Helvetica Neue"/>
              <a:sym typeface="Helvetica Neue"/>
            </a:endParaRPr>
          </a:p>
          <a:p>
            <a:pPr marL="571500" marR="0" lvl="0" indent="-5715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GB" sz="4400" b="0" i="0" u="none" strike="noStrike" kern="0" cap="none" spc="0" normalizeH="0" baseline="0" noProof="0" dirty="0" bmk="_Hlk57881727">
              <a:ln>
                <a:noFill/>
              </a:ln>
              <a:solidFill>
                <a:srgbClr val="00A2FF">
                  <a:lumMod val="50000"/>
                </a:srgbClr>
              </a:solidFill>
              <a:effectLst/>
              <a:uLnTx/>
              <a:uFillTx/>
              <a:latin typeface="Arial" pitchFamily="34" charset="0"/>
              <a:ea typeface="Calibri" pitchFamily="34" charset="0"/>
              <a:cs typeface="Arial" pitchFamily="34" charset="0"/>
              <a:sym typeface="Helvetica Neue"/>
            </a:endParaRPr>
          </a:p>
        </p:txBody>
      </p:sp>
      <p:sp>
        <p:nvSpPr>
          <p:cNvPr id="2" name="Rectangle 1"/>
          <p:cNvSpPr>
            <a:spLocks noChangeArrowheads="1"/>
          </p:cNvSpPr>
          <p:nvPr/>
        </p:nvSpPr>
        <p:spPr bwMode="auto">
          <a:xfrm>
            <a:off x="0" y="0"/>
            <a:ext cx="28565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2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a:t>
            </a:r>
            <a:r>
              <a:rPr kumimoji="0" lang="en-GB" altLang="en-US" sz="1600" b="0" i="0" u="none" strike="noStrike" kern="0" cap="none" spc="0" normalizeH="0" baseline="0" noProof="0" dirty="0" smtClean="0">
                <a:ln>
                  <a:noFill/>
                </a:ln>
                <a:solidFill>
                  <a:srgbClr val="000000"/>
                </a:solidFill>
                <a:effectLst/>
                <a:uLnTx/>
                <a:uFillTx/>
                <a:latin typeface="Helvetica Neue"/>
                <a:sym typeface="Helvetica Neue"/>
              </a:rPr>
              <a:t> </a:t>
            </a:r>
            <a:endParaRPr kumimoji="0" lang="en-GB" altLang="en-US" sz="1800" b="0" i="0" u="none" strike="noStrike" kern="0" cap="none" spc="0" normalizeH="0" baseline="0" noProof="0" dirty="0" smtClean="0">
              <a:ln>
                <a:noFill/>
              </a:ln>
              <a:solidFill>
                <a:srgbClr val="000000"/>
              </a:solidFill>
              <a:effectLst/>
              <a:uLnTx/>
              <a:uFillTx/>
              <a:latin typeface="Arial" panose="020B0604020202020204" pitchFamily="34" charset="0"/>
              <a:sym typeface="Helvetica Neue"/>
            </a:endParaRPr>
          </a:p>
        </p:txBody>
      </p:sp>
    </p:spTree>
    <p:extLst>
      <p:ext uri="{BB962C8B-B14F-4D97-AF65-F5344CB8AC3E}">
        <p14:creationId xmlns:p14="http://schemas.microsoft.com/office/powerpoint/2010/main" xmlns="" val="129780598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88328" y="-94536"/>
            <a:ext cx="24737827" cy="14004499"/>
          </a:xfrm>
          <a:prstGeom prst="rect">
            <a:avLst/>
          </a:prstGeom>
          <a:ln w="12700">
            <a:miter lim="400000"/>
          </a:ln>
        </p:spPr>
      </p:pic>
      <p:sp>
        <p:nvSpPr>
          <p:cNvPr id="120" name="Lorem ipsum dolor sit amet, consec etur adip iscin elit. Suspe disse place rat."/>
          <p:cNvSpPr txBox="1">
            <a:spLocks noGrp="1"/>
          </p:cNvSpPr>
          <p:nvPr>
            <p:ph type="ctrTitle"/>
          </p:nvPr>
        </p:nvSpPr>
        <p:spPr>
          <a:xfrm>
            <a:off x="1847088" y="1954364"/>
            <a:ext cx="16943328" cy="5635156"/>
          </a:xfrm>
          <a:prstGeom prst="rect">
            <a:avLst/>
          </a:prstGeom>
        </p:spPr>
        <p:txBody>
          <a:bodyPr anchor="t"/>
          <a:lstStyle>
            <a:lvl1pPr algn="l">
              <a:defRPr sz="8500" b="1">
                <a:solidFill>
                  <a:srgbClr val="FFFFFF"/>
                </a:solidFill>
                <a:latin typeface="Arial"/>
                <a:ea typeface="Arial"/>
                <a:cs typeface="Arial"/>
                <a:sym typeface="Arial"/>
              </a:defRPr>
            </a:lvl1pPr>
          </a:lstStyle>
          <a:p>
            <a:pPr algn="ctr"/>
            <a:r>
              <a:rPr lang="el-GR" sz="8800" dirty="0">
                <a:solidFill>
                  <a:schemeClr val="bg1"/>
                </a:solidFill>
              </a:rPr>
              <a:t/>
            </a:r>
            <a:br>
              <a:rPr lang="el-GR" sz="8800" dirty="0">
                <a:solidFill>
                  <a:schemeClr val="bg1"/>
                </a:solidFill>
              </a:rPr>
            </a:br>
            <a:r>
              <a:rPr lang="el-GR" sz="8800" dirty="0">
                <a:solidFill>
                  <a:schemeClr val="bg1"/>
                </a:solidFill>
              </a:rPr>
              <a:t/>
            </a:r>
            <a:br>
              <a:rPr lang="el-GR" sz="8800" dirty="0">
                <a:solidFill>
                  <a:schemeClr val="bg1"/>
                </a:solidFill>
              </a:rPr>
            </a:br>
            <a:endParaRPr dirty="0">
              <a:solidFill>
                <a:schemeClr val="bg1"/>
              </a:solidFill>
            </a:endParaRPr>
          </a:p>
        </p:txBody>
      </p:sp>
      <p:sp>
        <p:nvSpPr>
          <p:cNvPr id="122"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FFFFFF"/>
                </a:solidFill>
                <a:latin typeface="Arial"/>
                <a:ea typeface="Arial"/>
                <a:cs typeface="Arial"/>
                <a:sym typeface="Arial"/>
              </a:defRPr>
            </a:pPr>
            <a:r>
              <a:rPr b="1"/>
              <a:t>ΚΥΠΡΙΑΚΗ ΔΗΜΟΚΡΑΤΙΑ</a:t>
            </a:r>
            <a:r>
              <a:t> / ΠΝΕΥΜΑΤΙΚΑ ΔΙΚΑΙΩΜΑΤΑ 2020</a:t>
            </a:r>
          </a:p>
        </p:txBody>
      </p:sp>
      <p:pic>
        <p:nvPicPr>
          <p:cNvPr id="3" name="Picture 2" descr="Graphical user interface, text&#10;&#10;Description automatically generated">
            <a:extLst>
              <a:ext uri="{FF2B5EF4-FFF2-40B4-BE49-F238E27FC236}">
                <a16:creationId xmlns:a16="http://schemas.microsoft.com/office/drawing/2014/main" xmlns="" id="{4D02DA2C-6251-344A-B675-653C66A1450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63268" y="10461948"/>
            <a:ext cx="7542646" cy="1637832"/>
          </a:xfrm>
          <a:prstGeom prst="rect">
            <a:avLst/>
          </a:prstGeom>
        </p:spPr>
      </p:pic>
      <p:sp>
        <p:nvSpPr>
          <p:cNvPr id="6" name="Rectangle 5"/>
          <p:cNvSpPr/>
          <p:nvPr/>
        </p:nvSpPr>
        <p:spPr>
          <a:xfrm>
            <a:off x="3054096" y="2633472"/>
            <a:ext cx="18653760" cy="5909310"/>
          </a:xfrm>
          <a:prstGeom prst="rect">
            <a:avLst/>
          </a:prstGeom>
        </p:spPr>
        <p:txBody>
          <a:bodyPr wrap="square">
            <a:spAutoFit/>
          </a:bodyPr>
          <a:lstStyle/>
          <a:p>
            <a:pPr algn="just"/>
            <a:endParaRPr lang="el-GR" sz="5400" dirty="0">
              <a:solidFill>
                <a:schemeClr val="bg1"/>
              </a:solidFill>
              <a:latin typeface="Arial" pitchFamily="34" charset="0"/>
              <a:cs typeface="Arial" pitchFamily="34" charset="0"/>
            </a:endParaRPr>
          </a:p>
          <a:p>
            <a:pPr algn="just"/>
            <a:endParaRPr lang="el-GR" sz="5400" dirty="0">
              <a:solidFill>
                <a:schemeClr val="bg1"/>
              </a:solidFill>
              <a:latin typeface="Arial" pitchFamily="34" charset="0"/>
              <a:cs typeface="Arial" pitchFamily="34" charset="0"/>
            </a:endParaRPr>
          </a:p>
          <a:p>
            <a:r>
              <a:rPr lang="el-GR" sz="5400" dirty="0" smtClean="0">
                <a:solidFill>
                  <a:schemeClr val="bg1"/>
                </a:solidFill>
                <a:latin typeface="Arial" pitchFamily="34" charset="0"/>
                <a:cs typeface="Arial" pitchFamily="34" charset="0"/>
              </a:rPr>
              <a:t>Ο Νόμος αναμένεται να </a:t>
            </a:r>
            <a:r>
              <a:rPr lang="en-GB" sz="5400" dirty="0" smtClean="0">
                <a:solidFill>
                  <a:schemeClr val="bg1"/>
                </a:solidFill>
                <a:latin typeface="Arial" pitchFamily="34" charset="0"/>
                <a:cs typeface="Arial" pitchFamily="34" charset="0"/>
              </a:rPr>
              <a:t>:</a:t>
            </a:r>
            <a:r>
              <a:rPr lang="el-GR" sz="5400" dirty="0" smtClean="0">
                <a:solidFill>
                  <a:schemeClr val="bg1"/>
                </a:solidFill>
                <a:latin typeface="Arial" pitchFamily="34" charset="0"/>
                <a:cs typeface="Arial" pitchFamily="34" charset="0"/>
              </a:rPr>
              <a:t> </a:t>
            </a:r>
            <a:endParaRPr lang="el-GR" sz="5400" dirty="0">
              <a:solidFill>
                <a:schemeClr val="bg1"/>
              </a:solidFill>
              <a:latin typeface="Arial" pitchFamily="34" charset="0"/>
              <a:cs typeface="Arial" pitchFamily="34" charset="0"/>
            </a:endParaRPr>
          </a:p>
          <a:p>
            <a:pPr marL="685800" indent="-685800" algn="l">
              <a:buFont typeface="Wingdings" panose="05000000000000000000" pitchFamily="2" charset="2"/>
              <a:buChar char="ü"/>
            </a:pPr>
            <a:r>
              <a:rPr lang="el-GR" sz="5400" dirty="0">
                <a:solidFill>
                  <a:schemeClr val="bg1"/>
                </a:solidFill>
                <a:latin typeface="Arial" pitchFamily="34" charset="0"/>
                <a:cs typeface="Arial" pitchFamily="34" charset="0"/>
              </a:rPr>
              <a:t>βελτιώσει σημαντικά το υφιστάμενο νομικό πλαίσιο,</a:t>
            </a:r>
          </a:p>
          <a:p>
            <a:pPr marL="685800" indent="-685800" algn="l">
              <a:buFont typeface="Wingdings" panose="05000000000000000000" pitchFamily="2" charset="2"/>
              <a:buChar char="ü"/>
            </a:pPr>
            <a:r>
              <a:rPr lang="el-GR" sz="5400" dirty="0">
                <a:solidFill>
                  <a:schemeClr val="bg1"/>
                </a:solidFill>
                <a:latin typeface="Arial" pitchFamily="34" charset="0"/>
                <a:cs typeface="Arial" pitchFamily="34" charset="0"/>
              </a:rPr>
              <a:t>συμβάλει τα μέγιστα στην ενδυνάμωση του επιπέδου προστασίας του Κύπριου καταναλωτή,</a:t>
            </a:r>
          </a:p>
          <a:p>
            <a:pPr marL="685800" indent="-685800" algn="l">
              <a:buFont typeface="Wingdings" panose="05000000000000000000" pitchFamily="2" charset="2"/>
              <a:buChar char="ü"/>
            </a:pPr>
            <a:r>
              <a:rPr lang="el-GR" sz="5400" dirty="0">
                <a:solidFill>
                  <a:schemeClr val="bg1"/>
                </a:solidFill>
                <a:latin typeface="Arial" pitchFamily="34" charset="0"/>
                <a:cs typeface="Arial" pitchFamily="34" charset="0"/>
              </a:rPr>
              <a:t>ενισχύσει την εύρυθμη λειτουργία της αγοράς.</a:t>
            </a:r>
            <a:endParaRPr lang="en-GB" sz="5400" dirty="0">
              <a:solidFill>
                <a:schemeClr val="bg1"/>
              </a:solidFill>
              <a:latin typeface="Arial" pitchFamily="34" charset="0"/>
              <a:cs typeface="Arial" pitchFamily="34" charset="0"/>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a:extLst>
              <a:ext uri="{FF2B5EF4-FFF2-40B4-BE49-F238E27FC236}">
                <a16:creationId xmlns:a16="http://schemas.microsoft.com/office/drawing/2014/main" xmlns="" id="{873667DA-E642-BE40-8F43-9B70D415D18F}"/>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88328" y="-94536"/>
            <a:ext cx="24737827" cy="14004499"/>
          </a:xfrm>
          <a:prstGeom prst="rect">
            <a:avLst/>
          </a:prstGeom>
          <a:ln w="12700">
            <a:miter lim="400000"/>
          </a:ln>
        </p:spPr>
      </p:pic>
      <p:sp>
        <p:nvSpPr>
          <p:cNvPr id="7" name="Rectangle">
            <a:extLst>
              <a:ext uri="{FF2B5EF4-FFF2-40B4-BE49-F238E27FC236}">
                <a16:creationId xmlns:a16="http://schemas.microsoft.com/office/drawing/2014/main" xmlns="" id="{080821A8-8C01-2B4B-9F8E-857E7693126E}"/>
              </a:ext>
            </a:extLst>
          </p:cNvPr>
          <p:cNvSpPr/>
          <p:nvPr/>
        </p:nvSpPr>
        <p:spPr>
          <a:xfrm rot="914430">
            <a:off x="-2429410" y="-6311437"/>
            <a:ext cx="13440597" cy="21386983"/>
          </a:xfrm>
          <a:prstGeom prst="rect">
            <a:avLst/>
          </a:prstGeom>
          <a:solidFill>
            <a:schemeClr val="bg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342"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sp>
        <p:nvSpPr>
          <p:cNvPr id="343" name="Thank you"/>
          <p:cNvSpPr txBox="1"/>
          <p:nvPr/>
        </p:nvSpPr>
        <p:spPr>
          <a:xfrm>
            <a:off x="1140756" y="2760241"/>
            <a:ext cx="21543805" cy="1527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lnSpc>
                <a:spcPct val="120000"/>
              </a:lnSpc>
              <a:defRPr sz="8500" b="0" i="1">
                <a:solidFill>
                  <a:srgbClr val="5E5E5E"/>
                </a:solidFill>
                <a:latin typeface="Arial"/>
                <a:ea typeface="Arial"/>
                <a:cs typeface="Arial"/>
                <a:sym typeface="Arial"/>
              </a:defRPr>
            </a:lvl1pPr>
          </a:lstStyle>
          <a:p>
            <a:r>
              <a:rPr lang="el-GR" dirty="0">
                <a:solidFill>
                  <a:schemeClr val="accent1">
                    <a:lumMod val="50000"/>
                  </a:schemeClr>
                </a:solidFill>
              </a:rPr>
              <a:t>Ευχαριστώ πολύ</a:t>
            </a:r>
            <a:endParaRPr dirty="0">
              <a:solidFill>
                <a:schemeClr val="accent1">
                  <a:lumMod val="50000"/>
                </a:schemeClr>
              </a:solidFill>
            </a:endParaRPr>
          </a:p>
        </p:txBody>
      </p:sp>
      <p:pic>
        <p:nvPicPr>
          <p:cNvPr id="6" name="Picture 5" descr="Graphical user interface, text&#10;&#10;Description automatically generated">
            <a:extLst>
              <a:ext uri="{FF2B5EF4-FFF2-40B4-BE49-F238E27FC236}">
                <a16:creationId xmlns:a16="http://schemas.microsoft.com/office/drawing/2014/main" xmlns="" id="{50C3F903-A257-AF4D-AEB0-35421265917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708525" y="10584539"/>
            <a:ext cx="6035270" cy="1310516"/>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88328" y="-94536"/>
            <a:ext cx="24737827" cy="14004499"/>
          </a:xfrm>
          <a:prstGeom prst="rect">
            <a:avLst/>
          </a:prstGeom>
          <a:ln w="12700">
            <a:miter lim="400000"/>
          </a:ln>
        </p:spPr>
      </p:pic>
      <p:sp>
        <p:nvSpPr>
          <p:cNvPr id="120" name="Lorem ipsum dolor sit amet, consec etur adip iscin elit. Suspe disse place rat."/>
          <p:cNvSpPr txBox="1">
            <a:spLocks noGrp="1"/>
          </p:cNvSpPr>
          <p:nvPr>
            <p:ph type="ctrTitle"/>
          </p:nvPr>
        </p:nvSpPr>
        <p:spPr>
          <a:xfrm>
            <a:off x="1847088" y="1954364"/>
            <a:ext cx="16943328" cy="5635156"/>
          </a:xfrm>
          <a:prstGeom prst="rect">
            <a:avLst/>
          </a:prstGeom>
        </p:spPr>
        <p:txBody>
          <a:bodyPr anchor="t">
            <a:normAutofit/>
          </a:bodyPr>
          <a:lstStyle>
            <a:lvl1pPr algn="l">
              <a:defRPr sz="8500" b="1">
                <a:solidFill>
                  <a:srgbClr val="FFFFFF"/>
                </a:solidFill>
                <a:latin typeface="Arial"/>
                <a:ea typeface="Arial"/>
                <a:cs typeface="Arial"/>
                <a:sym typeface="Arial"/>
              </a:defRPr>
            </a:lvl1pPr>
          </a:lstStyle>
          <a:p>
            <a:pPr algn="ctr"/>
            <a:r>
              <a:rPr lang="en-GB" sz="8800" dirty="0">
                <a:solidFill>
                  <a:schemeClr val="bg1"/>
                </a:solidFill>
              </a:rPr>
              <a:t/>
            </a:r>
            <a:br>
              <a:rPr lang="en-GB" sz="8800" dirty="0">
                <a:solidFill>
                  <a:schemeClr val="bg1"/>
                </a:solidFill>
              </a:rPr>
            </a:br>
            <a:r>
              <a:rPr lang="el-GR" sz="8800" dirty="0">
                <a:solidFill>
                  <a:schemeClr val="bg1"/>
                </a:solidFill>
              </a:rPr>
              <a:t/>
            </a:r>
            <a:br>
              <a:rPr lang="el-GR" sz="8800" dirty="0">
                <a:solidFill>
                  <a:schemeClr val="bg1"/>
                </a:solidFill>
              </a:rPr>
            </a:br>
            <a:r>
              <a:rPr lang="el-GR" sz="8800" dirty="0" smtClean="0">
                <a:solidFill>
                  <a:schemeClr val="bg1"/>
                </a:solidFill>
              </a:rPr>
              <a:t>ΣΚΟΠΟΙ</a:t>
            </a:r>
            <a:r>
              <a:rPr lang="en-GB" sz="8800" dirty="0" smtClean="0">
                <a:solidFill>
                  <a:schemeClr val="bg1"/>
                </a:solidFill>
              </a:rPr>
              <a:t>  NOMOY</a:t>
            </a:r>
            <a:endParaRPr dirty="0">
              <a:solidFill>
                <a:schemeClr val="bg1"/>
              </a:solidFill>
            </a:endParaRPr>
          </a:p>
        </p:txBody>
      </p:sp>
      <p:sp>
        <p:nvSpPr>
          <p:cNvPr id="122"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FFFFFF"/>
                </a:solidFill>
                <a:latin typeface="Arial"/>
                <a:ea typeface="Arial"/>
                <a:cs typeface="Arial"/>
                <a:sym typeface="Arial"/>
              </a:defRPr>
            </a:pPr>
            <a:r>
              <a:rPr b="1"/>
              <a:t>ΚΥΠΡΙΑΚΗ ΔΗΜΟΚΡΑΤΙΑ</a:t>
            </a:r>
            <a:r>
              <a:t> / ΠΝΕΥΜΑΤΙΚΑ ΔΙΚΑΙΩΜΑΤΑ 2020</a:t>
            </a:r>
          </a:p>
        </p:txBody>
      </p:sp>
      <p:pic>
        <p:nvPicPr>
          <p:cNvPr id="3" name="Picture 2" descr="Graphical user interface, text&#10;&#10;Description automatically generated">
            <a:extLst>
              <a:ext uri="{FF2B5EF4-FFF2-40B4-BE49-F238E27FC236}">
                <a16:creationId xmlns:a16="http://schemas.microsoft.com/office/drawing/2014/main" xmlns="" id="{4D02DA2C-6251-344A-B675-653C66A1450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63268" y="10461948"/>
            <a:ext cx="7542646" cy="1637832"/>
          </a:xfrm>
          <a:prstGeom prst="rect">
            <a:avLst/>
          </a:prstGeom>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141"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sp>
        <p:nvSpPr>
          <p:cNvPr id="143" name="AGENDA"/>
          <p:cNvSpPr txBox="1"/>
          <p:nvPr/>
        </p:nvSpPr>
        <p:spPr>
          <a:xfrm>
            <a:off x="1219200" y="488675"/>
            <a:ext cx="6568579" cy="15861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ct val="120000"/>
              </a:lnSpc>
              <a:defRPr sz="8500" cap="all">
                <a:solidFill>
                  <a:srgbClr val="3E8499"/>
                </a:solidFill>
                <a:latin typeface="Arial"/>
                <a:ea typeface="Arial"/>
                <a:cs typeface="Arial"/>
                <a:sym typeface="Arial"/>
              </a:defRPr>
            </a:lvl1pPr>
          </a:lstStyle>
          <a:p>
            <a:endParaRPr dirty="0"/>
          </a:p>
        </p:txBody>
      </p:sp>
      <p:sp>
        <p:nvSpPr>
          <p:cNvPr id="145" name="01/…"/>
          <p:cNvSpPr txBox="1"/>
          <p:nvPr/>
        </p:nvSpPr>
        <p:spPr>
          <a:xfrm>
            <a:off x="9799017" y="3921383"/>
            <a:ext cx="815929" cy="9580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p>
            <a:pPr algn="l" defTabSz="821531">
              <a:lnSpc>
                <a:spcPct val="160000"/>
              </a:lnSpc>
              <a:defRPr sz="4000">
                <a:solidFill>
                  <a:srgbClr val="3B8396"/>
                </a:solidFill>
                <a:latin typeface="Arial"/>
                <a:ea typeface="Arial"/>
                <a:cs typeface="Arial"/>
                <a:sym typeface="Arial"/>
              </a:defRPr>
            </a:pPr>
            <a:r>
              <a:rPr lang="x-none" dirty="0"/>
              <a:t>01</a:t>
            </a:r>
            <a:r>
              <a:rPr dirty="0"/>
              <a:t>/</a:t>
            </a:r>
          </a:p>
        </p:txBody>
      </p:sp>
      <p:pic>
        <p:nvPicPr>
          <p:cNvPr id="10" name="Picture 9" descr="Graphical user interface, text&#10;&#10;Description automatically generated">
            <a:extLst>
              <a:ext uri="{FF2B5EF4-FFF2-40B4-BE49-F238E27FC236}">
                <a16:creationId xmlns:a16="http://schemas.microsoft.com/office/drawing/2014/main" xmlns="" id="{E4FF01A9-942F-0448-9EF6-6E8B1933C64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07850" y="11986238"/>
            <a:ext cx="6035270" cy="1310516"/>
          </a:xfrm>
          <a:prstGeom prst="rect">
            <a:avLst/>
          </a:prstGeom>
        </p:spPr>
      </p:pic>
      <p:grpSp>
        <p:nvGrpSpPr>
          <p:cNvPr id="5" name="Group 4">
            <a:extLst>
              <a:ext uri="{FF2B5EF4-FFF2-40B4-BE49-F238E27FC236}">
                <a16:creationId xmlns:a16="http://schemas.microsoft.com/office/drawing/2014/main" xmlns="" id="{E7E2D29A-10EB-9048-A013-A4360C837FE2}"/>
              </a:ext>
            </a:extLst>
          </p:cNvPr>
          <p:cNvGrpSpPr/>
          <p:nvPr/>
        </p:nvGrpSpPr>
        <p:grpSpPr>
          <a:xfrm>
            <a:off x="9330346" y="3921383"/>
            <a:ext cx="11845233" cy="0"/>
            <a:chOff x="8936977" y="4550033"/>
            <a:chExt cx="11845233" cy="0"/>
          </a:xfrm>
        </p:grpSpPr>
        <p:cxnSp>
          <p:nvCxnSpPr>
            <p:cNvPr id="47" name="Straight Connector 46">
              <a:extLst>
                <a:ext uri="{FF2B5EF4-FFF2-40B4-BE49-F238E27FC236}">
                  <a16:creationId xmlns:a16="http://schemas.microsoft.com/office/drawing/2014/main" xmlns="" id="{E3D95B07-BCA4-CE44-8B2E-447E658AF9A8}"/>
                </a:ext>
              </a:extLst>
            </p:cNvPr>
            <p:cNvCxnSpPr>
              <a:cxnSpLocks/>
            </p:cNvCxnSpPr>
            <p:nvPr/>
          </p:nvCxnSpPr>
          <p:spPr>
            <a:xfrm>
              <a:off x="8936977" y="4550033"/>
              <a:ext cx="11845233" cy="0"/>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88B2FC36-3426-0845-9F36-1B639F52655E}"/>
                </a:ext>
              </a:extLst>
            </p:cNvPr>
            <p:cNvCxnSpPr>
              <a:cxnSpLocks/>
            </p:cNvCxnSpPr>
            <p:nvPr/>
          </p:nvCxnSpPr>
          <p:spPr>
            <a:xfrm>
              <a:off x="8936977" y="4550033"/>
              <a:ext cx="1774218" cy="0"/>
            </a:xfrm>
            <a:prstGeom prst="line">
              <a:avLst/>
            </a:prstGeom>
            <a:noFill/>
            <a:ln w="53975">
              <a:solidFill>
                <a:srgbClr val="168DA5"/>
              </a:solidFill>
            </a:ln>
          </p:spPr>
          <p:style>
            <a:lnRef idx="1">
              <a:schemeClr val="accent1"/>
            </a:lnRef>
            <a:fillRef idx="0">
              <a:schemeClr val="accent1"/>
            </a:fillRef>
            <a:effectRef idx="0">
              <a:schemeClr val="accent1"/>
            </a:effectRef>
            <a:fontRef idx="minor">
              <a:schemeClr val="tx1"/>
            </a:fontRef>
          </p:style>
        </p:cxnSp>
      </p:grpSp>
      <p:sp>
        <p:nvSpPr>
          <p:cNvPr id="53" name="Lorem ipsum dolor sit amet consectetur adipiscing…">
            <a:extLst>
              <a:ext uri="{FF2B5EF4-FFF2-40B4-BE49-F238E27FC236}">
                <a16:creationId xmlns:a16="http://schemas.microsoft.com/office/drawing/2014/main" xmlns="" id="{754C5409-FB28-DA43-93C2-C2019A5B24F1}"/>
              </a:ext>
            </a:extLst>
          </p:cNvPr>
          <p:cNvSpPr txBox="1"/>
          <p:nvPr/>
        </p:nvSpPr>
        <p:spPr>
          <a:xfrm>
            <a:off x="11104564" y="3969509"/>
            <a:ext cx="10118518" cy="851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l" defTabSz="821531">
              <a:lnSpc>
                <a:spcPct val="160000"/>
              </a:lnSpc>
              <a:defRPr sz="4000" b="0" i="1">
                <a:solidFill>
                  <a:srgbClr val="5E5E5E"/>
                </a:solidFill>
                <a:latin typeface="Arial"/>
                <a:ea typeface="Arial"/>
                <a:cs typeface="Arial"/>
                <a:sym typeface="Arial"/>
              </a:defRPr>
            </a:pPr>
            <a:endParaRPr sz="3500" dirty="0"/>
          </a:p>
        </p:txBody>
      </p:sp>
      <p:grpSp>
        <p:nvGrpSpPr>
          <p:cNvPr id="8" name="Group 7">
            <a:extLst>
              <a:ext uri="{FF2B5EF4-FFF2-40B4-BE49-F238E27FC236}">
                <a16:creationId xmlns:a16="http://schemas.microsoft.com/office/drawing/2014/main" xmlns="" id="{1D560D25-00B9-3E48-A738-CC4F8A53629B}"/>
              </a:ext>
            </a:extLst>
          </p:cNvPr>
          <p:cNvGrpSpPr/>
          <p:nvPr/>
        </p:nvGrpSpPr>
        <p:grpSpPr>
          <a:xfrm>
            <a:off x="9330346" y="5074507"/>
            <a:ext cx="11892736" cy="958019"/>
            <a:chOff x="9482746" y="4073783"/>
            <a:chExt cx="11892736" cy="958019"/>
          </a:xfrm>
        </p:grpSpPr>
        <p:sp>
          <p:nvSpPr>
            <p:cNvPr id="54" name="01/…">
              <a:extLst>
                <a:ext uri="{FF2B5EF4-FFF2-40B4-BE49-F238E27FC236}">
                  <a16:creationId xmlns:a16="http://schemas.microsoft.com/office/drawing/2014/main" xmlns="" id="{500B8476-1C02-E747-B281-12FEB47BF04E}"/>
                </a:ext>
              </a:extLst>
            </p:cNvPr>
            <p:cNvSpPr txBox="1"/>
            <p:nvPr/>
          </p:nvSpPr>
          <p:spPr>
            <a:xfrm>
              <a:off x="9951417" y="4073783"/>
              <a:ext cx="815929" cy="9580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p>
              <a:pPr algn="l" defTabSz="821531">
                <a:lnSpc>
                  <a:spcPct val="160000"/>
                </a:lnSpc>
                <a:defRPr sz="4000">
                  <a:solidFill>
                    <a:srgbClr val="3B8396"/>
                  </a:solidFill>
                  <a:latin typeface="Arial"/>
                  <a:ea typeface="Arial"/>
                  <a:cs typeface="Arial"/>
                  <a:sym typeface="Arial"/>
                </a:defRPr>
              </a:pPr>
              <a:r>
                <a:rPr dirty="0"/>
                <a:t>0</a:t>
              </a:r>
              <a:r>
                <a:rPr lang="en-US" dirty="0"/>
                <a:t>2</a:t>
              </a:r>
              <a:r>
                <a:rPr dirty="0"/>
                <a:t>/</a:t>
              </a:r>
            </a:p>
          </p:txBody>
        </p:sp>
        <p:grpSp>
          <p:nvGrpSpPr>
            <p:cNvPr id="55" name="Group 54">
              <a:extLst>
                <a:ext uri="{FF2B5EF4-FFF2-40B4-BE49-F238E27FC236}">
                  <a16:creationId xmlns:a16="http://schemas.microsoft.com/office/drawing/2014/main" xmlns="" id="{D36CDFB1-84FB-D240-8989-2E182EE09884}"/>
                </a:ext>
              </a:extLst>
            </p:cNvPr>
            <p:cNvGrpSpPr/>
            <p:nvPr/>
          </p:nvGrpSpPr>
          <p:grpSpPr>
            <a:xfrm>
              <a:off x="9482746" y="4073783"/>
              <a:ext cx="11845233" cy="0"/>
              <a:chOff x="8936977" y="4550033"/>
              <a:chExt cx="11845233" cy="0"/>
            </a:xfrm>
          </p:grpSpPr>
          <p:cxnSp>
            <p:nvCxnSpPr>
              <p:cNvPr id="56" name="Straight Connector 55">
                <a:extLst>
                  <a:ext uri="{FF2B5EF4-FFF2-40B4-BE49-F238E27FC236}">
                    <a16:creationId xmlns:a16="http://schemas.microsoft.com/office/drawing/2014/main" xmlns="" id="{C69DE9F1-B7DE-4B4B-8907-98FA478602DD}"/>
                  </a:ext>
                </a:extLst>
              </p:cNvPr>
              <p:cNvCxnSpPr>
                <a:cxnSpLocks/>
              </p:cNvCxnSpPr>
              <p:nvPr/>
            </p:nvCxnSpPr>
            <p:spPr>
              <a:xfrm>
                <a:off x="8936977" y="4550033"/>
                <a:ext cx="11845233" cy="0"/>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E93513C0-D5A1-8B43-9E77-71A33B2C74B1}"/>
                  </a:ext>
                </a:extLst>
              </p:cNvPr>
              <p:cNvCxnSpPr>
                <a:cxnSpLocks/>
              </p:cNvCxnSpPr>
              <p:nvPr/>
            </p:nvCxnSpPr>
            <p:spPr>
              <a:xfrm>
                <a:off x="8936977" y="4550033"/>
                <a:ext cx="1774218" cy="0"/>
              </a:xfrm>
              <a:prstGeom prst="line">
                <a:avLst/>
              </a:prstGeom>
              <a:noFill/>
              <a:ln w="53975">
                <a:solidFill>
                  <a:srgbClr val="168DA5"/>
                </a:solidFill>
              </a:ln>
            </p:spPr>
            <p:style>
              <a:lnRef idx="1">
                <a:schemeClr val="accent1"/>
              </a:lnRef>
              <a:fillRef idx="0">
                <a:schemeClr val="accent1"/>
              </a:fillRef>
              <a:effectRef idx="0">
                <a:schemeClr val="accent1"/>
              </a:effectRef>
              <a:fontRef idx="minor">
                <a:schemeClr val="tx1"/>
              </a:fontRef>
            </p:style>
          </p:cxnSp>
        </p:grpSp>
        <p:sp>
          <p:nvSpPr>
            <p:cNvPr id="58" name="Lorem ipsum dolor sit amet consectetur adipiscing…">
              <a:extLst>
                <a:ext uri="{FF2B5EF4-FFF2-40B4-BE49-F238E27FC236}">
                  <a16:creationId xmlns:a16="http://schemas.microsoft.com/office/drawing/2014/main" xmlns="" id="{154D4054-6887-9B46-A568-7EE922C97489}"/>
                </a:ext>
              </a:extLst>
            </p:cNvPr>
            <p:cNvSpPr txBox="1"/>
            <p:nvPr/>
          </p:nvSpPr>
          <p:spPr>
            <a:xfrm>
              <a:off x="11256964" y="4121909"/>
              <a:ext cx="10118518" cy="851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l" defTabSz="821531">
                <a:lnSpc>
                  <a:spcPct val="160000"/>
                </a:lnSpc>
                <a:defRPr sz="4000" b="0" i="1">
                  <a:solidFill>
                    <a:srgbClr val="5E5E5E"/>
                  </a:solidFill>
                  <a:latin typeface="Arial"/>
                  <a:ea typeface="Arial"/>
                  <a:cs typeface="Arial"/>
                  <a:sym typeface="Arial"/>
                </a:defRPr>
              </a:pPr>
              <a:endParaRPr sz="3500" dirty="0"/>
            </a:p>
          </p:txBody>
        </p:sp>
      </p:grpSp>
      <p:grpSp>
        <p:nvGrpSpPr>
          <p:cNvPr id="60" name="Group 59">
            <a:extLst>
              <a:ext uri="{FF2B5EF4-FFF2-40B4-BE49-F238E27FC236}">
                <a16:creationId xmlns:a16="http://schemas.microsoft.com/office/drawing/2014/main" xmlns="" id="{5C85F9FB-1E85-A84C-8877-79E4CB612CF8}"/>
              </a:ext>
            </a:extLst>
          </p:cNvPr>
          <p:cNvGrpSpPr/>
          <p:nvPr/>
        </p:nvGrpSpPr>
        <p:grpSpPr>
          <a:xfrm>
            <a:off x="9330346" y="6182657"/>
            <a:ext cx="11892736" cy="958019"/>
            <a:chOff x="9482746" y="4073783"/>
            <a:chExt cx="11892736" cy="958019"/>
          </a:xfrm>
        </p:grpSpPr>
        <p:sp>
          <p:nvSpPr>
            <p:cNvPr id="61" name="01/…">
              <a:extLst>
                <a:ext uri="{FF2B5EF4-FFF2-40B4-BE49-F238E27FC236}">
                  <a16:creationId xmlns:a16="http://schemas.microsoft.com/office/drawing/2014/main" xmlns="" id="{8A6B0427-6346-034F-9CCE-FC1486B0D485}"/>
                </a:ext>
              </a:extLst>
            </p:cNvPr>
            <p:cNvSpPr txBox="1"/>
            <p:nvPr/>
          </p:nvSpPr>
          <p:spPr>
            <a:xfrm>
              <a:off x="9951417" y="4073783"/>
              <a:ext cx="815929" cy="9580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p>
              <a:pPr algn="l" defTabSz="821531">
                <a:lnSpc>
                  <a:spcPct val="160000"/>
                </a:lnSpc>
                <a:defRPr sz="4000">
                  <a:solidFill>
                    <a:srgbClr val="3B8396"/>
                  </a:solidFill>
                  <a:latin typeface="Arial"/>
                  <a:ea typeface="Arial"/>
                  <a:cs typeface="Arial"/>
                  <a:sym typeface="Arial"/>
                </a:defRPr>
              </a:pPr>
              <a:r>
                <a:rPr dirty="0"/>
                <a:t>0</a:t>
              </a:r>
              <a:r>
                <a:rPr lang="en-US" dirty="0"/>
                <a:t>3</a:t>
              </a:r>
              <a:r>
                <a:rPr dirty="0"/>
                <a:t>/</a:t>
              </a:r>
            </a:p>
          </p:txBody>
        </p:sp>
        <p:grpSp>
          <p:nvGrpSpPr>
            <p:cNvPr id="62" name="Group 61">
              <a:extLst>
                <a:ext uri="{FF2B5EF4-FFF2-40B4-BE49-F238E27FC236}">
                  <a16:creationId xmlns:a16="http://schemas.microsoft.com/office/drawing/2014/main" xmlns="" id="{C86BF526-4CDF-E641-BCF7-3EF2FD004940}"/>
                </a:ext>
              </a:extLst>
            </p:cNvPr>
            <p:cNvGrpSpPr/>
            <p:nvPr/>
          </p:nvGrpSpPr>
          <p:grpSpPr>
            <a:xfrm>
              <a:off x="9482746" y="4073783"/>
              <a:ext cx="11845233" cy="0"/>
              <a:chOff x="8936977" y="4550033"/>
              <a:chExt cx="11845233" cy="0"/>
            </a:xfrm>
          </p:grpSpPr>
          <p:cxnSp>
            <p:nvCxnSpPr>
              <p:cNvPr id="64" name="Straight Connector 63">
                <a:extLst>
                  <a:ext uri="{FF2B5EF4-FFF2-40B4-BE49-F238E27FC236}">
                    <a16:creationId xmlns:a16="http://schemas.microsoft.com/office/drawing/2014/main" xmlns="" id="{1B209B15-7EE2-1040-B4AF-25CD51081101}"/>
                  </a:ext>
                </a:extLst>
              </p:cNvPr>
              <p:cNvCxnSpPr>
                <a:cxnSpLocks/>
              </p:cNvCxnSpPr>
              <p:nvPr/>
            </p:nvCxnSpPr>
            <p:spPr>
              <a:xfrm>
                <a:off x="8936977" y="4550033"/>
                <a:ext cx="11845233" cy="0"/>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5AD1743C-E5A3-B543-BC3F-C0B86B277742}"/>
                  </a:ext>
                </a:extLst>
              </p:cNvPr>
              <p:cNvCxnSpPr>
                <a:cxnSpLocks/>
              </p:cNvCxnSpPr>
              <p:nvPr/>
            </p:nvCxnSpPr>
            <p:spPr>
              <a:xfrm>
                <a:off x="8936977" y="4550033"/>
                <a:ext cx="1774218" cy="0"/>
              </a:xfrm>
              <a:prstGeom prst="line">
                <a:avLst/>
              </a:prstGeom>
              <a:noFill/>
              <a:ln w="53975">
                <a:solidFill>
                  <a:srgbClr val="168DA5"/>
                </a:solidFill>
              </a:ln>
            </p:spPr>
            <p:style>
              <a:lnRef idx="1">
                <a:schemeClr val="accent1"/>
              </a:lnRef>
              <a:fillRef idx="0">
                <a:schemeClr val="accent1"/>
              </a:fillRef>
              <a:effectRef idx="0">
                <a:schemeClr val="accent1"/>
              </a:effectRef>
              <a:fontRef idx="minor">
                <a:schemeClr val="tx1"/>
              </a:fontRef>
            </p:style>
          </p:cxnSp>
        </p:grpSp>
        <p:sp>
          <p:nvSpPr>
            <p:cNvPr id="63" name="Lorem ipsum dolor sit amet consectetur adipiscing…">
              <a:extLst>
                <a:ext uri="{FF2B5EF4-FFF2-40B4-BE49-F238E27FC236}">
                  <a16:creationId xmlns:a16="http://schemas.microsoft.com/office/drawing/2014/main" xmlns="" id="{08BBE851-CB10-214C-8B74-E86677E95933}"/>
                </a:ext>
              </a:extLst>
            </p:cNvPr>
            <p:cNvSpPr txBox="1"/>
            <p:nvPr/>
          </p:nvSpPr>
          <p:spPr>
            <a:xfrm>
              <a:off x="11256964" y="4121909"/>
              <a:ext cx="10118518" cy="851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l" defTabSz="821531">
                <a:lnSpc>
                  <a:spcPct val="160000"/>
                </a:lnSpc>
                <a:defRPr sz="4000" b="0" i="1">
                  <a:solidFill>
                    <a:srgbClr val="5E5E5E"/>
                  </a:solidFill>
                  <a:latin typeface="Arial"/>
                  <a:ea typeface="Arial"/>
                  <a:cs typeface="Arial"/>
                  <a:sym typeface="Arial"/>
                </a:defRPr>
              </a:pPr>
              <a:endParaRPr sz="3500" dirty="0"/>
            </a:p>
          </p:txBody>
        </p:sp>
      </p:grpSp>
      <p:grpSp>
        <p:nvGrpSpPr>
          <p:cNvPr id="66" name="Group 65">
            <a:extLst>
              <a:ext uri="{FF2B5EF4-FFF2-40B4-BE49-F238E27FC236}">
                <a16:creationId xmlns:a16="http://schemas.microsoft.com/office/drawing/2014/main" xmlns="" id="{571EE717-E836-1140-8D63-56186F0C02A7}"/>
              </a:ext>
            </a:extLst>
          </p:cNvPr>
          <p:cNvGrpSpPr/>
          <p:nvPr/>
        </p:nvGrpSpPr>
        <p:grpSpPr>
          <a:xfrm>
            <a:off x="9330346" y="7351775"/>
            <a:ext cx="11938598" cy="1087478"/>
            <a:chOff x="9482746" y="4073783"/>
            <a:chExt cx="11938598" cy="1123546"/>
          </a:xfrm>
        </p:grpSpPr>
        <p:sp>
          <p:nvSpPr>
            <p:cNvPr id="67" name="01/…">
              <a:extLst>
                <a:ext uri="{FF2B5EF4-FFF2-40B4-BE49-F238E27FC236}">
                  <a16:creationId xmlns:a16="http://schemas.microsoft.com/office/drawing/2014/main" xmlns="" id="{70826F8A-4BB5-6446-AC16-05834F6F3178}"/>
                </a:ext>
              </a:extLst>
            </p:cNvPr>
            <p:cNvSpPr txBox="1"/>
            <p:nvPr/>
          </p:nvSpPr>
          <p:spPr>
            <a:xfrm>
              <a:off x="9951417" y="4073784"/>
              <a:ext cx="11469927" cy="1123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l" defTabSz="821531">
                <a:lnSpc>
                  <a:spcPct val="160000"/>
                </a:lnSpc>
                <a:defRPr sz="4000">
                  <a:solidFill>
                    <a:srgbClr val="3B8396"/>
                  </a:solidFill>
                  <a:latin typeface="Arial"/>
                  <a:ea typeface="Arial"/>
                  <a:cs typeface="Arial"/>
                  <a:sym typeface="Arial"/>
                </a:defRPr>
              </a:pPr>
              <a:r>
                <a:rPr dirty="0"/>
                <a:t>0</a:t>
              </a:r>
              <a:r>
                <a:rPr lang="en-US" dirty="0"/>
                <a:t>4</a:t>
              </a:r>
              <a:r>
                <a:rPr dirty="0"/>
                <a:t>/</a:t>
              </a:r>
            </a:p>
          </p:txBody>
        </p:sp>
        <p:grpSp>
          <p:nvGrpSpPr>
            <p:cNvPr id="68" name="Group 67">
              <a:extLst>
                <a:ext uri="{FF2B5EF4-FFF2-40B4-BE49-F238E27FC236}">
                  <a16:creationId xmlns:a16="http://schemas.microsoft.com/office/drawing/2014/main" xmlns="" id="{1C47D6B2-6F59-6B40-8312-FC0FE47CEA91}"/>
                </a:ext>
              </a:extLst>
            </p:cNvPr>
            <p:cNvGrpSpPr/>
            <p:nvPr/>
          </p:nvGrpSpPr>
          <p:grpSpPr>
            <a:xfrm>
              <a:off x="9482746" y="4073783"/>
              <a:ext cx="11845233" cy="0"/>
              <a:chOff x="8936977" y="4550033"/>
              <a:chExt cx="11845233" cy="0"/>
            </a:xfrm>
          </p:grpSpPr>
          <p:cxnSp>
            <p:nvCxnSpPr>
              <p:cNvPr id="70" name="Straight Connector 69">
                <a:extLst>
                  <a:ext uri="{FF2B5EF4-FFF2-40B4-BE49-F238E27FC236}">
                    <a16:creationId xmlns:a16="http://schemas.microsoft.com/office/drawing/2014/main" xmlns="" id="{81BDD4AC-9012-684A-A67B-006F865304CB}"/>
                  </a:ext>
                </a:extLst>
              </p:cNvPr>
              <p:cNvCxnSpPr>
                <a:cxnSpLocks/>
              </p:cNvCxnSpPr>
              <p:nvPr/>
            </p:nvCxnSpPr>
            <p:spPr>
              <a:xfrm>
                <a:off x="8936977" y="4550033"/>
                <a:ext cx="11845233" cy="0"/>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089A0CFE-65E8-C342-9A42-CDE65EFCF499}"/>
                  </a:ext>
                </a:extLst>
              </p:cNvPr>
              <p:cNvCxnSpPr>
                <a:cxnSpLocks/>
              </p:cNvCxnSpPr>
              <p:nvPr/>
            </p:nvCxnSpPr>
            <p:spPr>
              <a:xfrm>
                <a:off x="8936977" y="4550033"/>
                <a:ext cx="1774218" cy="0"/>
              </a:xfrm>
              <a:prstGeom prst="line">
                <a:avLst/>
              </a:prstGeom>
              <a:noFill/>
              <a:ln w="53975">
                <a:solidFill>
                  <a:srgbClr val="168DA5"/>
                </a:solidFill>
              </a:ln>
            </p:spPr>
            <p:style>
              <a:lnRef idx="1">
                <a:schemeClr val="accent1"/>
              </a:lnRef>
              <a:fillRef idx="0">
                <a:schemeClr val="accent1"/>
              </a:fillRef>
              <a:effectRef idx="0">
                <a:schemeClr val="accent1"/>
              </a:effectRef>
              <a:fontRef idx="minor">
                <a:schemeClr val="tx1"/>
              </a:fontRef>
            </p:style>
          </p:cxnSp>
        </p:grpSp>
        <p:sp>
          <p:nvSpPr>
            <p:cNvPr id="69" name="Lorem ipsum dolor sit amet consectetur adipiscing…">
              <a:extLst>
                <a:ext uri="{FF2B5EF4-FFF2-40B4-BE49-F238E27FC236}">
                  <a16:creationId xmlns:a16="http://schemas.microsoft.com/office/drawing/2014/main" xmlns="" id="{4D414139-FFF9-7646-9D35-0C2E012415E5}"/>
                </a:ext>
              </a:extLst>
            </p:cNvPr>
            <p:cNvSpPr txBox="1"/>
            <p:nvPr/>
          </p:nvSpPr>
          <p:spPr>
            <a:xfrm>
              <a:off x="11256964" y="4121909"/>
              <a:ext cx="10118518" cy="851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l" defTabSz="821531">
                <a:lnSpc>
                  <a:spcPct val="160000"/>
                </a:lnSpc>
                <a:defRPr sz="4000" b="0" i="1">
                  <a:solidFill>
                    <a:srgbClr val="5E5E5E"/>
                  </a:solidFill>
                  <a:latin typeface="Arial"/>
                  <a:ea typeface="Arial"/>
                  <a:cs typeface="Arial"/>
                  <a:sym typeface="Arial"/>
                </a:defRPr>
              </a:pPr>
              <a:endParaRPr sz="3500" dirty="0"/>
            </a:p>
          </p:txBody>
        </p:sp>
      </p:grpSp>
      <p:grpSp>
        <p:nvGrpSpPr>
          <p:cNvPr id="72" name="Group 71">
            <a:extLst>
              <a:ext uri="{FF2B5EF4-FFF2-40B4-BE49-F238E27FC236}">
                <a16:creationId xmlns:a16="http://schemas.microsoft.com/office/drawing/2014/main" xmlns="" id="{6227BC2B-19B9-6D4A-9241-6C56B1A7A7F8}"/>
              </a:ext>
            </a:extLst>
          </p:cNvPr>
          <p:cNvGrpSpPr/>
          <p:nvPr/>
        </p:nvGrpSpPr>
        <p:grpSpPr>
          <a:xfrm>
            <a:off x="9330346" y="8434998"/>
            <a:ext cx="11892736" cy="958019"/>
            <a:chOff x="9482746" y="4073783"/>
            <a:chExt cx="11892736" cy="958019"/>
          </a:xfrm>
        </p:grpSpPr>
        <p:sp>
          <p:nvSpPr>
            <p:cNvPr id="73" name="01/…">
              <a:extLst>
                <a:ext uri="{FF2B5EF4-FFF2-40B4-BE49-F238E27FC236}">
                  <a16:creationId xmlns:a16="http://schemas.microsoft.com/office/drawing/2014/main" xmlns="" id="{22132121-64E3-A543-A582-F9521734FB80}"/>
                </a:ext>
              </a:extLst>
            </p:cNvPr>
            <p:cNvSpPr txBox="1"/>
            <p:nvPr/>
          </p:nvSpPr>
          <p:spPr>
            <a:xfrm>
              <a:off x="9951417" y="4073783"/>
              <a:ext cx="815929" cy="9580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p>
              <a:pPr algn="l" defTabSz="821531">
                <a:lnSpc>
                  <a:spcPct val="160000"/>
                </a:lnSpc>
                <a:defRPr sz="4000">
                  <a:solidFill>
                    <a:srgbClr val="3B8396"/>
                  </a:solidFill>
                  <a:latin typeface="Arial"/>
                  <a:ea typeface="Arial"/>
                  <a:cs typeface="Arial"/>
                  <a:sym typeface="Arial"/>
                </a:defRPr>
              </a:pPr>
              <a:r>
                <a:rPr dirty="0"/>
                <a:t>0</a:t>
              </a:r>
              <a:r>
                <a:rPr lang="en-US" dirty="0"/>
                <a:t>5</a:t>
              </a:r>
              <a:r>
                <a:rPr dirty="0"/>
                <a:t>/</a:t>
              </a:r>
            </a:p>
          </p:txBody>
        </p:sp>
        <p:grpSp>
          <p:nvGrpSpPr>
            <p:cNvPr id="74" name="Group 73">
              <a:extLst>
                <a:ext uri="{FF2B5EF4-FFF2-40B4-BE49-F238E27FC236}">
                  <a16:creationId xmlns:a16="http://schemas.microsoft.com/office/drawing/2014/main" xmlns="" id="{078AA72E-EC60-9E43-886C-27243E6AD2AC}"/>
                </a:ext>
              </a:extLst>
            </p:cNvPr>
            <p:cNvGrpSpPr/>
            <p:nvPr/>
          </p:nvGrpSpPr>
          <p:grpSpPr>
            <a:xfrm>
              <a:off x="9482746" y="4073783"/>
              <a:ext cx="11845233" cy="0"/>
              <a:chOff x="8936977" y="4550033"/>
              <a:chExt cx="11845233" cy="0"/>
            </a:xfrm>
          </p:grpSpPr>
          <p:cxnSp>
            <p:nvCxnSpPr>
              <p:cNvPr id="76" name="Straight Connector 75">
                <a:extLst>
                  <a:ext uri="{FF2B5EF4-FFF2-40B4-BE49-F238E27FC236}">
                    <a16:creationId xmlns:a16="http://schemas.microsoft.com/office/drawing/2014/main" xmlns="" id="{C2113236-C5D1-4D48-B822-BA0075B96FA5}"/>
                  </a:ext>
                </a:extLst>
              </p:cNvPr>
              <p:cNvCxnSpPr>
                <a:cxnSpLocks/>
              </p:cNvCxnSpPr>
              <p:nvPr/>
            </p:nvCxnSpPr>
            <p:spPr>
              <a:xfrm>
                <a:off x="8936977" y="4550033"/>
                <a:ext cx="11845233" cy="0"/>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72B0B982-E220-F642-B3BC-E26793B88084}"/>
                  </a:ext>
                </a:extLst>
              </p:cNvPr>
              <p:cNvCxnSpPr>
                <a:cxnSpLocks/>
              </p:cNvCxnSpPr>
              <p:nvPr/>
            </p:nvCxnSpPr>
            <p:spPr>
              <a:xfrm>
                <a:off x="8936977" y="4550033"/>
                <a:ext cx="1774218" cy="0"/>
              </a:xfrm>
              <a:prstGeom prst="line">
                <a:avLst/>
              </a:prstGeom>
              <a:noFill/>
              <a:ln w="53975">
                <a:solidFill>
                  <a:srgbClr val="168DA5"/>
                </a:solidFill>
              </a:ln>
            </p:spPr>
            <p:style>
              <a:lnRef idx="1">
                <a:schemeClr val="accent1"/>
              </a:lnRef>
              <a:fillRef idx="0">
                <a:schemeClr val="accent1"/>
              </a:fillRef>
              <a:effectRef idx="0">
                <a:schemeClr val="accent1"/>
              </a:effectRef>
              <a:fontRef idx="minor">
                <a:schemeClr val="tx1"/>
              </a:fontRef>
            </p:style>
          </p:cxnSp>
        </p:grpSp>
        <p:sp>
          <p:nvSpPr>
            <p:cNvPr id="75" name="Lorem ipsum dolor sit amet consectetur adipiscing…">
              <a:extLst>
                <a:ext uri="{FF2B5EF4-FFF2-40B4-BE49-F238E27FC236}">
                  <a16:creationId xmlns:a16="http://schemas.microsoft.com/office/drawing/2014/main" xmlns="" id="{4914C68B-19AD-4642-AD06-D3E70AEA8EF6}"/>
                </a:ext>
              </a:extLst>
            </p:cNvPr>
            <p:cNvSpPr txBox="1"/>
            <p:nvPr/>
          </p:nvSpPr>
          <p:spPr>
            <a:xfrm>
              <a:off x="11256964" y="4121909"/>
              <a:ext cx="10118518" cy="851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l" defTabSz="821531">
                <a:lnSpc>
                  <a:spcPct val="160000"/>
                </a:lnSpc>
                <a:defRPr sz="4000" b="0" i="1">
                  <a:solidFill>
                    <a:srgbClr val="5E5E5E"/>
                  </a:solidFill>
                  <a:latin typeface="Arial"/>
                  <a:ea typeface="Arial"/>
                  <a:cs typeface="Arial"/>
                  <a:sym typeface="Arial"/>
                </a:defRPr>
              </a:pPr>
              <a:endParaRPr sz="3500" dirty="0"/>
            </a:p>
          </p:txBody>
        </p:sp>
      </p:grpSp>
      <p:cxnSp>
        <p:nvCxnSpPr>
          <p:cNvPr id="78" name="Straight Connector 77">
            <a:extLst>
              <a:ext uri="{FF2B5EF4-FFF2-40B4-BE49-F238E27FC236}">
                <a16:creationId xmlns:a16="http://schemas.microsoft.com/office/drawing/2014/main" xmlns="" id="{B620E129-A907-9F4C-AEEE-3602CE334FC2}"/>
              </a:ext>
            </a:extLst>
          </p:cNvPr>
          <p:cNvCxnSpPr>
            <a:cxnSpLocks/>
          </p:cNvCxnSpPr>
          <p:nvPr/>
        </p:nvCxnSpPr>
        <p:spPr>
          <a:xfrm>
            <a:off x="1270000" y="1916736"/>
            <a:ext cx="20790300" cy="117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79" name="Picture 78">
            <a:extLst>
              <a:ext uri="{FF2B5EF4-FFF2-40B4-BE49-F238E27FC236}">
                <a16:creationId xmlns:a16="http://schemas.microsoft.com/office/drawing/2014/main" xmlns="" id="{D88A5913-5498-7141-98B6-CDC53686876C}"/>
              </a:ext>
            </a:extLst>
          </p:cNvPr>
          <p:cNvPicPr>
            <a:picLocks noChangeAspect="1"/>
          </p:cNvPicPr>
          <p:nvPr/>
        </p:nvPicPr>
        <p:blipFill>
          <a:blip r:embed="rId4"/>
          <a:stretch>
            <a:fillRect/>
          </a:stretch>
        </p:blipFill>
        <p:spPr>
          <a:xfrm>
            <a:off x="22060300" y="1219414"/>
            <a:ext cx="711200" cy="698500"/>
          </a:xfrm>
          <a:prstGeom prst="rect">
            <a:avLst/>
          </a:prstGeom>
        </p:spPr>
      </p:pic>
      <p:sp>
        <p:nvSpPr>
          <p:cNvPr id="38" name="Rectangle 37"/>
          <p:cNvSpPr/>
          <p:nvPr/>
        </p:nvSpPr>
        <p:spPr>
          <a:xfrm>
            <a:off x="11503152" y="4005072"/>
            <a:ext cx="9107424" cy="1077218"/>
          </a:xfrm>
          <a:prstGeom prst="rect">
            <a:avLst/>
          </a:prstGeom>
        </p:spPr>
        <p:txBody>
          <a:bodyPr wrap="square">
            <a:spAutoFit/>
          </a:bodyPr>
          <a:lstStyle/>
          <a:p>
            <a:pPr algn="just"/>
            <a:r>
              <a:rPr lang="el-GR" sz="3200" b="0" dirty="0">
                <a:solidFill>
                  <a:schemeClr val="accent1">
                    <a:lumMod val="50000"/>
                  </a:schemeClr>
                </a:solidFill>
                <a:latin typeface="Arial" pitchFamily="34" charset="0"/>
                <a:cs typeface="Arial" pitchFamily="34" charset="0"/>
              </a:rPr>
              <a:t>Ενοποίηση </a:t>
            </a:r>
            <a:r>
              <a:rPr lang="en-GB" sz="3200" b="0" dirty="0">
                <a:solidFill>
                  <a:schemeClr val="accent1">
                    <a:lumMod val="50000"/>
                  </a:schemeClr>
                </a:solidFill>
                <a:latin typeface="Arial" pitchFamily="34" charset="0"/>
                <a:cs typeface="Arial" pitchFamily="34" charset="0"/>
              </a:rPr>
              <a:t>7 </a:t>
            </a:r>
            <a:r>
              <a:rPr lang="el-GR" sz="3200" b="0" dirty="0">
                <a:solidFill>
                  <a:schemeClr val="accent1">
                    <a:lumMod val="50000"/>
                  </a:schemeClr>
                </a:solidFill>
                <a:latin typeface="Arial" pitchFamily="34" charset="0"/>
                <a:cs typeface="Arial" pitchFamily="34" charset="0"/>
              </a:rPr>
              <a:t>νομοθεσιών, οι οποίες ρυθμίζουν τα οικονομικά συμφέροντα των καταναλωτών</a:t>
            </a:r>
            <a:endParaRPr lang="en-GB" sz="3200" b="0" dirty="0">
              <a:solidFill>
                <a:schemeClr val="accent1">
                  <a:lumMod val="50000"/>
                </a:schemeClr>
              </a:solidFill>
              <a:latin typeface="Arial" pitchFamily="34" charset="0"/>
              <a:cs typeface="Arial" pitchFamily="34" charset="0"/>
            </a:endParaRPr>
          </a:p>
        </p:txBody>
      </p:sp>
      <p:sp>
        <p:nvSpPr>
          <p:cNvPr id="39" name="Rectangle 38"/>
          <p:cNvSpPr/>
          <p:nvPr/>
        </p:nvSpPr>
        <p:spPr>
          <a:xfrm>
            <a:off x="11521440" y="5138927"/>
            <a:ext cx="8631936" cy="1077218"/>
          </a:xfrm>
          <a:prstGeom prst="rect">
            <a:avLst/>
          </a:prstGeom>
        </p:spPr>
        <p:txBody>
          <a:bodyPr wrap="square">
            <a:spAutoFit/>
          </a:bodyPr>
          <a:lstStyle/>
          <a:p>
            <a:pPr algn="just"/>
            <a:r>
              <a:rPr lang="el-GR" sz="3200" b="0" dirty="0">
                <a:solidFill>
                  <a:schemeClr val="accent1">
                    <a:lumMod val="50000"/>
                  </a:schemeClr>
                </a:solidFill>
                <a:latin typeface="Arial" pitchFamily="34" charset="0"/>
                <a:cs typeface="Arial" pitchFamily="34" charset="0"/>
              </a:rPr>
              <a:t>Απλοποίηση της ισχύουσας νομοθεσίας</a:t>
            </a:r>
            <a:r>
              <a:rPr lang="en-GB" sz="3200" b="0" dirty="0">
                <a:solidFill>
                  <a:schemeClr val="accent1">
                    <a:lumMod val="50000"/>
                  </a:schemeClr>
                </a:solidFill>
                <a:latin typeface="Arial" pitchFamily="34" charset="0"/>
                <a:cs typeface="Arial" pitchFamily="34" charset="0"/>
              </a:rPr>
              <a:t> </a:t>
            </a:r>
            <a:r>
              <a:rPr lang="el-GR" sz="3200" b="0" dirty="0">
                <a:solidFill>
                  <a:schemeClr val="accent1">
                    <a:lumMod val="50000"/>
                  </a:schemeClr>
                </a:solidFill>
                <a:latin typeface="Arial" pitchFamily="34" charset="0"/>
                <a:cs typeface="Arial" pitchFamily="34" charset="0"/>
              </a:rPr>
              <a:t>και ενίσχυση του νομοθετικού πλαισίου</a:t>
            </a:r>
            <a:endParaRPr lang="en-GB" sz="3200" b="0" dirty="0">
              <a:solidFill>
                <a:schemeClr val="accent1">
                  <a:lumMod val="50000"/>
                </a:schemeClr>
              </a:solidFill>
              <a:latin typeface="Arial" pitchFamily="34" charset="0"/>
              <a:cs typeface="Arial" pitchFamily="34" charset="0"/>
            </a:endParaRPr>
          </a:p>
        </p:txBody>
      </p:sp>
      <p:sp>
        <p:nvSpPr>
          <p:cNvPr id="40" name="Rectangle 39"/>
          <p:cNvSpPr/>
          <p:nvPr/>
        </p:nvSpPr>
        <p:spPr>
          <a:xfrm>
            <a:off x="11503152" y="6236208"/>
            <a:ext cx="9436608" cy="3354765"/>
          </a:xfrm>
          <a:prstGeom prst="rect">
            <a:avLst/>
          </a:prstGeom>
        </p:spPr>
        <p:txBody>
          <a:bodyPr wrap="square">
            <a:spAutoFit/>
          </a:bodyPr>
          <a:lstStyle/>
          <a:p>
            <a:pPr algn="just"/>
            <a:r>
              <a:rPr lang="el-GR" sz="3200" b="0" dirty="0">
                <a:solidFill>
                  <a:schemeClr val="accent1">
                    <a:lumMod val="50000"/>
                  </a:schemeClr>
                </a:solidFill>
                <a:latin typeface="Arial" pitchFamily="34" charset="0"/>
                <a:cs typeface="Arial" pitchFamily="34" charset="0"/>
              </a:rPr>
              <a:t>Ενίσχυση των εξουσιών της Αρμόδιας Αρχής</a:t>
            </a:r>
            <a:r>
              <a:rPr lang="en-GB" sz="3200" b="0" dirty="0">
                <a:solidFill>
                  <a:schemeClr val="accent1">
                    <a:lumMod val="50000"/>
                  </a:schemeClr>
                </a:solidFill>
                <a:latin typeface="Arial" pitchFamily="34" charset="0"/>
                <a:cs typeface="Arial" pitchFamily="34" charset="0"/>
              </a:rPr>
              <a:t> </a:t>
            </a:r>
            <a:r>
              <a:rPr lang="el-GR" sz="3200" b="0" dirty="0">
                <a:solidFill>
                  <a:schemeClr val="accent1">
                    <a:lumMod val="50000"/>
                  </a:schemeClr>
                </a:solidFill>
                <a:latin typeface="Arial" pitchFamily="34" charset="0"/>
                <a:cs typeface="Arial" pitchFamily="34" charset="0"/>
              </a:rPr>
              <a:t>για αποτελεσματική εφαρμογή της νομοθεσίας</a:t>
            </a:r>
            <a:endParaRPr lang="en-US" sz="3200" b="0" dirty="0">
              <a:solidFill>
                <a:schemeClr val="accent1">
                  <a:lumMod val="50000"/>
                </a:schemeClr>
              </a:solidFill>
              <a:latin typeface="Arial" pitchFamily="34" charset="0"/>
              <a:cs typeface="Arial" pitchFamily="34" charset="0"/>
            </a:endParaRPr>
          </a:p>
          <a:p>
            <a:pPr algn="just">
              <a:spcBef>
                <a:spcPts val="1200"/>
              </a:spcBef>
            </a:pPr>
            <a:r>
              <a:rPr lang="el-GR" sz="3200" b="0" dirty="0">
                <a:solidFill>
                  <a:schemeClr val="accent1">
                    <a:lumMod val="50000"/>
                  </a:schemeClr>
                </a:solidFill>
                <a:latin typeface="Arial" pitchFamily="34" charset="0"/>
                <a:cs typeface="Arial" pitchFamily="34" charset="0"/>
              </a:rPr>
              <a:t>Ενδυνάμωση συνεργασίας μεταξύ αρμόδιων αρχών</a:t>
            </a:r>
          </a:p>
          <a:p>
            <a:pPr algn="just">
              <a:spcBef>
                <a:spcPts val="1200"/>
              </a:spcBef>
            </a:pPr>
            <a:r>
              <a:rPr lang="el-GR" sz="3200" b="0" dirty="0">
                <a:solidFill>
                  <a:schemeClr val="accent1">
                    <a:lumMod val="50000"/>
                  </a:schemeClr>
                </a:solidFill>
                <a:latin typeface="Arial" pitchFamily="34" charset="0"/>
                <a:cs typeface="Arial" pitchFamily="34" charset="0"/>
              </a:rPr>
              <a:t>Τελικός σκοπός – </a:t>
            </a:r>
            <a:r>
              <a:rPr lang="el-GR" sz="3200" u="sng" dirty="0">
                <a:solidFill>
                  <a:schemeClr val="accent1">
                    <a:lumMod val="50000"/>
                  </a:schemeClr>
                </a:solidFill>
                <a:latin typeface="Arial" pitchFamily="34" charset="0"/>
                <a:cs typeface="Arial" pitchFamily="34" charset="0"/>
              </a:rPr>
              <a:t>Αποτελεσματικότερη προστασία καταναλωτή</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88328" y="-94536"/>
            <a:ext cx="24737827" cy="14004499"/>
          </a:xfrm>
          <a:prstGeom prst="rect">
            <a:avLst/>
          </a:prstGeom>
          <a:ln w="12700">
            <a:miter lim="400000"/>
          </a:ln>
        </p:spPr>
      </p:pic>
      <p:sp>
        <p:nvSpPr>
          <p:cNvPr id="120" name="Lorem ipsum dolor sit amet, consec etur adip iscin elit. Suspe disse place rat."/>
          <p:cNvSpPr txBox="1">
            <a:spLocks noGrp="1"/>
          </p:cNvSpPr>
          <p:nvPr>
            <p:ph type="ctrTitle"/>
          </p:nvPr>
        </p:nvSpPr>
        <p:spPr>
          <a:xfrm>
            <a:off x="1847088" y="1954364"/>
            <a:ext cx="16943328" cy="5635156"/>
          </a:xfrm>
          <a:prstGeom prst="rect">
            <a:avLst/>
          </a:prstGeom>
        </p:spPr>
        <p:txBody>
          <a:bodyPr anchor="t"/>
          <a:lstStyle>
            <a:lvl1pPr algn="l">
              <a:defRPr sz="8500" b="1">
                <a:solidFill>
                  <a:srgbClr val="FFFFFF"/>
                </a:solidFill>
                <a:latin typeface="Arial"/>
                <a:ea typeface="Arial"/>
                <a:cs typeface="Arial"/>
                <a:sym typeface="Arial"/>
              </a:defRPr>
            </a:lvl1pPr>
          </a:lstStyle>
          <a:p>
            <a:pPr algn="ctr"/>
            <a:r>
              <a:rPr lang="el-GR" sz="8800" dirty="0">
                <a:solidFill>
                  <a:schemeClr val="bg1"/>
                </a:solidFill>
              </a:rPr>
              <a:t/>
            </a:r>
            <a:br>
              <a:rPr lang="el-GR" sz="8800" dirty="0">
                <a:solidFill>
                  <a:schemeClr val="bg1"/>
                </a:solidFill>
              </a:rPr>
            </a:br>
            <a:r>
              <a:rPr lang="el-GR" sz="8800" dirty="0">
                <a:solidFill>
                  <a:schemeClr val="bg1"/>
                </a:solidFill>
              </a:rPr>
              <a:t/>
            </a:r>
            <a:br>
              <a:rPr lang="el-GR" sz="8800" dirty="0">
                <a:solidFill>
                  <a:schemeClr val="bg1"/>
                </a:solidFill>
              </a:rPr>
            </a:br>
            <a:r>
              <a:rPr lang="el-GR" sz="8800" dirty="0">
                <a:solidFill>
                  <a:schemeClr val="bg1"/>
                </a:solidFill>
              </a:rPr>
              <a:t>ΒΑΣΙΚΕΣ ΤΡΟΠΟΠΟΙΗΣΕΙΣ -ΕΙΣΑΓΩΓΕΣ </a:t>
            </a:r>
            <a:endParaRPr dirty="0">
              <a:solidFill>
                <a:schemeClr val="bg1"/>
              </a:solidFill>
            </a:endParaRPr>
          </a:p>
        </p:txBody>
      </p:sp>
      <p:sp>
        <p:nvSpPr>
          <p:cNvPr id="122"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FFFFFF"/>
                </a:solidFill>
                <a:latin typeface="Arial"/>
                <a:ea typeface="Arial"/>
                <a:cs typeface="Arial"/>
                <a:sym typeface="Arial"/>
              </a:defRPr>
            </a:pPr>
            <a:r>
              <a:rPr b="1"/>
              <a:t>ΚΥΠΡΙΑΚΗ ΔΗΜΟΚΡΑΤΙΑ</a:t>
            </a:r>
            <a:r>
              <a:t> / ΠΝΕΥΜΑΤΙΚΑ ΔΙΚΑΙΩΜΑΤΑ 2020</a:t>
            </a:r>
          </a:p>
        </p:txBody>
      </p:sp>
      <p:pic>
        <p:nvPicPr>
          <p:cNvPr id="3" name="Picture 2" descr="Graphical user interface, text&#10;&#10;Description automatically generated">
            <a:extLst>
              <a:ext uri="{FF2B5EF4-FFF2-40B4-BE49-F238E27FC236}">
                <a16:creationId xmlns:a16="http://schemas.microsoft.com/office/drawing/2014/main" xmlns="" id="{4D02DA2C-6251-344A-B675-653C66A1450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63268" y="10461948"/>
            <a:ext cx="7542646" cy="1637832"/>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149" name="Suspe disse place rat, felis in biben dum trist ique, lectu magna fini bus dolor, ut sagit tis nibh lorem in massa.…"/>
          <p:cNvSpPr txBox="1">
            <a:spLocks noGrp="1"/>
          </p:cNvSpPr>
          <p:nvPr>
            <p:ph type="ctrTitle"/>
          </p:nvPr>
        </p:nvSpPr>
        <p:spPr>
          <a:xfrm>
            <a:off x="1270000" y="3308918"/>
            <a:ext cx="4673600" cy="6043846"/>
          </a:xfrm>
          <a:prstGeom prst="rect">
            <a:avLst/>
          </a:prstGeom>
        </p:spPr>
        <p:txBody>
          <a:bodyPr anchor="t">
            <a:normAutofit/>
          </a:bodyPr>
          <a:lstStyle/>
          <a:p>
            <a:r>
              <a:rPr lang="el-GR" sz="4000" dirty="0"/>
              <a:t/>
            </a:r>
            <a:br>
              <a:rPr lang="el-GR" sz="4000" dirty="0"/>
            </a:br>
            <a:r>
              <a:rPr lang="el-GR" sz="4000" dirty="0"/>
              <a:t/>
            </a:r>
            <a:br>
              <a:rPr lang="el-GR" sz="4000" dirty="0"/>
            </a:br>
            <a:r>
              <a:rPr lang="el-GR" sz="4000" dirty="0"/>
              <a:t/>
            </a:r>
            <a:br>
              <a:rPr lang="el-GR" sz="4000" dirty="0"/>
            </a:br>
            <a:r>
              <a:rPr lang="el-GR" sz="4000" dirty="0"/>
              <a:t/>
            </a:r>
            <a:br>
              <a:rPr lang="el-GR" sz="4000" dirty="0"/>
            </a:br>
            <a:endParaRPr sz="4800" b="1" dirty="0"/>
          </a:p>
        </p:txBody>
      </p:sp>
      <p:sp>
        <p:nvSpPr>
          <p:cNvPr id="150"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sp>
        <p:nvSpPr>
          <p:cNvPr id="152" name="Lorem ipsum dolor sit amet, consec etur adip iscin elit. Suspe disse place rat, felis in biben dum trist ique, lectu magna fini bus dolor, ut sagit tis nibh lorem in massa. In eget purus et torto lobor tis auctor non vel ex. Cura bitur ac ultri cies enim.…"/>
          <p:cNvSpPr txBox="1"/>
          <p:nvPr/>
        </p:nvSpPr>
        <p:spPr>
          <a:xfrm>
            <a:off x="1115567" y="2377439"/>
            <a:ext cx="21725513" cy="80650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lnSpcReduction="10000"/>
          </a:bodyPr>
          <a:lstStyle/>
          <a:p>
            <a:pPr marL="685800" indent="-685800" algn="just">
              <a:buFont typeface="Wingdings" panose="05000000000000000000" pitchFamily="2" charset="2"/>
              <a:buChar char="§"/>
            </a:pPr>
            <a:r>
              <a:rPr lang="el-GR" sz="4800" b="0" dirty="0">
                <a:solidFill>
                  <a:schemeClr val="accent1">
                    <a:lumMod val="50000"/>
                  </a:schemeClr>
                </a:solidFill>
                <a:latin typeface="Arial" pitchFamily="34" charset="0"/>
                <a:cs typeface="Arial" pitchFamily="34" charset="0"/>
              </a:rPr>
              <a:t>Κωδικοποίηση των κυριότερων οριζόντιων νομοθεσιών προστασίας καταναλωτή σε </a:t>
            </a:r>
            <a:r>
              <a:rPr lang="el-GR" sz="4800" dirty="0">
                <a:solidFill>
                  <a:schemeClr val="accent1">
                    <a:lumMod val="50000"/>
                  </a:schemeClr>
                </a:solidFill>
                <a:latin typeface="Arial" pitchFamily="34" charset="0"/>
                <a:cs typeface="Arial" pitchFamily="34" charset="0"/>
              </a:rPr>
              <a:t>ενιαίο κείμενο</a:t>
            </a:r>
            <a:r>
              <a:rPr lang="el-GR" sz="4800" b="0" dirty="0">
                <a:solidFill>
                  <a:schemeClr val="accent1">
                    <a:lumMod val="50000"/>
                  </a:schemeClr>
                </a:solidFill>
                <a:latin typeface="Arial" pitchFamily="34" charset="0"/>
                <a:cs typeface="Arial" pitchFamily="34" charset="0"/>
              </a:rPr>
              <a:t>. </a:t>
            </a:r>
            <a:endParaRPr lang="en-GB" sz="4800" b="0" dirty="0">
              <a:solidFill>
                <a:schemeClr val="accent1">
                  <a:lumMod val="50000"/>
                </a:schemeClr>
              </a:solidFill>
              <a:latin typeface="Arial" pitchFamily="34" charset="0"/>
              <a:cs typeface="Arial" pitchFamily="34" charset="0"/>
            </a:endParaRPr>
          </a:p>
          <a:p>
            <a:pPr marL="685800" indent="-685800" algn="just">
              <a:buFont typeface="Wingdings" panose="05000000000000000000" pitchFamily="2" charset="2"/>
              <a:buChar char="§"/>
            </a:pPr>
            <a:endParaRPr lang="en-GB" sz="4800" b="0" dirty="0">
              <a:solidFill>
                <a:schemeClr val="accent1">
                  <a:lumMod val="50000"/>
                </a:schemeClr>
              </a:solidFill>
              <a:latin typeface="Arial" pitchFamily="34" charset="0"/>
              <a:cs typeface="Arial" pitchFamily="34" charset="0"/>
            </a:endParaRPr>
          </a:p>
          <a:p>
            <a:pPr marL="685800" indent="-685800" algn="just">
              <a:buFont typeface="Wingdings" panose="05000000000000000000" pitchFamily="2" charset="2"/>
              <a:buChar char="§"/>
            </a:pPr>
            <a:r>
              <a:rPr lang="el-GR" sz="4800" b="0" dirty="0">
                <a:solidFill>
                  <a:schemeClr val="accent1">
                    <a:lumMod val="50000"/>
                  </a:schemeClr>
                </a:solidFill>
                <a:latin typeface="Arial" pitchFamily="34" charset="0"/>
                <a:cs typeface="Arial" pitchFamily="34" charset="0"/>
              </a:rPr>
              <a:t>Ενοποίηση διαδικαστικών διατάξεων και </a:t>
            </a:r>
            <a:r>
              <a:rPr lang="el-GR" sz="4800" dirty="0">
                <a:solidFill>
                  <a:schemeClr val="accent1">
                    <a:lumMod val="50000"/>
                  </a:schemeClr>
                </a:solidFill>
                <a:latin typeface="Arial" pitchFamily="34" charset="0"/>
                <a:cs typeface="Arial" pitchFamily="34" charset="0"/>
              </a:rPr>
              <a:t>συμπλήρωση διαδικαστικών κενών </a:t>
            </a:r>
            <a:r>
              <a:rPr lang="el-GR" sz="4800" b="0" dirty="0">
                <a:solidFill>
                  <a:schemeClr val="accent1">
                    <a:lumMod val="50000"/>
                  </a:schemeClr>
                </a:solidFill>
                <a:latin typeface="Arial" pitchFamily="34" charset="0"/>
                <a:cs typeface="Arial" pitchFamily="34" charset="0"/>
              </a:rPr>
              <a:t>στο υφιστάμενο νομοθετικό πλαίσιο. </a:t>
            </a:r>
            <a:endParaRPr lang="en-GB" sz="4800" b="0" dirty="0">
              <a:solidFill>
                <a:schemeClr val="accent1">
                  <a:lumMod val="50000"/>
                </a:schemeClr>
              </a:solidFill>
              <a:latin typeface="Arial" pitchFamily="34" charset="0"/>
              <a:cs typeface="Arial" pitchFamily="34" charset="0"/>
            </a:endParaRPr>
          </a:p>
          <a:p>
            <a:pPr marL="685800" indent="-685800" algn="just">
              <a:buFont typeface="Wingdings" panose="05000000000000000000" pitchFamily="2" charset="2"/>
              <a:buChar char="§"/>
            </a:pPr>
            <a:endParaRPr lang="el-GR" sz="4800" b="0" dirty="0">
              <a:solidFill>
                <a:schemeClr val="accent1">
                  <a:lumMod val="50000"/>
                </a:schemeClr>
              </a:solidFill>
              <a:latin typeface="Arial" pitchFamily="34" charset="0"/>
              <a:cs typeface="Arial" pitchFamily="34" charset="0"/>
            </a:endParaRPr>
          </a:p>
          <a:p>
            <a:pPr marL="685800" indent="-685800" algn="just">
              <a:buFont typeface="Wingdings" panose="05000000000000000000" pitchFamily="2" charset="2"/>
              <a:buChar char="§"/>
            </a:pPr>
            <a:r>
              <a:rPr lang="el-GR" sz="4800" b="0" dirty="0">
                <a:solidFill>
                  <a:schemeClr val="accent1">
                    <a:lumMod val="50000"/>
                  </a:schemeClr>
                </a:solidFill>
                <a:latin typeface="Arial" pitchFamily="34" charset="0"/>
                <a:cs typeface="Arial" pitchFamily="34" charset="0"/>
              </a:rPr>
              <a:t>Εισαγωγή </a:t>
            </a:r>
            <a:r>
              <a:rPr lang="el-GR" sz="4800" dirty="0">
                <a:solidFill>
                  <a:schemeClr val="accent1">
                    <a:lumMod val="50000"/>
                  </a:schemeClr>
                </a:solidFill>
                <a:latin typeface="Arial" pitchFamily="34" charset="0"/>
                <a:cs typeface="Arial" pitchFamily="34" charset="0"/>
              </a:rPr>
              <a:t>ενιαίου μέρους καθηκόντων, εξουσιών και αρμοδιοτήτων </a:t>
            </a:r>
            <a:r>
              <a:rPr lang="el-GR" sz="4800" b="0" dirty="0">
                <a:solidFill>
                  <a:schemeClr val="accent1">
                    <a:lumMod val="50000"/>
                  </a:schemeClr>
                </a:solidFill>
                <a:latin typeface="Arial" pitchFamily="34" charset="0"/>
                <a:cs typeface="Arial" pitchFamily="34" charset="0"/>
              </a:rPr>
              <a:t>της εντεταλμένης Υπηρεσίας.  </a:t>
            </a:r>
            <a:endParaRPr lang="en-GB" sz="4800" b="0" dirty="0" smtClean="0">
              <a:solidFill>
                <a:schemeClr val="accent1">
                  <a:lumMod val="50000"/>
                </a:schemeClr>
              </a:solidFill>
              <a:latin typeface="Arial" pitchFamily="34" charset="0"/>
              <a:cs typeface="Arial" pitchFamily="34" charset="0"/>
            </a:endParaRPr>
          </a:p>
          <a:p>
            <a:pPr marL="685800" indent="-685800" algn="just">
              <a:buFont typeface="Wingdings" panose="05000000000000000000" pitchFamily="2" charset="2"/>
              <a:buChar char="§"/>
            </a:pPr>
            <a:endParaRPr lang="en-GB" sz="4800" b="0" dirty="0" smtClean="0">
              <a:solidFill>
                <a:schemeClr val="accent1">
                  <a:lumMod val="50000"/>
                </a:schemeClr>
              </a:solidFill>
              <a:latin typeface="Arial" pitchFamily="34" charset="0"/>
              <a:cs typeface="Arial" pitchFamily="34" charset="0"/>
            </a:endParaRPr>
          </a:p>
          <a:p>
            <a:pPr marL="685800" indent="-685800" algn="just">
              <a:buFont typeface="Wingdings" panose="05000000000000000000" pitchFamily="2" charset="2"/>
              <a:buChar char="§"/>
            </a:pPr>
            <a:r>
              <a:rPr lang="el-GR" sz="4800" b="0" dirty="0" smtClean="0">
                <a:solidFill>
                  <a:schemeClr val="accent1">
                    <a:lumMod val="50000"/>
                  </a:schemeClr>
                </a:solidFill>
                <a:latin typeface="Arial" pitchFamily="34" charset="0"/>
                <a:cs typeface="Arial" pitchFamily="34" charset="0"/>
              </a:rPr>
              <a:t>Ενοποίηση ορισμών, παράθεση γενικών ορισμών στην αρχή του Νόμου και ειδικών ορισμών σε κάθε Μέρος. </a:t>
            </a:r>
            <a:endParaRPr lang="el-GR" sz="4800" b="0" dirty="0">
              <a:solidFill>
                <a:schemeClr val="accent1">
                  <a:lumMod val="50000"/>
                </a:schemeClr>
              </a:solidFill>
              <a:latin typeface="Arial" pitchFamily="34" charset="0"/>
              <a:cs typeface="Arial" pitchFamily="34" charset="0"/>
            </a:endParaRPr>
          </a:p>
        </p:txBody>
      </p:sp>
      <p:pic>
        <p:nvPicPr>
          <p:cNvPr id="8" name="Picture 7" descr="Graphical user interface, text&#10;&#10;Description automatically generated">
            <a:extLst>
              <a:ext uri="{FF2B5EF4-FFF2-40B4-BE49-F238E27FC236}">
                <a16:creationId xmlns:a16="http://schemas.microsoft.com/office/drawing/2014/main" xmlns="" id="{1003E613-5EB3-A740-9ED0-5E2939246E9E}"/>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07850" y="11986238"/>
            <a:ext cx="6035270" cy="1310516"/>
          </a:xfrm>
          <a:prstGeom prst="rect">
            <a:avLst/>
          </a:prstGeom>
        </p:spPr>
      </p:pic>
      <p:cxnSp>
        <p:nvCxnSpPr>
          <p:cNvPr id="10" name="Straight Connector 9">
            <a:extLst>
              <a:ext uri="{FF2B5EF4-FFF2-40B4-BE49-F238E27FC236}">
                <a16:creationId xmlns:a16="http://schemas.microsoft.com/office/drawing/2014/main" xmlns="" id="{1E52F553-8D6B-C844-9A51-C26A7B7560C9}"/>
              </a:ext>
            </a:extLst>
          </p:cNvPr>
          <p:cNvCxnSpPr>
            <a:cxnSpLocks/>
          </p:cNvCxnSpPr>
          <p:nvPr/>
        </p:nvCxnSpPr>
        <p:spPr>
          <a:xfrm>
            <a:off x="1160272" y="1916736"/>
            <a:ext cx="20790300" cy="117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xmlns="" id="{271A0AD2-37B7-6949-8E96-729E6142B2B4}"/>
              </a:ext>
            </a:extLst>
          </p:cNvPr>
          <p:cNvPicPr>
            <a:picLocks noChangeAspect="1"/>
          </p:cNvPicPr>
          <p:nvPr/>
        </p:nvPicPr>
        <p:blipFill>
          <a:blip r:embed="rId4"/>
          <a:stretch>
            <a:fillRect/>
          </a:stretch>
        </p:blipFill>
        <p:spPr>
          <a:xfrm>
            <a:off x="22060300" y="1219414"/>
            <a:ext cx="711200" cy="698500"/>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157"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sp>
        <p:nvSpPr>
          <p:cNvPr id="158"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p:cNvSpPr txBox="1"/>
          <p:nvPr/>
        </p:nvSpPr>
        <p:spPr>
          <a:xfrm>
            <a:off x="1270000" y="3809117"/>
            <a:ext cx="7887652"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lnSpc>
                <a:spcPct val="120000"/>
              </a:lnSpc>
              <a:defRPr sz="4000" b="0" i="1">
                <a:solidFill>
                  <a:srgbClr val="5E5E5E"/>
                </a:solidFill>
                <a:latin typeface="Arial"/>
                <a:ea typeface="Arial"/>
                <a:cs typeface="Arial"/>
                <a:sym typeface="Arial"/>
              </a:defRPr>
            </a:lvl1pPr>
          </a:lstStyle>
          <a:p>
            <a:endParaRPr dirty="0"/>
          </a:p>
        </p:txBody>
      </p:sp>
      <p:sp>
        <p:nvSpPr>
          <p:cNvPr id="160"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p:cNvSpPr txBox="1"/>
          <p:nvPr/>
        </p:nvSpPr>
        <p:spPr>
          <a:xfrm>
            <a:off x="10802039" y="3809117"/>
            <a:ext cx="11986143"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p:txBody>
      </p:sp>
      <p:pic>
        <p:nvPicPr>
          <p:cNvPr id="10" name="Picture 9" descr="Graphical user interface, text&#10;&#10;Description automatically generated">
            <a:extLst>
              <a:ext uri="{FF2B5EF4-FFF2-40B4-BE49-F238E27FC236}">
                <a16:creationId xmlns:a16="http://schemas.microsoft.com/office/drawing/2014/main" xmlns="" id="{F86BDBE7-74FF-5948-ADD1-48F24EE75D3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07850" y="11986238"/>
            <a:ext cx="6035270" cy="1310516"/>
          </a:xfrm>
          <a:prstGeom prst="rect">
            <a:avLst/>
          </a:prstGeom>
        </p:spPr>
      </p:pic>
      <p:sp>
        <p:nvSpPr>
          <p:cNvPr id="15" name="headline goes here goes here">
            <a:extLst>
              <a:ext uri="{FF2B5EF4-FFF2-40B4-BE49-F238E27FC236}">
                <a16:creationId xmlns:a16="http://schemas.microsoft.com/office/drawing/2014/main" xmlns="" id="{C5A2D2A1-740A-0041-86AE-3FB61AC06DB1}"/>
              </a:ext>
            </a:extLst>
          </p:cNvPr>
          <p:cNvSpPr txBox="1"/>
          <p:nvPr/>
        </p:nvSpPr>
        <p:spPr>
          <a:xfrm>
            <a:off x="1270000" y="1137821"/>
            <a:ext cx="11115964"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4000" cap="all">
                <a:solidFill>
                  <a:srgbClr val="307788"/>
                </a:solidFill>
                <a:latin typeface="Arial"/>
                <a:ea typeface="Arial"/>
                <a:cs typeface="Arial"/>
                <a:sym typeface="Arial"/>
              </a:defRPr>
            </a:lvl1pPr>
          </a:lstStyle>
          <a:p>
            <a:endParaRPr dirty="0"/>
          </a:p>
        </p:txBody>
      </p:sp>
      <p:cxnSp>
        <p:nvCxnSpPr>
          <p:cNvPr id="16" name="Straight Connector 15">
            <a:extLst>
              <a:ext uri="{FF2B5EF4-FFF2-40B4-BE49-F238E27FC236}">
                <a16:creationId xmlns:a16="http://schemas.microsoft.com/office/drawing/2014/main" xmlns="" id="{A0A9A173-5648-E04C-A756-C79346B401CF}"/>
              </a:ext>
            </a:extLst>
          </p:cNvPr>
          <p:cNvCxnSpPr>
            <a:cxnSpLocks/>
          </p:cNvCxnSpPr>
          <p:nvPr/>
        </p:nvCxnSpPr>
        <p:spPr>
          <a:xfrm>
            <a:off x="1270000" y="1916736"/>
            <a:ext cx="20790300" cy="117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xmlns="" id="{C6751924-6B62-7448-84F4-B17A9B72C166}"/>
              </a:ext>
            </a:extLst>
          </p:cNvPr>
          <p:cNvPicPr>
            <a:picLocks noChangeAspect="1"/>
          </p:cNvPicPr>
          <p:nvPr/>
        </p:nvPicPr>
        <p:blipFill>
          <a:blip r:embed="rId4"/>
          <a:stretch>
            <a:fillRect/>
          </a:stretch>
        </p:blipFill>
        <p:spPr>
          <a:xfrm>
            <a:off x="22060300" y="1219414"/>
            <a:ext cx="711200" cy="698500"/>
          </a:xfrm>
          <a:prstGeom prst="rect">
            <a:avLst/>
          </a:prstGeom>
        </p:spPr>
      </p:pic>
      <p:sp>
        <p:nvSpPr>
          <p:cNvPr id="12" name="Rectangle 11"/>
          <p:cNvSpPr/>
          <p:nvPr/>
        </p:nvSpPr>
        <p:spPr>
          <a:xfrm>
            <a:off x="1207008" y="621792"/>
            <a:ext cx="21524976" cy="12464951"/>
          </a:xfrm>
          <a:prstGeom prst="rect">
            <a:avLst/>
          </a:prstGeom>
        </p:spPr>
        <p:txBody>
          <a:bodyPr wrap="square">
            <a:spAutoFit/>
          </a:bodyPr>
          <a:lstStyle/>
          <a:p>
            <a:pPr algn="just">
              <a:buFont typeface="Wingdings" pitchFamily="2" charset="2"/>
              <a:buChar char="§"/>
            </a:pPr>
            <a:endParaRPr lang="el-GR" sz="4400" dirty="0">
              <a:latin typeface="Arial" pitchFamily="34" charset="0"/>
              <a:cs typeface="Arial" pitchFamily="34" charset="0"/>
            </a:endParaRPr>
          </a:p>
          <a:p>
            <a:pPr marL="685800" indent="-685800" algn="just">
              <a:buFont typeface="Wingdings" panose="05000000000000000000" pitchFamily="2" charset="2"/>
              <a:buChar char="§"/>
            </a:pPr>
            <a:endParaRPr lang="el-GR" sz="4800" b="0" dirty="0" smtClean="0">
              <a:solidFill>
                <a:schemeClr val="accent1">
                  <a:lumMod val="50000"/>
                </a:schemeClr>
              </a:solidFill>
              <a:latin typeface="Arial" pitchFamily="34" charset="0"/>
              <a:cs typeface="Arial" pitchFamily="34" charset="0"/>
            </a:endParaRPr>
          </a:p>
          <a:p>
            <a:pPr marL="685800" indent="-685800" algn="just">
              <a:buFont typeface="Wingdings" panose="05000000000000000000" pitchFamily="2" charset="2"/>
              <a:buChar char="§"/>
            </a:pPr>
            <a:r>
              <a:rPr lang="el-GR" sz="4800" b="0" dirty="0" smtClean="0">
                <a:solidFill>
                  <a:schemeClr val="accent1">
                    <a:lumMod val="50000"/>
                  </a:schemeClr>
                </a:solidFill>
                <a:latin typeface="Arial" pitchFamily="34" charset="0"/>
                <a:cs typeface="Arial" pitchFamily="34" charset="0"/>
              </a:rPr>
              <a:t>Θέσπιση </a:t>
            </a:r>
            <a:r>
              <a:rPr lang="el-GR" sz="4800" b="0" dirty="0">
                <a:solidFill>
                  <a:schemeClr val="accent1">
                    <a:lumMod val="50000"/>
                  </a:schemeClr>
                </a:solidFill>
                <a:latin typeface="Arial" pitchFamily="34" charset="0"/>
                <a:cs typeface="Arial" pitchFamily="34" charset="0"/>
              </a:rPr>
              <a:t>δυνατότητας </a:t>
            </a:r>
            <a:r>
              <a:rPr lang="el-GR" sz="4800" dirty="0">
                <a:solidFill>
                  <a:schemeClr val="accent1">
                    <a:lumMod val="50000"/>
                  </a:schemeClr>
                </a:solidFill>
                <a:latin typeface="Arial" pitchFamily="34" charset="0"/>
                <a:cs typeface="Arial" pitchFamily="34" charset="0"/>
              </a:rPr>
              <a:t>επιβολής διοικητικού προστίμου </a:t>
            </a:r>
            <a:r>
              <a:rPr lang="el-GR" sz="4800" b="0" dirty="0">
                <a:solidFill>
                  <a:schemeClr val="accent1">
                    <a:lumMod val="50000"/>
                  </a:schemeClr>
                </a:solidFill>
                <a:latin typeface="Arial" pitchFamily="34" charset="0"/>
                <a:cs typeface="Arial" pitchFamily="34" charset="0"/>
              </a:rPr>
              <a:t>για όλες τις παραβάσεις του Νόμου</a:t>
            </a:r>
            <a:r>
              <a:rPr lang="el-GR" sz="4800" b="0" dirty="0" smtClean="0">
                <a:solidFill>
                  <a:schemeClr val="accent1">
                    <a:lumMod val="50000"/>
                  </a:schemeClr>
                </a:solidFill>
                <a:latin typeface="Arial" pitchFamily="34" charset="0"/>
                <a:cs typeface="Arial" pitchFamily="34" charset="0"/>
              </a:rPr>
              <a:t>.</a:t>
            </a:r>
          </a:p>
          <a:p>
            <a:pPr marL="685800" indent="-685800" algn="just">
              <a:buFont typeface="Wingdings" panose="05000000000000000000" pitchFamily="2" charset="2"/>
              <a:buChar char="§"/>
            </a:pPr>
            <a:endParaRPr lang="el-GR" sz="4800" b="0" dirty="0" smtClean="0">
              <a:solidFill>
                <a:schemeClr val="accent1">
                  <a:lumMod val="50000"/>
                </a:schemeClr>
              </a:solidFill>
              <a:latin typeface="Arial" pitchFamily="34" charset="0"/>
              <a:cs typeface="Arial" pitchFamily="34" charset="0"/>
            </a:endParaRPr>
          </a:p>
          <a:p>
            <a:pPr marL="685800" indent="-685800" algn="just">
              <a:buFont typeface="Wingdings" panose="05000000000000000000" pitchFamily="2" charset="2"/>
              <a:buChar char="§"/>
            </a:pPr>
            <a:r>
              <a:rPr lang="el-GR" sz="4800" dirty="0" smtClean="0">
                <a:solidFill>
                  <a:schemeClr val="accent1">
                    <a:lumMod val="50000"/>
                  </a:schemeClr>
                </a:solidFill>
                <a:latin typeface="Arial" pitchFamily="34" charset="0"/>
                <a:cs typeface="Arial" pitchFamily="34" charset="0"/>
              </a:rPr>
              <a:t>Κατάργηση</a:t>
            </a:r>
            <a:r>
              <a:rPr lang="el-GR" sz="4800" b="0" dirty="0" smtClean="0">
                <a:solidFill>
                  <a:schemeClr val="accent1">
                    <a:lumMod val="50000"/>
                  </a:schemeClr>
                </a:solidFill>
                <a:latin typeface="Arial" pitchFamily="34" charset="0"/>
                <a:cs typeface="Arial" pitchFamily="34" charset="0"/>
              </a:rPr>
              <a:t> </a:t>
            </a:r>
            <a:r>
              <a:rPr lang="el-GR" sz="4800" dirty="0" smtClean="0">
                <a:solidFill>
                  <a:schemeClr val="accent1">
                    <a:lumMod val="50000"/>
                  </a:schemeClr>
                </a:solidFill>
                <a:latin typeface="Arial" pitchFamily="34" charset="0"/>
                <a:cs typeface="Arial" pitchFamily="34" charset="0"/>
              </a:rPr>
              <a:t>αυτοδίκαιης αναστολής </a:t>
            </a:r>
            <a:r>
              <a:rPr lang="el-GR" sz="4800" b="0" dirty="0" smtClean="0">
                <a:solidFill>
                  <a:schemeClr val="accent1">
                    <a:lumMod val="50000"/>
                  </a:schemeClr>
                </a:solidFill>
                <a:latin typeface="Arial" pitchFamily="34" charset="0"/>
                <a:cs typeface="Arial" pitchFamily="34" charset="0"/>
              </a:rPr>
              <a:t>είσπραξης διοικητικού προστίμου για σκοπούς διαφύλαξης της αποτρεπτικότητας της ποινής. </a:t>
            </a:r>
          </a:p>
          <a:p>
            <a:pPr marL="685800" indent="-685800" algn="just">
              <a:buFont typeface="Wingdings" panose="05000000000000000000" pitchFamily="2" charset="2"/>
              <a:buChar char="§"/>
            </a:pPr>
            <a:endParaRPr lang="el-GR" sz="4800" b="0" dirty="0">
              <a:solidFill>
                <a:schemeClr val="accent1">
                  <a:lumMod val="50000"/>
                </a:schemeClr>
              </a:solidFill>
              <a:latin typeface="Arial" pitchFamily="34" charset="0"/>
              <a:cs typeface="Arial" pitchFamily="34" charset="0"/>
            </a:endParaRPr>
          </a:p>
          <a:p>
            <a:pPr marL="685800" indent="-685800" algn="just">
              <a:buFont typeface="Wingdings" panose="05000000000000000000" pitchFamily="2" charset="2"/>
              <a:buChar char="§"/>
            </a:pPr>
            <a:r>
              <a:rPr lang="el-GR" sz="4800" b="0" dirty="0" smtClean="0">
                <a:solidFill>
                  <a:schemeClr val="accent1">
                    <a:lumMod val="50000"/>
                  </a:schemeClr>
                </a:solidFill>
                <a:latin typeface="Arial" pitchFamily="34" charset="0"/>
                <a:cs typeface="Arial" pitchFamily="34" charset="0"/>
              </a:rPr>
              <a:t>Διατήρηση της </a:t>
            </a:r>
            <a:r>
              <a:rPr lang="el-GR" sz="4800" b="0" dirty="0">
                <a:solidFill>
                  <a:schemeClr val="accent1">
                    <a:lumMod val="50000"/>
                  </a:schemeClr>
                </a:solidFill>
                <a:latin typeface="Arial" pitchFamily="34" charset="0"/>
                <a:cs typeface="Arial" pitchFamily="34" charset="0"/>
              </a:rPr>
              <a:t>εξουσίας λήψης μέτρων για έκδοση </a:t>
            </a:r>
            <a:r>
              <a:rPr lang="el-GR" sz="4800" dirty="0">
                <a:solidFill>
                  <a:schemeClr val="accent1">
                    <a:lumMod val="50000"/>
                  </a:schemeClr>
                </a:solidFill>
                <a:latin typeface="Arial" pitchFamily="34" charset="0"/>
                <a:cs typeface="Arial" pitchFamily="34" charset="0"/>
              </a:rPr>
              <a:t>απαγορευτικού διατάγματος</a:t>
            </a:r>
            <a:r>
              <a:rPr lang="el-GR" sz="4800" b="0" dirty="0">
                <a:solidFill>
                  <a:schemeClr val="accent1">
                    <a:lumMod val="50000"/>
                  </a:schemeClr>
                </a:solidFill>
                <a:latin typeface="Arial" pitchFamily="34" charset="0"/>
                <a:cs typeface="Arial" pitchFamily="34" charset="0"/>
              </a:rPr>
              <a:t>.</a:t>
            </a:r>
          </a:p>
          <a:p>
            <a:pPr marL="685800" indent="-685800" algn="just">
              <a:buFont typeface="Wingdings" panose="05000000000000000000" pitchFamily="2" charset="2"/>
              <a:buChar char="§"/>
            </a:pPr>
            <a:endParaRPr lang="el-GR" sz="4800" b="0" dirty="0">
              <a:solidFill>
                <a:schemeClr val="accent1">
                  <a:lumMod val="50000"/>
                </a:schemeClr>
              </a:solidFill>
              <a:latin typeface="Arial" pitchFamily="34" charset="0"/>
              <a:cs typeface="Arial" pitchFamily="34" charset="0"/>
            </a:endParaRPr>
          </a:p>
          <a:p>
            <a:pPr marL="685800" indent="-685800" algn="just">
              <a:buFont typeface="Wingdings" panose="05000000000000000000" pitchFamily="2" charset="2"/>
              <a:buChar char="§"/>
            </a:pPr>
            <a:r>
              <a:rPr lang="el-GR" sz="4800" b="0" dirty="0">
                <a:solidFill>
                  <a:schemeClr val="accent1">
                    <a:lumMod val="50000"/>
                  </a:schemeClr>
                </a:solidFill>
                <a:latin typeface="Arial" pitchFamily="34" charset="0"/>
                <a:cs typeface="Arial" pitchFamily="34" charset="0"/>
              </a:rPr>
              <a:t>Εισαγωγή δυνατότητας άσκησης ιεραρχικής προσφυγής ενώπιον του Υπουργού, μέσα σε προθεσμία </a:t>
            </a:r>
            <a:r>
              <a:rPr lang="el-GR" sz="4800" dirty="0">
                <a:solidFill>
                  <a:schemeClr val="accent1">
                    <a:lumMod val="50000"/>
                  </a:schemeClr>
                </a:solidFill>
                <a:latin typeface="Arial" pitchFamily="34" charset="0"/>
                <a:cs typeface="Arial" pitchFamily="34" charset="0"/>
              </a:rPr>
              <a:t>30 ημερών </a:t>
            </a:r>
            <a:r>
              <a:rPr lang="el-GR" sz="4800" b="0" dirty="0">
                <a:solidFill>
                  <a:schemeClr val="accent1">
                    <a:lumMod val="50000"/>
                  </a:schemeClr>
                </a:solidFill>
                <a:latin typeface="Arial" pitchFamily="34" charset="0"/>
                <a:cs typeface="Arial" pitchFamily="34" charset="0"/>
              </a:rPr>
              <a:t>από την κοινοποίηση της απόφασης στον παραβάτη και υποχρέωση λήψης απόφασης από αυτήν εντός </a:t>
            </a:r>
            <a:r>
              <a:rPr lang="el-GR" sz="4800" dirty="0">
                <a:solidFill>
                  <a:schemeClr val="accent1">
                    <a:lumMod val="50000"/>
                  </a:schemeClr>
                </a:solidFill>
                <a:latin typeface="Arial" pitchFamily="34" charset="0"/>
                <a:cs typeface="Arial" pitchFamily="34" charset="0"/>
              </a:rPr>
              <a:t>90 ημερών</a:t>
            </a:r>
            <a:r>
              <a:rPr lang="el-GR" sz="4800" b="0" dirty="0">
                <a:solidFill>
                  <a:schemeClr val="accent1">
                    <a:lumMod val="50000"/>
                  </a:schemeClr>
                </a:solidFill>
                <a:latin typeface="Arial" pitchFamily="34" charset="0"/>
                <a:cs typeface="Arial" pitchFamily="34" charset="0"/>
              </a:rPr>
              <a:t>.</a:t>
            </a:r>
          </a:p>
          <a:p>
            <a:pPr algn="just">
              <a:buFont typeface="Wingdings" pitchFamily="2" charset="2"/>
              <a:buChar char="§"/>
            </a:pPr>
            <a:endParaRPr lang="en-GB" sz="4400" b="0" dirty="0">
              <a:latin typeface="Arial" pitchFamily="34" charset="0"/>
              <a:cs typeface="Arial" pitchFamily="34" charset="0"/>
            </a:endParaRPr>
          </a:p>
          <a:p>
            <a:pPr algn="just">
              <a:buFont typeface="Wingdings" pitchFamily="2" charset="2"/>
              <a:buChar char="§"/>
            </a:pPr>
            <a:endParaRPr lang="en-GB" sz="4400" b="0" dirty="0">
              <a:latin typeface="Arial" pitchFamily="34" charset="0"/>
              <a:cs typeface="Arial" pitchFamily="34" charset="0"/>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157"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sp>
        <p:nvSpPr>
          <p:cNvPr id="158"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p:cNvSpPr txBox="1"/>
          <p:nvPr/>
        </p:nvSpPr>
        <p:spPr>
          <a:xfrm>
            <a:off x="1270000" y="3809117"/>
            <a:ext cx="7887652"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lnSpc>
                <a:spcPct val="120000"/>
              </a:lnSpc>
              <a:defRPr sz="4000" b="0" i="1">
                <a:solidFill>
                  <a:srgbClr val="5E5E5E"/>
                </a:solidFill>
                <a:latin typeface="Arial"/>
                <a:ea typeface="Arial"/>
                <a:cs typeface="Arial"/>
                <a:sym typeface="Arial"/>
              </a:defRPr>
            </a:lvl1pPr>
          </a:lstStyle>
          <a:p>
            <a:endParaRPr dirty="0"/>
          </a:p>
        </p:txBody>
      </p:sp>
      <p:sp>
        <p:nvSpPr>
          <p:cNvPr id="160"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p:cNvSpPr txBox="1"/>
          <p:nvPr/>
        </p:nvSpPr>
        <p:spPr>
          <a:xfrm>
            <a:off x="10802039" y="3809117"/>
            <a:ext cx="11986143"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p:txBody>
      </p:sp>
      <p:pic>
        <p:nvPicPr>
          <p:cNvPr id="10" name="Picture 9" descr="Graphical user interface, text&#10;&#10;Description automatically generated">
            <a:extLst>
              <a:ext uri="{FF2B5EF4-FFF2-40B4-BE49-F238E27FC236}">
                <a16:creationId xmlns:a16="http://schemas.microsoft.com/office/drawing/2014/main" xmlns="" id="{F86BDBE7-74FF-5948-ADD1-48F24EE75D3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07850" y="11986238"/>
            <a:ext cx="6035270" cy="1310516"/>
          </a:xfrm>
          <a:prstGeom prst="rect">
            <a:avLst/>
          </a:prstGeom>
        </p:spPr>
      </p:pic>
      <p:sp>
        <p:nvSpPr>
          <p:cNvPr id="15" name="headline goes here goes here">
            <a:extLst>
              <a:ext uri="{FF2B5EF4-FFF2-40B4-BE49-F238E27FC236}">
                <a16:creationId xmlns:a16="http://schemas.microsoft.com/office/drawing/2014/main" xmlns="" id="{C5A2D2A1-740A-0041-86AE-3FB61AC06DB1}"/>
              </a:ext>
            </a:extLst>
          </p:cNvPr>
          <p:cNvSpPr txBox="1"/>
          <p:nvPr/>
        </p:nvSpPr>
        <p:spPr>
          <a:xfrm>
            <a:off x="1270000" y="1137821"/>
            <a:ext cx="11115964"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4000" cap="all">
                <a:solidFill>
                  <a:srgbClr val="307788"/>
                </a:solidFill>
                <a:latin typeface="Arial"/>
                <a:ea typeface="Arial"/>
                <a:cs typeface="Arial"/>
                <a:sym typeface="Arial"/>
              </a:defRPr>
            </a:lvl1pPr>
          </a:lstStyle>
          <a:p>
            <a:endParaRPr dirty="0"/>
          </a:p>
        </p:txBody>
      </p:sp>
      <p:cxnSp>
        <p:nvCxnSpPr>
          <p:cNvPr id="16" name="Straight Connector 15">
            <a:extLst>
              <a:ext uri="{FF2B5EF4-FFF2-40B4-BE49-F238E27FC236}">
                <a16:creationId xmlns:a16="http://schemas.microsoft.com/office/drawing/2014/main" xmlns="" id="{A0A9A173-5648-E04C-A756-C79346B401CF}"/>
              </a:ext>
            </a:extLst>
          </p:cNvPr>
          <p:cNvCxnSpPr>
            <a:cxnSpLocks/>
          </p:cNvCxnSpPr>
          <p:nvPr/>
        </p:nvCxnSpPr>
        <p:spPr>
          <a:xfrm>
            <a:off x="1270000" y="1916736"/>
            <a:ext cx="20790300" cy="117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xmlns="" id="{C6751924-6B62-7448-84F4-B17A9B72C166}"/>
              </a:ext>
            </a:extLst>
          </p:cNvPr>
          <p:cNvPicPr>
            <a:picLocks noChangeAspect="1"/>
          </p:cNvPicPr>
          <p:nvPr/>
        </p:nvPicPr>
        <p:blipFill>
          <a:blip r:embed="rId4"/>
          <a:stretch>
            <a:fillRect/>
          </a:stretch>
        </p:blipFill>
        <p:spPr>
          <a:xfrm>
            <a:off x="22060300" y="1219414"/>
            <a:ext cx="711200" cy="698500"/>
          </a:xfrm>
          <a:prstGeom prst="rect">
            <a:avLst/>
          </a:prstGeom>
        </p:spPr>
      </p:pic>
      <p:sp>
        <p:nvSpPr>
          <p:cNvPr id="12" name="Rectangle 11"/>
          <p:cNvSpPr/>
          <p:nvPr/>
        </p:nvSpPr>
        <p:spPr>
          <a:xfrm>
            <a:off x="1426464" y="566928"/>
            <a:ext cx="21305520" cy="4216539"/>
          </a:xfrm>
          <a:prstGeom prst="rect">
            <a:avLst/>
          </a:prstGeom>
        </p:spPr>
        <p:txBody>
          <a:bodyPr wrap="square">
            <a:spAutoFit/>
          </a:bodyPr>
          <a:lstStyle/>
          <a:p>
            <a:pPr algn="just">
              <a:buFont typeface="Wingdings" pitchFamily="2" charset="2"/>
              <a:buChar char="§"/>
            </a:pPr>
            <a:endParaRPr lang="el-GR" sz="4400" dirty="0">
              <a:latin typeface="Arial" pitchFamily="34" charset="0"/>
              <a:cs typeface="Arial" pitchFamily="34" charset="0"/>
            </a:endParaRPr>
          </a:p>
          <a:p>
            <a:pPr algn="just">
              <a:buFont typeface="Wingdings" pitchFamily="2" charset="2"/>
              <a:buChar char="§"/>
            </a:pPr>
            <a:endParaRPr lang="el-GR" sz="4400" dirty="0">
              <a:latin typeface="Arial" pitchFamily="34" charset="0"/>
              <a:cs typeface="Arial" pitchFamily="34" charset="0"/>
            </a:endParaRPr>
          </a:p>
          <a:p>
            <a:pPr algn="just">
              <a:buFont typeface="Wingdings" pitchFamily="2" charset="2"/>
              <a:buChar char="§"/>
            </a:pPr>
            <a:endParaRPr lang="el-GR" sz="4400" dirty="0">
              <a:latin typeface="Arial" pitchFamily="34" charset="0"/>
              <a:cs typeface="Arial" pitchFamily="34" charset="0"/>
            </a:endParaRPr>
          </a:p>
          <a:p>
            <a:pPr algn="just"/>
            <a:endParaRPr lang="el-GR" sz="4800" b="0" dirty="0">
              <a:latin typeface="Arial" pitchFamily="34" charset="0"/>
              <a:cs typeface="Arial" pitchFamily="34" charset="0"/>
            </a:endParaRPr>
          </a:p>
          <a:p>
            <a:pPr algn="just">
              <a:buFont typeface="Wingdings" pitchFamily="2" charset="2"/>
              <a:buChar char="§"/>
            </a:pPr>
            <a:endParaRPr lang="en-GB" sz="4400" b="0" dirty="0">
              <a:latin typeface="Arial" pitchFamily="34" charset="0"/>
              <a:cs typeface="Arial" pitchFamily="34" charset="0"/>
            </a:endParaRPr>
          </a:p>
          <a:p>
            <a:pPr algn="just">
              <a:buFont typeface="Wingdings" pitchFamily="2" charset="2"/>
              <a:buChar char="§"/>
            </a:pPr>
            <a:endParaRPr lang="en-GB" sz="4400" b="0" dirty="0">
              <a:latin typeface="Arial" pitchFamily="34" charset="0"/>
              <a:cs typeface="Arial" pitchFamily="34" charset="0"/>
            </a:endParaRPr>
          </a:p>
        </p:txBody>
      </p:sp>
      <p:sp>
        <p:nvSpPr>
          <p:cNvPr id="11" name="Rectangle 10"/>
          <p:cNvSpPr/>
          <p:nvPr/>
        </p:nvSpPr>
        <p:spPr>
          <a:xfrm>
            <a:off x="1481328" y="2670048"/>
            <a:ext cx="20673568" cy="8217634"/>
          </a:xfrm>
          <a:prstGeom prst="rect">
            <a:avLst/>
          </a:prstGeom>
        </p:spPr>
        <p:txBody>
          <a:bodyPr wrap="square">
            <a:spAutoFit/>
          </a:bodyPr>
          <a:lstStyle/>
          <a:p>
            <a:pPr marL="571500" indent="-571500" algn="just">
              <a:buFont typeface="Wingdings" panose="05000000000000000000" pitchFamily="2" charset="2"/>
              <a:buChar char="§"/>
            </a:pPr>
            <a:r>
              <a:rPr lang="el-GR" sz="4400" b="0" dirty="0">
                <a:solidFill>
                  <a:schemeClr val="accent1">
                    <a:lumMod val="50000"/>
                  </a:schemeClr>
                </a:solidFill>
                <a:latin typeface="Arial" pitchFamily="34" charset="0"/>
                <a:cs typeface="Arial" pitchFamily="34" charset="0"/>
              </a:rPr>
              <a:t>Θέσπιση δυνατότητας καταναλωτή, του οποίου τα οικονομικά συμφέροντα έχουν θιγεί, συνεπεία οποιασδήποτε  παράβασης των προνοιών του Νόμου, να εγείρει </a:t>
            </a:r>
            <a:r>
              <a:rPr lang="el-GR" sz="4400" dirty="0">
                <a:solidFill>
                  <a:schemeClr val="accent1">
                    <a:lumMod val="50000"/>
                  </a:schemeClr>
                </a:solidFill>
                <a:latin typeface="Arial" pitchFamily="34" charset="0"/>
                <a:cs typeface="Arial" pitchFamily="34" charset="0"/>
              </a:rPr>
              <a:t>αγωγή</a:t>
            </a:r>
            <a:r>
              <a:rPr lang="el-GR" sz="4400" b="0" dirty="0">
                <a:solidFill>
                  <a:schemeClr val="accent1">
                    <a:lumMod val="50000"/>
                  </a:schemeClr>
                </a:solidFill>
                <a:latin typeface="Arial" pitchFamily="34" charset="0"/>
                <a:cs typeface="Arial" pitchFamily="34" charset="0"/>
              </a:rPr>
              <a:t> ενώπιον αρμόδιου Δικαστηρίου για: </a:t>
            </a:r>
            <a:endParaRPr lang="en-GB" sz="4400" b="0" dirty="0" smtClean="0">
              <a:solidFill>
                <a:schemeClr val="accent1">
                  <a:lumMod val="50000"/>
                </a:schemeClr>
              </a:solidFill>
              <a:latin typeface="Arial" pitchFamily="34" charset="0"/>
              <a:cs typeface="Arial" pitchFamily="34" charset="0"/>
            </a:endParaRPr>
          </a:p>
          <a:p>
            <a:pPr marL="571500" indent="-571500" algn="just">
              <a:buFont typeface="Wingdings" panose="05000000000000000000" pitchFamily="2" charset="2"/>
              <a:buChar char="§"/>
            </a:pPr>
            <a:endParaRPr lang="el-GR" sz="4400" b="0" dirty="0">
              <a:solidFill>
                <a:schemeClr val="accent1">
                  <a:lumMod val="50000"/>
                </a:schemeClr>
              </a:solidFill>
              <a:latin typeface="Arial" pitchFamily="34" charset="0"/>
              <a:cs typeface="Arial" pitchFamily="34" charset="0"/>
            </a:endParaRPr>
          </a:p>
          <a:p>
            <a:pPr marL="2346325" lvl="8" indent="-571500" algn="just">
              <a:buFont typeface="Wingdings" panose="05000000000000000000" pitchFamily="2" charset="2"/>
              <a:buChar char="ü"/>
            </a:pPr>
            <a:r>
              <a:rPr lang="el-GR" sz="4400" b="0" dirty="0">
                <a:solidFill>
                  <a:schemeClr val="accent1">
                    <a:lumMod val="50000"/>
                  </a:schemeClr>
                </a:solidFill>
                <a:latin typeface="Arial" pitchFamily="34" charset="0"/>
                <a:cs typeface="Arial" pitchFamily="34" charset="0"/>
              </a:rPr>
              <a:t>καταβολή αποζημίωσης, και/ή </a:t>
            </a:r>
          </a:p>
          <a:p>
            <a:pPr marL="2346325" lvl="8" indent="-571500" algn="just">
              <a:buFont typeface="Wingdings" panose="05000000000000000000" pitchFamily="2" charset="2"/>
              <a:buChar char="ü"/>
            </a:pPr>
            <a:r>
              <a:rPr lang="el-GR" sz="4400" b="0" dirty="0">
                <a:solidFill>
                  <a:schemeClr val="accent1">
                    <a:lumMod val="50000"/>
                  </a:schemeClr>
                </a:solidFill>
                <a:latin typeface="Arial" pitchFamily="34" charset="0"/>
                <a:cs typeface="Arial" pitchFamily="34" charset="0"/>
              </a:rPr>
              <a:t>υπαναχώρηση από τη σύμβαση, και/ή </a:t>
            </a:r>
          </a:p>
          <a:p>
            <a:pPr marL="2346325" lvl="8" indent="-571500" algn="just">
              <a:buFont typeface="Wingdings" panose="05000000000000000000" pitchFamily="2" charset="2"/>
              <a:buChar char="ü"/>
            </a:pPr>
            <a:r>
              <a:rPr lang="el-GR" sz="4400" b="0" dirty="0">
                <a:solidFill>
                  <a:schemeClr val="accent1">
                    <a:lumMod val="50000"/>
                  </a:schemeClr>
                </a:solidFill>
                <a:latin typeface="Arial" pitchFamily="34" charset="0"/>
                <a:cs typeface="Arial" pitchFamily="34" charset="0"/>
              </a:rPr>
              <a:t>για μείωση του τιμήματος του προϊόντος και/ή της </a:t>
            </a:r>
            <a:r>
              <a:rPr lang="el-GR" sz="4400" b="0" dirty="0" smtClean="0">
                <a:solidFill>
                  <a:schemeClr val="accent1">
                    <a:lumMod val="50000"/>
                  </a:schemeClr>
                </a:solidFill>
                <a:latin typeface="Arial" pitchFamily="34" charset="0"/>
                <a:cs typeface="Arial" pitchFamily="34" charset="0"/>
              </a:rPr>
              <a:t>υπηρεσίας</a:t>
            </a:r>
          </a:p>
          <a:p>
            <a:pPr marL="2346325" indent="-571500" algn="just">
              <a:buFont typeface="Wingdings" panose="05000000000000000000" pitchFamily="2" charset="2"/>
              <a:buChar char="ü"/>
            </a:pPr>
            <a:r>
              <a:rPr lang="el-GR" sz="4400" b="0" dirty="0" smtClean="0">
                <a:solidFill>
                  <a:schemeClr val="accent1">
                    <a:lumMod val="50000"/>
                  </a:schemeClr>
                </a:solidFill>
                <a:latin typeface="Arial" pitchFamily="34" charset="0"/>
                <a:cs typeface="Arial" pitchFamily="34" charset="0"/>
              </a:rPr>
              <a:t>για οποιαδήποτε άλλη εύλογη απαίτηση ως θεραπεία και/ή ως αποκατάσταση και/ή ως επανόρθωση της βλάβης που έχει υποστεί.</a:t>
            </a:r>
          </a:p>
          <a:p>
            <a:pPr marL="2346325" lvl="8" indent="-571500" algn="just"/>
            <a:endParaRPr lang="en-GB" sz="4400" dirty="0" smtClean="0"/>
          </a:p>
          <a:p>
            <a:pPr marL="571500" indent="-571500" algn="just">
              <a:buFont typeface="Wingdings" panose="05000000000000000000" pitchFamily="2" charset="2"/>
              <a:buChar char="§"/>
            </a:pPr>
            <a:r>
              <a:rPr lang="el-GR" sz="4400" b="0" dirty="0" smtClean="0">
                <a:solidFill>
                  <a:schemeClr val="accent1">
                    <a:lumMod val="50000"/>
                  </a:schemeClr>
                </a:solidFill>
                <a:latin typeface="Arial" pitchFamily="34" charset="0"/>
                <a:cs typeface="Arial" pitchFamily="34" charset="0"/>
              </a:rPr>
              <a:t>Θέσπιση ποινικής ευθύνης για</a:t>
            </a:r>
            <a:r>
              <a:rPr lang="en-GB" sz="4400" b="0" dirty="0" smtClean="0">
                <a:solidFill>
                  <a:schemeClr val="accent1">
                    <a:lumMod val="50000"/>
                  </a:schemeClr>
                </a:solidFill>
                <a:latin typeface="Arial" pitchFamily="34" charset="0"/>
                <a:cs typeface="Arial" pitchFamily="34" charset="0"/>
              </a:rPr>
              <a:t> </a:t>
            </a:r>
            <a:r>
              <a:rPr lang="el-GR" sz="4400" b="0" dirty="0" smtClean="0">
                <a:solidFill>
                  <a:schemeClr val="accent1">
                    <a:lumMod val="50000"/>
                  </a:schemeClr>
                </a:solidFill>
                <a:latin typeface="Arial" pitchFamily="34" charset="0"/>
                <a:cs typeface="Arial" pitchFamily="34" charset="0"/>
              </a:rPr>
              <a:t>παράλειψη συμμόρφωσης, παρακώλυση της Εντεταλμένης Υπηρεσίας και παροχή ψευδών στοιχείων. </a:t>
            </a:r>
            <a:endParaRPr lang="el-GR" sz="4400" b="0" dirty="0">
              <a:solidFill>
                <a:schemeClr val="accent1">
                  <a:lumMod val="50000"/>
                </a:schemeClr>
              </a:solidFill>
              <a:latin typeface="Arial" pitchFamily="34" charset="0"/>
              <a:cs typeface="Arial" pitchFamily="34" charset="0"/>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157"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sp>
        <p:nvSpPr>
          <p:cNvPr id="158"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p:cNvSpPr txBox="1"/>
          <p:nvPr/>
        </p:nvSpPr>
        <p:spPr>
          <a:xfrm>
            <a:off x="1270000" y="3809117"/>
            <a:ext cx="7887652"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lnSpc>
                <a:spcPct val="120000"/>
              </a:lnSpc>
              <a:defRPr sz="4000" b="0" i="1">
                <a:solidFill>
                  <a:srgbClr val="5E5E5E"/>
                </a:solidFill>
                <a:latin typeface="Arial"/>
                <a:ea typeface="Arial"/>
                <a:cs typeface="Arial"/>
                <a:sym typeface="Arial"/>
              </a:defRPr>
            </a:lvl1pPr>
          </a:lstStyle>
          <a:p>
            <a:endParaRPr dirty="0"/>
          </a:p>
        </p:txBody>
      </p:sp>
      <p:sp>
        <p:nvSpPr>
          <p:cNvPr id="160"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p:cNvSpPr txBox="1"/>
          <p:nvPr/>
        </p:nvSpPr>
        <p:spPr>
          <a:xfrm>
            <a:off x="10802039" y="3809117"/>
            <a:ext cx="11986143"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p:txBody>
      </p:sp>
      <p:pic>
        <p:nvPicPr>
          <p:cNvPr id="10" name="Picture 9" descr="Graphical user interface, text&#10;&#10;Description automatically generated">
            <a:extLst>
              <a:ext uri="{FF2B5EF4-FFF2-40B4-BE49-F238E27FC236}">
                <a16:creationId xmlns:a16="http://schemas.microsoft.com/office/drawing/2014/main" xmlns="" id="{F86BDBE7-74FF-5948-ADD1-48F24EE75D3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07850" y="11986238"/>
            <a:ext cx="6035270" cy="1310516"/>
          </a:xfrm>
          <a:prstGeom prst="rect">
            <a:avLst/>
          </a:prstGeom>
        </p:spPr>
      </p:pic>
      <p:sp>
        <p:nvSpPr>
          <p:cNvPr id="15" name="headline goes here goes here">
            <a:extLst>
              <a:ext uri="{FF2B5EF4-FFF2-40B4-BE49-F238E27FC236}">
                <a16:creationId xmlns:a16="http://schemas.microsoft.com/office/drawing/2014/main" xmlns="" id="{C5A2D2A1-740A-0041-86AE-3FB61AC06DB1}"/>
              </a:ext>
            </a:extLst>
          </p:cNvPr>
          <p:cNvSpPr txBox="1"/>
          <p:nvPr/>
        </p:nvSpPr>
        <p:spPr>
          <a:xfrm>
            <a:off x="1270000" y="1137821"/>
            <a:ext cx="11115964"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4000" cap="all">
                <a:solidFill>
                  <a:srgbClr val="307788"/>
                </a:solidFill>
                <a:latin typeface="Arial"/>
                <a:ea typeface="Arial"/>
                <a:cs typeface="Arial"/>
                <a:sym typeface="Arial"/>
              </a:defRPr>
            </a:lvl1pPr>
          </a:lstStyle>
          <a:p>
            <a:endParaRPr dirty="0"/>
          </a:p>
        </p:txBody>
      </p:sp>
      <p:cxnSp>
        <p:nvCxnSpPr>
          <p:cNvPr id="16" name="Straight Connector 15">
            <a:extLst>
              <a:ext uri="{FF2B5EF4-FFF2-40B4-BE49-F238E27FC236}">
                <a16:creationId xmlns:a16="http://schemas.microsoft.com/office/drawing/2014/main" xmlns="" id="{A0A9A173-5648-E04C-A756-C79346B401CF}"/>
              </a:ext>
            </a:extLst>
          </p:cNvPr>
          <p:cNvCxnSpPr>
            <a:cxnSpLocks/>
          </p:cNvCxnSpPr>
          <p:nvPr/>
        </p:nvCxnSpPr>
        <p:spPr>
          <a:xfrm>
            <a:off x="1270000" y="1916736"/>
            <a:ext cx="20790300" cy="117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xmlns="" id="{C6751924-6B62-7448-84F4-B17A9B72C166}"/>
              </a:ext>
            </a:extLst>
          </p:cNvPr>
          <p:cNvPicPr>
            <a:picLocks noChangeAspect="1"/>
          </p:cNvPicPr>
          <p:nvPr/>
        </p:nvPicPr>
        <p:blipFill>
          <a:blip r:embed="rId4"/>
          <a:stretch>
            <a:fillRect/>
          </a:stretch>
        </p:blipFill>
        <p:spPr>
          <a:xfrm>
            <a:off x="22060300" y="1219414"/>
            <a:ext cx="711200" cy="698500"/>
          </a:xfrm>
          <a:prstGeom prst="rect">
            <a:avLst/>
          </a:prstGeom>
        </p:spPr>
      </p:pic>
      <p:sp>
        <p:nvSpPr>
          <p:cNvPr id="12" name="Rectangle 11"/>
          <p:cNvSpPr/>
          <p:nvPr/>
        </p:nvSpPr>
        <p:spPr>
          <a:xfrm>
            <a:off x="1426464" y="566928"/>
            <a:ext cx="21305520" cy="4216539"/>
          </a:xfrm>
          <a:prstGeom prst="rect">
            <a:avLst/>
          </a:prstGeom>
        </p:spPr>
        <p:txBody>
          <a:bodyPr wrap="square">
            <a:spAutoFit/>
          </a:bodyPr>
          <a:lstStyle/>
          <a:p>
            <a:pPr algn="just">
              <a:buFont typeface="Wingdings" pitchFamily="2" charset="2"/>
              <a:buChar char="§"/>
            </a:pPr>
            <a:endParaRPr lang="el-GR" sz="4400" dirty="0">
              <a:latin typeface="Arial" pitchFamily="34" charset="0"/>
              <a:cs typeface="Arial" pitchFamily="34" charset="0"/>
            </a:endParaRPr>
          </a:p>
          <a:p>
            <a:pPr algn="just">
              <a:buFont typeface="Wingdings" pitchFamily="2" charset="2"/>
              <a:buChar char="§"/>
            </a:pPr>
            <a:endParaRPr lang="el-GR" sz="4400" dirty="0">
              <a:latin typeface="Arial" pitchFamily="34" charset="0"/>
              <a:cs typeface="Arial" pitchFamily="34" charset="0"/>
            </a:endParaRPr>
          </a:p>
          <a:p>
            <a:pPr algn="just">
              <a:buFont typeface="Wingdings" pitchFamily="2" charset="2"/>
              <a:buChar char="§"/>
            </a:pPr>
            <a:endParaRPr lang="el-GR" sz="4400" dirty="0">
              <a:latin typeface="Arial" pitchFamily="34" charset="0"/>
              <a:cs typeface="Arial" pitchFamily="34" charset="0"/>
            </a:endParaRPr>
          </a:p>
          <a:p>
            <a:pPr algn="just"/>
            <a:endParaRPr lang="el-GR" sz="4800" b="0" dirty="0">
              <a:latin typeface="Arial" pitchFamily="34" charset="0"/>
              <a:cs typeface="Arial" pitchFamily="34" charset="0"/>
            </a:endParaRPr>
          </a:p>
          <a:p>
            <a:pPr algn="just">
              <a:buFont typeface="Wingdings" pitchFamily="2" charset="2"/>
              <a:buChar char="§"/>
            </a:pPr>
            <a:endParaRPr lang="en-GB" sz="4400" b="0" dirty="0">
              <a:latin typeface="Arial" pitchFamily="34" charset="0"/>
              <a:cs typeface="Arial" pitchFamily="34" charset="0"/>
            </a:endParaRPr>
          </a:p>
          <a:p>
            <a:pPr algn="just">
              <a:buFont typeface="Wingdings" pitchFamily="2" charset="2"/>
              <a:buChar char="§"/>
            </a:pPr>
            <a:endParaRPr lang="en-GB" sz="4400" b="0" dirty="0">
              <a:latin typeface="Arial" pitchFamily="34" charset="0"/>
              <a:cs typeface="Arial" pitchFamily="34" charset="0"/>
            </a:endParaRPr>
          </a:p>
        </p:txBody>
      </p:sp>
      <p:sp>
        <p:nvSpPr>
          <p:cNvPr id="11" name="Rectangle 10"/>
          <p:cNvSpPr/>
          <p:nvPr/>
        </p:nvSpPr>
        <p:spPr>
          <a:xfrm>
            <a:off x="1270000" y="2409245"/>
            <a:ext cx="20884896" cy="9571851"/>
          </a:xfrm>
          <a:prstGeom prst="rect">
            <a:avLst/>
          </a:prstGeom>
        </p:spPr>
        <p:txBody>
          <a:bodyPr wrap="square">
            <a:spAutoFit/>
          </a:bodyPr>
          <a:lstStyle/>
          <a:p>
            <a:pPr marL="571500" indent="-571500" algn="just">
              <a:buFont typeface="Wingdings" panose="05000000000000000000" pitchFamily="2" charset="2"/>
              <a:buChar char="§"/>
            </a:pPr>
            <a:r>
              <a:rPr lang="el-GR" sz="4400" b="0" dirty="0" smtClean="0">
                <a:solidFill>
                  <a:schemeClr val="accent1">
                    <a:lumMod val="50000"/>
                  </a:schemeClr>
                </a:solidFill>
                <a:latin typeface="Arial" pitchFamily="34" charset="0"/>
                <a:cs typeface="Arial" pitchFamily="34" charset="0"/>
              </a:rPr>
              <a:t>Διευκρίνιση της δυνατότητας ανάληψης δεσμεύσεων εκ μέρους των εμπορευομένων προς την ΥΠΚ σχετικά με την παύση των διαπιστωθεισών παραβάσεων και την άρση των επιβλαβών συνεπειών για τους καταναλωτές.</a:t>
            </a:r>
          </a:p>
          <a:p>
            <a:pPr marL="571500" indent="-571500" algn="just">
              <a:buFont typeface="Wingdings" panose="05000000000000000000" pitchFamily="2" charset="2"/>
              <a:buChar char="§"/>
            </a:pPr>
            <a:endParaRPr lang="el-GR" sz="4400" b="0" dirty="0" smtClean="0">
              <a:solidFill>
                <a:schemeClr val="accent1">
                  <a:lumMod val="50000"/>
                </a:schemeClr>
              </a:solidFill>
              <a:latin typeface="Arial" pitchFamily="34" charset="0"/>
              <a:cs typeface="Arial" pitchFamily="34" charset="0"/>
            </a:endParaRPr>
          </a:p>
          <a:p>
            <a:pPr marL="571500" indent="-571500" algn="just">
              <a:buFont typeface="Wingdings" panose="05000000000000000000" pitchFamily="2" charset="2"/>
              <a:buChar char="§"/>
            </a:pPr>
            <a:r>
              <a:rPr lang="el-GR" sz="4400" b="0" dirty="0" smtClean="0">
                <a:solidFill>
                  <a:schemeClr val="accent1">
                    <a:lumMod val="50000"/>
                  </a:schemeClr>
                </a:solidFill>
                <a:latin typeface="Arial" pitchFamily="34" charset="0"/>
                <a:cs typeface="Arial" pitchFamily="34" charset="0"/>
              </a:rPr>
              <a:t>Εισαγωγή δυνατότητας ενημέρωσης, κατά περίπτωση και με τα κατάλληλα μέσα, των καταναλωτών, οι οποίοι ισχυρίζονται ότι έχουν υποστεί ζημία ως συνέπεια παράβασης του Νόμου, σχετικά με τη διαδικασία διεκδίκησης αποζημίωσης. </a:t>
            </a:r>
          </a:p>
          <a:p>
            <a:pPr marL="571500" indent="-571500" algn="just">
              <a:buFont typeface="Wingdings" panose="05000000000000000000" pitchFamily="2" charset="2"/>
              <a:buChar char="§"/>
            </a:pPr>
            <a:endParaRPr lang="el-GR" sz="4400" b="0" dirty="0" smtClean="0">
              <a:solidFill>
                <a:schemeClr val="accent1">
                  <a:lumMod val="50000"/>
                </a:schemeClr>
              </a:solidFill>
              <a:latin typeface="Arial" pitchFamily="34" charset="0"/>
              <a:cs typeface="Arial" pitchFamily="34" charset="0"/>
            </a:endParaRPr>
          </a:p>
          <a:p>
            <a:pPr marL="571500" indent="-571500" algn="just">
              <a:buFont typeface="Wingdings" panose="05000000000000000000" pitchFamily="2" charset="2"/>
              <a:buChar char="§"/>
            </a:pPr>
            <a:r>
              <a:rPr lang="el-GR" sz="4400" b="0" dirty="0" smtClean="0">
                <a:solidFill>
                  <a:schemeClr val="accent1">
                    <a:lumMod val="50000"/>
                  </a:schemeClr>
                </a:solidFill>
                <a:latin typeface="Arial" pitchFamily="34" charset="0"/>
                <a:cs typeface="Arial" pitchFamily="34" charset="0"/>
              </a:rPr>
              <a:t>Εισαγωγή δυνατότητας αγοράς αγαθών ή υπηρεσιών ως δοκιμαστικές αγορές, κατά περίπτωση, ακόμη και με καλυμμένη ταυτότητα, με σκοπό τον εντοπισμό τυχόν παραβάσεων του Νόμου και την συγκέντρωση αποδεικτικών στοιχείων. </a:t>
            </a:r>
          </a:p>
          <a:p>
            <a:pPr marL="571500" indent="-571500" algn="just">
              <a:buFont typeface="Wingdings" panose="05000000000000000000" pitchFamily="2" charset="2"/>
              <a:buChar char="§"/>
            </a:pPr>
            <a:endParaRPr lang="el-GR" sz="4400" b="0" dirty="0" smtClean="0">
              <a:solidFill>
                <a:schemeClr val="accent1">
                  <a:lumMod val="50000"/>
                </a:schemeClr>
              </a:solidFill>
              <a:latin typeface="Arial" pitchFamily="34" charset="0"/>
              <a:cs typeface="Arial" pitchFamily="34" charset="0"/>
            </a:endParaRPr>
          </a:p>
          <a:p>
            <a:pPr marL="571500" indent="-571500" algn="just">
              <a:buFont typeface="Wingdings" panose="05000000000000000000" pitchFamily="2" charset="2"/>
              <a:buChar char="§"/>
            </a:pPr>
            <a:endParaRPr lang="el-GR" sz="4400" b="0" dirty="0" smtClean="0">
              <a:solidFill>
                <a:schemeClr val="accent1">
                  <a:lumMod val="50000"/>
                </a:schemeClr>
              </a:solidFill>
              <a:latin typeface="Arial" pitchFamily="34" charset="0"/>
              <a:cs typeface="Arial" pitchFamily="34" charset="0"/>
            </a:endParaRPr>
          </a:p>
          <a:p>
            <a:pPr marL="571500" indent="-571500" algn="just">
              <a:buFont typeface="Wingdings" panose="05000000000000000000" pitchFamily="2" charset="2"/>
              <a:buChar char="§"/>
            </a:pPr>
            <a:endParaRPr lang="el-GR" sz="4400" b="0" dirty="0">
              <a:solidFill>
                <a:schemeClr val="accent1">
                  <a:lumMod val="50000"/>
                </a:schemeClr>
              </a:solidFill>
              <a:latin typeface="Arial" pitchFamily="34" charset="0"/>
              <a:cs typeface="Arial" pitchFamily="34" charset="0"/>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157"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sp>
        <p:nvSpPr>
          <p:cNvPr id="158"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p:cNvSpPr txBox="1"/>
          <p:nvPr/>
        </p:nvSpPr>
        <p:spPr>
          <a:xfrm>
            <a:off x="1270000" y="3809117"/>
            <a:ext cx="7887652"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lnSpc>
                <a:spcPct val="120000"/>
              </a:lnSpc>
              <a:defRPr sz="4000" b="0" i="1">
                <a:solidFill>
                  <a:srgbClr val="5E5E5E"/>
                </a:solidFill>
                <a:latin typeface="Arial"/>
                <a:ea typeface="Arial"/>
                <a:cs typeface="Arial"/>
                <a:sym typeface="Arial"/>
              </a:defRPr>
            </a:lvl1pPr>
          </a:lstStyle>
          <a:p>
            <a:endParaRPr dirty="0"/>
          </a:p>
        </p:txBody>
      </p:sp>
      <p:sp>
        <p:nvSpPr>
          <p:cNvPr id="160"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p:cNvSpPr txBox="1"/>
          <p:nvPr/>
        </p:nvSpPr>
        <p:spPr>
          <a:xfrm>
            <a:off x="10802039" y="3809117"/>
            <a:ext cx="11986143"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endParaRPr lang="el-GR" dirty="0"/>
          </a:p>
        </p:txBody>
      </p:sp>
      <p:pic>
        <p:nvPicPr>
          <p:cNvPr id="10" name="Picture 9" descr="Graphical user interface, text&#10;&#10;Description automatically generated">
            <a:extLst>
              <a:ext uri="{FF2B5EF4-FFF2-40B4-BE49-F238E27FC236}">
                <a16:creationId xmlns:a16="http://schemas.microsoft.com/office/drawing/2014/main" xmlns="" id="{F86BDBE7-74FF-5948-ADD1-48F24EE75D3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07850" y="11986238"/>
            <a:ext cx="6035270" cy="1310516"/>
          </a:xfrm>
          <a:prstGeom prst="rect">
            <a:avLst/>
          </a:prstGeom>
        </p:spPr>
      </p:pic>
      <p:sp>
        <p:nvSpPr>
          <p:cNvPr id="15" name="headline goes here goes here">
            <a:extLst>
              <a:ext uri="{FF2B5EF4-FFF2-40B4-BE49-F238E27FC236}">
                <a16:creationId xmlns:a16="http://schemas.microsoft.com/office/drawing/2014/main" xmlns="" id="{C5A2D2A1-740A-0041-86AE-3FB61AC06DB1}"/>
              </a:ext>
            </a:extLst>
          </p:cNvPr>
          <p:cNvSpPr txBox="1"/>
          <p:nvPr/>
        </p:nvSpPr>
        <p:spPr>
          <a:xfrm>
            <a:off x="1270000" y="1137821"/>
            <a:ext cx="11115964" cy="773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4000" cap="all">
                <a:solidFill>
                  <a:srgbClr val="307788"/>
                </a:solidFill>
                <a:latin typeface="Arial"/>
                <a:ea typeface="Arial"/>
                <a:cs typeface="Arial"/>
                <a:sym typeface="Arial"/>
              </a:defRPr>
            </a:lvl1pPr>
          </a:lstStyle>
          <a:p>
            <a:endParaRPr dirty="0"/>
          </a:p>
        </p:txBody>
      </p:sp>
      <p:cxnSp>
        <p:nvCxnSpPr>
          <p:cNvPr id="16" name="Straight Connector 15">
            <a:extLst>
              <a:ext uri="{FF2B5EF4-FFF2-40B4-BE49-F238E27FC236}">
                <a16:creationId xmlns:a16="http://schemas.microsoft.com/office/drawing/2014/main" xmlns="" id="{A0A9A173-5648-E04C-A756-C79346B401CF}"/>
              </a:ext>
            </a:extLst>
          </p:cNvPr>
          <p:cNvCxnSpPr>
            <a:cxnSpLocks/>
          </p:cNvCxnSpPr>
          <p:nvPr/>
        </p:nvCxnSpPr>
        <p:spPr>
          <a:xfrm>
            <a:off x="1270000" y="1916736"/>
            <a:ext cx="20790300" cy="117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xmlns="" id="{C6751924-6B62-7448-84F4-B17A9B72C166}"/>
              </a:ext>
            </a:extLst>
          </p:cNvPr>
          <p:cNvPicPr>
            <a:picLocks noChangeAspect="1"/>
          </p:cNvPicPr>
          <p:nvPr/>
        </p:nvPicPr>
        <p:blipFill>
          <a:blip r:embed="rId4"/>
          <a:stretch>
            <a:fillRect/>
          </a:stretch>
        </p:blipFill>
        <p:spPr>
          <a:xfrm>
            <a:off x="22060300" y="1219414"/>
            <a:ext cx="711200" cy="698500"/>
          </a:xfrm>
          <a:prstGeom prst="rect">
            <a:avLst/>
          </a:prstGeom>
        </p:spPr>
      </p:pic>
      <p:sp>
        <p:nvSpPr>
          <p:cNvPr id="12" name="Rectangle 11"/>
          <p:cNvSpPr/>
          <p:nvPr/>
        </p:nvSpPr>
        <p:spPr>
          <a:xfrm>
            <a:off x="1426464" y="566928"/>
            <a:ext cx="21305520" cy="4216539"/>
          </a:xfrm>
          <a:prstGeom prst="rect">
            <a:avLst/>
          </a:prstGeom>
        </p:spPr>
        <p:txBody>
          <a:bodyPr wrap="square">
            <a:spAutoFit/>
          </a:bodyPr>
          <a:lstStyle/>
          <a:p>
            <a:pPr algn="just">
              <a:buFont typeface="Wingdings" pitchFamily="2" charset="2"/>
              <a:buChar char="§"/>
            </a:pPr>
            <a:endParaRPr lang="el-GR" sz="4400" dirty="0">
              <a:latin typeface="Arial" pitchFamily="34" charset="0"/>
              <a:cs typeface="Arial" pitchFamily="34" charset="0"/>
            </a:endParaRPr>
          </a:p>
          <a:p>
            <a:pPr algn="just">
              <a:buFont typeface="Wingdings" pitchFamily="2" charset="2"/>
              <a:buChar char="§"/>
            </a:pPr>
            <a:endParaRPr lang="el-GR" sz="4400" dirty="0">
              <a:latin typeface="Arial" pitchFamily="34" charset="0"/>
              <a:cs typeface="Arial" pitchFamily="34" charset="0"/>
            </a:endParaRPr>
          </a:p>
          <a:p>
            <a:pPr algn="just">
              <a:buFont typeface="Wingdings" pitchFamily="2" charset="2"/>
              <a:buChar char="§"/>
            </a:pPr>
            <a:endParaRPr lang="el-GR" sz="4400" dirty="0">
              <a:latin typeface="Arial" pitchFamily="34" charset="0"/>
              <a:cs typeface="Arial" pitchFamily="34" charset="0"/>
            </a:endParaRPr>
          </a:p>
          <a:p>
            <a:pPr algn="just"/>
            <a:endParaRPr lang="el-GR" sz="4800" b="0" dirty="0">
              <a:latin typeface="Arial" pitchFamily="34" charset="0"/>
              <a:cs typeface="Arial" pitchFamily="34" charset="0"/>
            </a:endParaRPr>
          </a:p>
          <a:p>
            <a:pPr algn="just">
              <a:buFont typeface="Wingdings" pitchFamily="2" charset="2"/>
              <a:buChar char="§"/>
            </a:pPr>
            <a:endParaRPr lang="en-GB" sz="4400" b="0" dirty="0">
              <a:latin typeface="Arial" pitchFamily="34" charset="0"/>
              <a:cs typeface="Arial" pitchFamily="34" charset="0"/>
            </a:endParaRPr>
          </a:p>
          <a:p>
            <a:pPr algn="just">
              <a:buFont typeface="Wingdings" pitchFamily="2" charset="2"/>
              <a:buChar char="§"/>
            </a:pPr>
            <a:endParaRPr lang="en-GB" sz="4400" b="0" dirty="0">
              <a:latin typeface="Arial" pitchFamily="34" charset="0"/>
              <a:cs typeface="Arial" pitchFamily="34" charset="0"/>
            </a:endParaRPr>
          </a:p>
        </p:txBody>
      </p:sp>
      <p:sp>
        <p:nvSpPr>
          <p:cNvPr id="11" name="Rectangle 10"/>
          <p:cNvSpPr/>
          <p:nvPr/>
        </p:nvSpPr>
        <p:spPr>
          <a:xfrm>
            <a:off x="1270000" y="2409245"/>
            <a:ext cx="20884896" cy="10926068"/>
          </a:xfrm>
          <a:prstGeom prst="rect">
            <a:avLst/>
          </a:prstGeom>
        </p:spPr>
        <p:txBody>
          <a:bodyPr wrap="square">
            <a:spAutoFit/>
          </a:bodyPr>
          <a:lstStyle/>
          <a:p>
            <a:pPr marL="571500" indent="-571500" algn="just">
              <a:buFont typeface="Wingdings" panose="05000000000000000000" pitchFamily="2" charset="2"/>
              <a:buChar char="§"/>
            </a:pPr>
            <a:r>
              <a:rPr lang="el-GR" sz="4400" b="0" dirty="0" smtClean="0">
                <a:solidFill>
                  <a:schemeClr val="accent1">
                    <a:lumMod val="50000"/>
                  </a:schemeClr>
                </a:solidFill>
                <a:latin typeface="Arial" pitchFamily="34" charset="0"/>
                <a:cs typeface="Arial" pitchFamily="34" charset="0"/>
              </a:rPr>
              <a:t>Εισαγωγή πρόνοιας σχετικά με την εξουσία της Εντεταλμένης Υπηρεσίας να διατάσσει, κατά περίπτωση, τον εμπορευόμενο και/ή οποιοδήποτε τρίτο μέρος, όπως παρόχους υπηρεσιών διαδικτύου και οποιονδήποτε παρέχει φιλοξενία ή μεταδίδει πληροφορίες, να αφαιρέσει περιεχόμενο ή να περιορίσει την πρόσβαση σε επιγραμμική διεπαφή ή να προβεί σε ρητή αναγραφή προειδοποίησης προς τους καταναλωτές κατά την πρόσβαση τους σε επιγραμμική διεπαφή.</a:t>
            </a:r>
          </a:p>
          <a:p>
            <a:pPr marL="571500" indent="-571500" algn="just">
              <a:buFont typeface="Wingdings" panose="05000000000000000000" pitchFamily="2" charset="2"/>
              <a:buChar char="§"/>
            </a:pPr>
            <a:endParaRPr lang="el-GR" sz="4400" b="0" dirty="0" smtClean="0">
              <a:solidFill>
                <a:schemeClr val="accent1">
                  <a:lumMod val="50000"/>
                </a:schemeClr>
              </a:solidFill>
              <a:latin typeface="Arial" pitchFamily="34" charset="0"/>
              <a:cs typeface="Arial" pitchFamily="34" charset="0"/>
            </a:endParaRPr>
          </a:p>
          <a:p>
            <a:pPr marL="571500" indent="-571500" algn="just">
              <a:buFont typeface="Wingdings" panose="05000000000000000000" pitchFamily="2" charset="2"/>
              <a:buChar char="§"/>
            </a:pPr>
            <a:r>
              <a:rPr lang="el-GR" sz="4400" b="0" dirty="0" smtClean="0">
                <a:solidFill>
                  <a:schemeClr val="accent1">
                    <a:lumMod val="50000"/>
                  </a:schemeClr>
                </a:solidFill>
                <a:latin typeface="Arial" pitchFamily="34" charset="0"/>
                <a:cs typeface="Arial" pitchFamily="34" charset="0"/>
              </a:rPr>
              <a:t>Εισαγωγή πρόνοιας σχετικά με την εξουσία της Εντεταλμένης Υπηρεσίας να διατάσσει, κατά περίπτωση, πάροχο υπηρεσιών υποδοχής και/ή οποιοδήποτε τρίτο μέρος, όπως παρόχους υπηρεσιών διαδικτύου και οποιονδήποτε παρέχει φιλοξενία ή μεταδίδει πληροφορίες, να διαγράψει, να απενεργοποιήσει ή να περιορίσει την πρόσβαση σε επιγραμμική διεπαφή. </a:t>
            </a:r>
          </a:p>
          <a:p>
            <a:pPr marL="571500" indent="-571500" algn="just">
              <a:buFont typeface="Wingdings" panose="05000000000000000000" pitchFamily="2" charset="2"/>
              <a:buChar char="§"/>
            </a:pPr>
            <a:endParaRPr lang="el-GR" sz="4400" b="0" dirty="0" smtClean="0">
              <a:solidFill>
                <a:schemeClr val="accent1">
                  <a:lumMod val="50000"/>
                </a:schemeClr>
              </a:solidFill>
              <a:latin typeface="Arial" pitchFamily="34" charset="0"/>
              <a:cs typeface="Arial" pitchFamily="34" charset="0"/>
            </a:endParaRPr>
          </a:p>
          <a:p>
            <a:pPr marL="571500" indent="-571500" algn="just">
              <a:buFont typeface="Wingdings" panose="05000000000000000000" pitchFamily="2" charset="2"/>
              <a:buChar char="§"/>
            </a:pPr>
            <a:endParaRPr lang="el-GR" sz="4400" b="0" dirty="0" smtClean="0">
              <a:solidFill>
                <a:schemeClr val="accent1">
                  <a:lumMod val="50000"/>
                </a:schemeClr>
              </a:solidFill>
              <a:latin typeface="Arial" pitchFamily="34" charset="0"/>
              <a:cs typeface="Arial" pitchFamily="34" charset="0"/>
            </a:endParaRPr>
          </a:p>
          <a:p>
            <a:pPr marL="571500" indent="-571500" algn="just">
              <a:buFont typeface="Wingdings" panose="05000000000000000000" pitchFamily="2" charset="2"/>
              <a:buChar char="§"/>
            </a:pPr>
            <a:endParaRPr lang="el-GR" sz="4400" b="0" dirty="0" smtClean="0">
              <a:solidFill>
                <a:schemeClr val="accent1">
                  <a:lumMod val="50000"/>
                </a:schemeClr>
              </a:solidFill>
              <a:latin typeface="Arial" pitchFamily="34" charset="0"/>
              <a:cs typeface="Arial" pitchFamily="34" charset="0"/>
            </a:endParaRPr>
          </a:p>
          <a:p>
            <a:pPr marL="571500" indent="-571500" algn="just">
              <a:buFont typeface="Wingdings" panose="05000000000000000000" pitchFamily="2" charset="2"/>
              <a:buChar char="§"/>
            </a:pPr>
            <a:endParaRPr lang="el-GR" sz="4400" b="0" dirty="0">
              <a:solidFill>
                <a:schemeClr val="accent1">
                  <a:lumMod val="50000"/>
                </a:schemeClr>
              </a:solidFill>
              <a:latin typeface="Arial" pitchFamily="34" charset="0"/>
              <a:cs typeface="Arial" pitchFamily="34" charset="0"/>
            </a:endParaRP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2472</TotalTime>
  <Words>1199</Words>
  <Application>Microsoft Office PowerPoint</Application>
  <PresentationFormat>Custom</PresentationFormat>
  <Paragraphs>271</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White</vt:lpstr>
      <vt:lpstr>Slide 1</vt:lpstr>
      <vt:lpstr>  ΣΚΟΠΟΙ  NOMOY</vt:lpstr>
      <vt:lpstr>Slide 3</vt:lpstr>
      <vt:lpstr>  ΒΑΣΙΚΕΣ ΤΡΟΠΟΠΟΙΗΣΕΙΣ -ΕΙΣΑΓΩΓΕΣ </vt:lpstr>
      <vt:lpstr>    </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  </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 etur adip iscin elit. Suspe disse place rat.</dc:title>
  <dc:creator>Papachristoforou  Elena</dc:creator>
  <cp:lastModifiedBy>Elena Papachristoforou</cp:lastModifiedBy>
  <cp:revision>171</cp:revision>
  <cp:lastPrinted>2020-12-03T12:07:30Z</cp:lastPrinted>
  <dcterms:modified xsi:type="dcterms:W3CDTF">2021-05-11T05:47:13Z</dcterms:modified>
</cp:coreProperties>
</file>