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801600" cy="10972800"/>
  <p:notesSz cx="9926638" cy="6797675"/>
  <p:defaultTextStyle>
    <a:defPPr>
      <a:defRPr lang="en-US"/>
    </a:defPPr>
    <a:lvl1pPr marL="0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57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14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171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229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286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343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400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457" algn="l" defTabSz="1280114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56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onidas Paschalides" initials="LP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7301" autoAdjust="0"/>
  </p:normalViewPr>
  <p:slideViewPr>
    <p:cSldViewPr>
      <p:cViewPr>
        <p:scale>
          <a:sx n="100" d="100"/>
          <a:sy n="100" d="100"/>
        </p:scale>
        <p:origin x="293" y="-3331"/>
      </p:cViewPr>
      <p:guideLst>
        <p:guide orient="horz" pos="3456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9ABE2-0782-42BD-9D3D-8F95E0B93D9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76625" y="509588"/>
            <a:ext cx="297338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AFFAA-C5B7-4B2F-B77D-CAF7A3F2B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0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76625" y="509588"/>
            <a:ext cx="2973388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AFFAA-C5B7-4B2F-B77D-CAF7A3F2B9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69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3" y="3408682"/>
            <a:ext cx="10881361" cy="23520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1" y="6217920"/>
            <a:ext cx="8961120" cy="2804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75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9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439424"/>
            <a:ext cx="2880360" cy="93624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439424"/>
            <a:ext cx="8427720" cy="93624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3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2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41" y="7051042"/>
            <a:ext cx="10881361" cy="217932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41" y="4650744"/>
            <a:ext cx="10881361" cy="2400298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40057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1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1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22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28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3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45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3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560323"/>
            <a:ext cx="5654040" cy="7241541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560323"/>
            <a:ext cx="5654040" cy="7241541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116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4" y="2456182"/>
            <a:ext cx="5656263" cy="1023620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57" indent="0">
              <a:buNone/>
              <a:defRPr sz="2900" b="1"/>
            </a:lvl2pPr>
            <a:lvl3pPr marL="1280114" indent="0">
              <a:buNone/>
              <a:defRPr sz="2500" b="1"/>
            </a:lvl3pPr>
            <a:lvl4pPr marL="1920171" indent="0">
              <a:buNone/>
              <a:defRPr sz="2200" b="1"/>
            </a:lvl4pPr>
            <a:lvl5pPr marL="2560229" indent="0">
              <a:buNone/>
              <a:defRPr sz="2200" b="1"/>
            </a:lvl5pPr>
            <a:lvl6pPr marL="3200286" indent="0">
              <a:buNone/>
              <a:defRPr sz="2200" b="1"/>
            </a:lvl6pPr>
            <a:lvl7pPr marL="3840343" indent="0">
              <a:buNone/>
              <a:defRPr sz="2200" b="1"/>
            </a:lvl7pPr>
            <a:lvl8pPr marL="4480400" indent="0">
              <a:buNone/>
              <a:defRPr sz="2200" b="1"/>
            </a:lvl8pPr>
            <a:lvl9pPr marL="5120457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4" y="3479801"/>
            <a:ext cx="5656263" cy="6322060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9" y="2456182"/>
            <a:ext cx="5658485" cy="1023620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57" indent="0">
              <a:buNone/>
              <a:defRPr sz="2900" b="1"/>
            </a:lvl2pPr>
            <a:lvl3pPr marL="1280114" indent="0">
              <a:buNone/>
              <a:defRPr sz="2500" b="1"/>
            </a:lvl3pPr>
            <a:lvl4pPr marL="1920171" indent="0">
              <a:buNone/>
              <a:defRPr sz="2200" b="1"/>
            </a:lvl4pPr>
            <a:lvl5pPr marL="2560229" indent="0">
              <a:buNone/>
              <a:defRPr sz="2200" b="1"/>
            </a:lvl5pPr>
            <a:lvl6pPr marL="3200286" indent="0">
              <a:buNone/>
              <a:defRPr sz="2200" b="1"/>
            </a:lvl6pPr>
            <a:lvl7pPr marL="3840343" indent="0">
              <a:buNone/>
              <a:defRPr sz="2200" b="1"/>
            </a:lvl7pPr>
            <a:lvl8pPr marL="4480400" indent="0">
              <a:buNone/>
              <a:defRPr sz="2200" b="1"/>
            </a:lvl8pPr>
            <a:lvl9pPr marL="5120457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9" y="3479801"/>
            <a:ext cx="5658485" cy="6322060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0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26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38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3" y="436882"/>
            <a:ext cx="4211639" cy="1859281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1" y="436883"/>
            <a:ext cx="7156450" cy="9364982"/>
          </a:xfrm>
        </p:spPr>
        <p:txBody>
          <a:bodyPr/>
          <a:lstStyle>
            <a:lvl1pPr>
              <a:defRPr sz="45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3" y="2296161"/>
            <a:ext cx="4211639" cy="7505701"/>
          </a:xfrm>
        </p:spPr>
        <p:txBody>
          <a:bodyPr/>
          <a:lstStyle>
            <a:lvl1pPr marL="0" indent="0">
              <a:buNone/>
              <a:defRPr sz="2000"/>
            </a:lvl1pPr>
            <a:lvl2pPr marL="640057" indent="0">
              <a:buNone/>
              <a:defRPr sz="1700"/>
            </a:lvl2pPr>
            <a:lvl3pPr marL="1280114" indent="0">
              <a:buNone/>
              <a:defRPr sz="1400"/>
            </a:lvl3pPr>
            <a:lvl4pPr marL="1920171" indent="0">
              <a:buNone/>
              <a:defRPr sz="1200"/>
            </a:lvl4pPr>
            <a:lvl5pPr marL="2560229" indent="0">
              <a:buNone/>
              <a:defRPr sz="1200"/>
            </a:lvl5pPr>
            <a:lvl6pPr marL="3200286" indent="0">
              <a:buNone/>
              <a:defRPr sz="1200"/>
            </a:lvl6pPr>
            <a:lvl7pPr marL="3840343" indent="0">
              <a:buNone/>
              <a:defRPr sz="1200"/>
            </a:lvl7pPr>
            <a:lvl8pPr marL="4480400" indent="0">
              <a:buNone/>
              <a:defRPr sz="1200"/>
            </a:lvl8pPr>
            <a:lvl9pPr marL="512045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7680962"/>
            <a:ext cx="7680960" cy="906781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980441"/>
            <a:ext cx="7680960" cy="6583680"/>
          </a:xfrm>
        </p:spPr>
        <p:txBody>
          <a:bodyPr/>
          <a:lstStyle>
            <a:lvl1pPr marL="0" indent="0">
              <a:buNone/>
              <a:defRPr sz="4500"/>
            </a:lvl1pPr>
            <a:lvl2pPr marL="640057" indent="0">
              <a:buNone/>
              <a:defRPr sz="4000"/>
            </a:lvl2pPr>
            <a:lvl3pPr marL="1280114" indent="0">
              <a:buNone/>
              <a:defRPr sz="3400"/>
            </a:lvl3pPr>
            <a:lvl4pPr marL="1920171" indent="0">
              <a:buNone/>
              <a:defRPr sz="2900"/>
            </a:lvl4pPr>
            <a:lvl5pPr marL="2560229" indent="0">
              <a:buNone/>
              <a:defRPr sz="2900"/>
            </a:lvl5pPr>
            <a:lvl6pPr marL="3200286" indent="0">
              <a:buNone/>
              <a:defRPr sz="2900"/>
            </a:lvl6pPr>
            <a:lvl7pPr marL="3840343" indent="0">
              <a:buNone/>
              <a:defRPr sz="2900"/>
            </a:lvl7pPr>
            <a:lvl8pPr marL="4480400" indent="0">
              <a:buNone/>
              <a:defRPr sz="2900"/>
            </a:lvl8pPr>
            <a:lvl9pPr marL="5120457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8587742"/>
            <a:ext cx="7680960" cy="1287779"/>
          </a:xfrm>
        </p:spPr>
        <p:txBody>
          <a:bodyPr/>
          <a:lstStyle>
            <a:lvl1pPr marL="0" indent="0">
              <a:buNone/>
              <a:defRPr sz="2000"/>
            </a:lvl1pPr>
            <a:lvl2pPr marL="640057" indent="0">
              <a:buNone/>
              <a:defRPr sz="1700"/>
            </a:lvl2pPr>
            <a:lvl3pPr marL="1280114" indent="0">
              <a:buNone/>
              <a:defRPr sz="1400"/>
            </a:lvl3pPr>
            <a:lvl4pPr marL="1920171" indent="0">
              <a:buNone/>
              <a:defRPr sz="1200"/>
            </a:lvl4pPr>
            <a:lvl5pPr marL="2560229" indent="0">
              <a:buNone/>
              <a:defRPr sz="1200"/>
            </a:lvl5pPr>
            <a:lvl6pPr marL="3200286" indent="0">
              <a:buNone/>
              <a:defRPr sz="1200"/>
            </a:lvl6pPr>
            <a:lvl7pPr marL="3840343" indent="0">
              <a:buNone/>
              <a:defRPr sz="1200"/>
            </a:lvl7pPr>
            <a:lvl8pPr marL="4480400" indent="0">
              <a:buNone/>
              <a:defRPr sz="1200"/>
            </a:lvl8pPr>
            <a:lvl9pPr marL="512045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0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1" y="439420"/>
            <a:ext cx="11521440" cy="1828800"/>
          </a:xfrm>
          <a:prstGeom prst="rect">
            <a:avLst/>
          </a:prstGeom>
        </p:spPr>
        <p:txBody>
          <a:bodyPr vert="horz" lIns="128011" tIns="64006" rIns="128011" bIns="640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1" y="2560323"/>
            <a:ext cx="11521440" cy="7241541"/>
          </a:xfrm>
          <a:prstGeom prst="rect">
            <a:avLst/>
          </a:prstGeom>
        </p:spPr>
        <p:txBody>
          <a:bodyPr vert="horz" lIns="128011" tIns="64006" rIns="128011" bIns="640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1" y="10170162"/>
            <a:ext cx="2987040" cy="584200"/>
          </a:xfrm>
          <a:prstGeom prst="rect">
            <a:avLst/>
          </a:prstGeom>
        </p:spPr>
        <p:txBody>
          <a:bodyPr vert="horz" lIns="128011" tIns="64006" rIns="128011" bIns="640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8D065-BA9F-4BDA-839E-8766FE10F49E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3" y="10170162"/>
            <a:ext cx="4053841" cy="584200"/>
          </a:xfrm>
          <a:prstGeom prst="rect">
            <a:avLst/>
          </a:prstGeom>
        </p:spPr>
        <p:txBody>
          <a:bodyPr vert="horz" lIns="128011" tIns="64006" rIns="128011" bIns="640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1" y="10170162"/>
            <a:ext cx="2987040" cy="584200"/>
          </a:xfrm>
          <a:prstGeom prst="rect">
            <a:avLst/>
          </a:prstGeom>
        </p:spPr>
        <p:txBody>
          <a:bodyPr vert="horz" lIns="128011" tIns="64006" rIns="128011" bIns="640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6A259-1A82-41CC-B55D-E9A66AE96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14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43" indent="-480043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093" indent="-400036" algn="l" defTabSz="1280114" rtl="0" eaLnBrk="1" latinLnBrk="0" hangingPunct="1">
        <a:spcBef>
          <a:spcPct val="20000"/>
        </a:spcBef>
        <a:buFont typeface="Arial" panose="020B0604020202020204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143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00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257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314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371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429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486" indent="-320029" algn="l" defTabSz="12801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14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71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229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286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343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400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457" algn="l" defTabSz="1280114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k.Antoniou@ccci.org.cy" TargetMode="External"/><Relationship Id="rId13" Type="http://schemas.openxmlformats.org/officeDocument/2006/relationships/hyperlink" Target="mailto:leonidap@ccci.org.cy" TargetMode="External"/><Relationship Id="rId18" Type="http://schemas.openxmlformats.org/officeDocument/2006/relationships/hyperlink" Target="mailto:z.pieridou@ccci.org.cy" TargetMode="External"/><Relationship Id="rId26" Type="http://schemas.openxmlformats.org/officeDocument/2006/relationships/hyperlink" Target="mailto:marianna@ccci.org.cy" TargetMode="External"/><Relationship Id="rId3" Type="http://schemas.openxmlformats.org/officeDocument/2006/relationships/hyperlink" Target="mailto:secgen@ccci.org.cy" TargetMode="External"/><Relationship Id="rId21" Type="http://schemas.openxmlformats.org/officeDocument/2006/relationships/hyperlink" Target="mailto:lia@ccci.org.cy" TargetMode="External"/><Relationship Id="rId7" Type="http://schemas.openxmlformats.org/officeDocument/2006/relationships/hyperlink" Target="mailto:protopapas@ccci.org.cy" TargetMode="External"/><Relationship Id="rId12" Type="http://schemas.openxmlformats.org/officeDocument/2006/relationships/hyperlink" Target="mailto:yianna@ccci.org.cy" TargetMode="External"/><Relationship Id="rId17" Type="http://schemas.openxmlformats.org/officeDocument/2006/relationships/hyperlink" Target="mailto:a.theodorou@ccci.org.cy" TargetMode="External"/><Relationship Id="rId25" Type="http://schemas.openxmlformats.org/officeDocument/2006/relationships/hyperlink" Target="mailto:a.botis@ccci.org.cy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stalo@ccci.org.cy" TargetMode="External"/><Relationship Id="rId20" Type="http://schemas.openxmlformats.org/officeDocument/2006/relationships/hyperlink" Target="mailto:aimilios@ccci.org.cy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aandreou@ccci.org.cy" TargetMode="External"/><Relationship Id="rId11" Type="http://schemas.openxmlformats.org/officeDocument/2006/relationships/hyperlink" Target="mailto:manitaras@ccci.org.cy" TargetMode="External"/><Relationship Id="rId24" Type="http://schemas.openxmlformats.org/officeDocument/2006/relationships/hyperlink" Target="mailto:katia@ccci.org.cy" TargetMode="External"/><Relationship Id="rId5" Type="http://schemas.openxmlformats.org/officeDocument/2006/relationships/hyperlink" Target="mailto:a.tsasngari@ccci.org.cy" TargetMode="External"/><Relationship Id="rId15" Type="http://schemas.openxmlformats.org/officeDocument/2006/relationships/hyperlink" Target="mailto:christos@ccci.org.cy" TargetMode="External"/><Relationship Id="rId23" Type="http://schemas.openxmlformats.org/officeDocument/2006/relationships/hyperlink" Target="mailto:ddenis@ccci.org.cy" TargetMode="External"/><Relationship Id="rId28" Type="http://schemas.openxmlformats.org/officeDocument/2006/relationships/hyperlink" Target="mailto:parisinou@ccci.org.cy" TargetMode="External"/><Relationship Id="rId10" Type="http://schemas.openxmlformats.org/officeDocument/2006/relationships/hyperlink" Target="mailto:polis@ccci.org.cy" TargetMode="External"/><Relationship Id="rId19" Type="http://schemas.openxmlformats.org/officeDocument/2006/relationships/hyperlink" Target="mailto:m.klokkari@ccci.org.cy" TargetMode="External"/><Relationship Id="rId4" Type="http://schemas.openxmlformats.org/officeDocument/2006/relationships/hyperlink" Target="mailto:androulla@ccci.org.cy" TargetMode="External"/><Relationship Id="rId9" Type="http://schemas.openxmlformats.org/officeDocument/2006/relationships/hyperlink" Target="mailto:petsides@ccci.org.cy" TargetMode="External"/><Relationship Id="rId14" Type="http://schemas.openxmlformats.org/officeDocument/2006/relationships/hyperlink" Target="mailto:demetrap@ccci.org.cy" TargetMode="External"/><Relationship Id="rId22" Type="http://schemas.openxmlformats.org/officeDocument/2006/relationships/hyperlink" Target="mailto:aioannides@ccci.org.cy" TargetMode="External"/><Relationship Id="rId27" Type="http://schemas.openxmlformats.org/officeDocument/2006/relationships/hyperlink" Target="mailto:claire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827574" y="241032"/>
            <a:ext cx="4855676" cy="128379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en-GB" sz="2500" dirty="0"/>
            </a:b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Marios Tsiakkis</a:t>
            </a:r>
            <a:br>
              <a:rPr lang="el-GR" sz="2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latin typeface="+mj-lt"/>
                <a:cs typeface="Arial" panose="020B0604020202020204" pitchFamily="34" charset="0"/>
              </a:rPr>
              <a:t>Secretary General</a:t>
            </a:r>
            <a:br>
              <a:rPr lang="el-GR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secgen@ccci.org.cy</a:t>
            </a:r>
            <a:b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1200" dirty="0">
                <a:latin typeface="Arial" panose="020B0604020202020204" pitchFamily="34" charset="0"/>
                <a:cs typeface="Arial" panose="020B0604020202020204" pitchFamily="34" charset="0"/>
              </a:rPr>
              <a:t>Τ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:  22660066</a:t>
            </a:r>
            <a:b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33626" y="1001330"/>
            <a:ext cx="2771943" cy="69950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8011" tIns="64006" rIns="128011" bIns="64006" spcCol="0" rtlCol="0" anchor="ctr"/>
          <a:lstStyle/>
          <a:p>
            <a:pPr lvl="0" algn="ctr"/>
            <a:r>
              <a:rPr lang="en-US" sz="12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&amp; Support</a:t>
            </a:r>
            <a:endParaRPr lang="en-GB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11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Panikos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Panayiotou</a:t>
            </a:r>
            <a:endParaRPr lang="el-GR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11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Afrodite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Messiouri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Andri </a:t>
            </a:r>
            <a:r>
              <a:rPr lang="en-US" sz="11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Ellina</a:t>
            </a:r>
            <a:endParaRPr lang="el-GR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953168" y="1124774"/>
            <a:ext cx="2920240" cy="12344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8011" tIns="64006" rIns="128011" bIns="64006" spcCol="0" rtlCol="0" anchor="ctr"/>
          <a:lstStyle/>
          <a:p>
            <a:pPr algn="ctr"/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PAs</a:t>
            </a:r>
            <a:endParaRPr lang="el-GR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Androulla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Xenofontos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androulla@ccci.org.cy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: 22889723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a.tsangari@ccci.org.cy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22889724</a:t>
            </a:r>
          </a:p>
          <a:p>
            <a:endParaRPr lang="el-G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stomShape 11"/>
          <p:cNvSpPr/>
          <p:nvPr/>
        </p:nvSpPr>
        <p:spPr>
          <a:xfrm>
            <a:off x="248112" y="3852856"/>
            <a:ext cx="1928496" cy="77243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/>
          <a:lstStyle/>
          <a:p>
            <a:pPr algn="ctr"/>
            <a:r>
              <a:rPr lang="en-US" sz="1200" b="1" dirty="0" err="1">
                <a:latin typeface="Arial"/>
              </a:rPr>
              <a:t>Dpt</a:t>
            </a:r>
            <a:r>
              <a:rPr lang="en-US" sz="1200" b="1" dirty="0">
                <a:latin typeface="Arial"/>
              </a:rPr>
              <a:t> of Industry</a:t>
            </a:r>
            <a:endParaRPr lang="en-GB" sz="1200" b="1" dirty="0">
              <a:latin typeface="Arial"/>
            </a:endParaRPr>
          </a:p>
          <a:p>
            <a:pPr algn="ctr"/>
            <a:r>
              <a:rPr lang="en-US" sz="1200" b="1" dirty="0">
                <a:latin typeface="Arial"/>
              </a:rPr>
              <a:t>Tel</a:t>
            </a:r>
            <a:r>
              <a:rPr lang="en-GB" sz="1200" b="1" dirty="0">
                <a:latin typeface="Arial"/>
              </a:rPr>
              <a:t>: 22889860</a:t>
            </a:r>
            <a:endParaRPr dirty="0"/>
          </a:p>
        </p:txBody>
      </p:sp>
      <p:sp>
        <p:nvSpPr>
          <p:cNvPr id="17" name="CustomShape 14"/>
          <p:cNvSpPr/>
          <p:nvPr/>
        </p:nvSpPr>
        <p:spPr>
          <a:xfrm>
            <a:off x="2354225" y="3852855"/>
            <a:ext cx="1928495" cy="84053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/>
          <a:lstStyle/>
          <a:p>
            <a:pPr algn="ctr"/>
            <a:endParaRPr lang="en-GB" sz="1200" b="1" dirty="0">
              <a:latin typeface="Arial"/>
            </a:endParaRPr>
          </a:p>
          <a:p>
            <a:pPr algn="ctr"/>
            <a:endParaRPr lang="en-GB" sz="1200" b="1" dirty="0">
              <a:latin typeface="Arial"/>
            </a:endParaRPr>
          </a:p>
          <a:p>
            <a:pPr algn="ctr"/>
            <a:r>
              <a:rPr lang="en-US" sz="1200" b="1" dirty="0" err="1">
                <a:latin typeface="Arial"/>
              </a:rPr>
              <a:t>Dpt</a:t>
            </a:r>
            <a:r>
              <a:rPr lang="en-US" sz="1200" b="1" dirty="0">
                <a:latin typeface="Arial"/>
              </a:rPr>
              <a:t> of Services &amp; Trade</a:t>
            </a:r>
            <a:endParaRPr lang="en-GB" sz="1200" b="1" dirty="0">
              <a:latin typeface="Arial"/>
            </a:endParaRPr>
          </a:p>
          <a:p>
            <a:pPr lvl="0" algn="ctr"/>
            <a:r>
              <a:rPr lang="en-US" sz="1200" b="1" dirty="0">
                <a:solidFill>
                  <a:prstClr val="black"/>
                </a:solidFill>
                <a:latin typeface="Arial"/>
              </a:rPr>
              <a:t>Tel</a:t>
            </a:r>
            <a:r>
              <a:rPr lang="el-GR" sz="1200" b="1" dirty="0">
                <a:solidFill>
                  <a:prstClr val="black"/>
                </a:solidFill>
                <a:latin typeface="Arial"/>
              </a:rPr>
              <a:t>: 228898</a:t>
            </a:r>
            <a:r>
              <a:rPr lang="en-GB" sz="1200" b="1" dirty="0">
                <a:solidFill>
                  <a:prstClr val="black"/>
                </a:solidFill>
                <a:latin typeface="Arial"/>
              </a:rPr>
              <a:t>9</a:t>
            </a:r>
            <a:r>
              <a:rPr lang="el-GR" sz="1200" b="1" dirty="0">
                <a:solidFill>
                  <a:prstClr val="black"/>
                </a:solidFill>
                <a:latin typeface="Arial"/>
              </a:rPr>
              <a:t>0</a:t>
            </a:r>
            <a:endParaRPr lang="el-GR" dirty="0">
              <a:solidFill>
                <a:prstClr val="black"/>
              </a:solidFill>
            </a:endParaRPr>
          </a:p>
          <a:p>
            <a:pPr algn="ctr"/>
            <a:endParaRPr dirty="0"/>
          </a:p>
        </p:txBody>
      </p:sp>
      <p:sp>
        <p:nvSpPr>
          <p:cNvPr id="18" name="CustomShape 17"/>
          <p:cNvSpPr/>
          <p:nvPr/>
        </p:nvSpPr>
        <p:spPr>
          <a:xfrm>
            <a:off x="4461098" y="3852856"/>
            <a:ext cx="1928496" cy="84053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>
            <a:normAutofit/>
          </a:bodyPr>
          <a:lstStyle/>
          <a:p>
            <a:pPr algn="ctr"/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Dpt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of Education &amp; </a:t>
            </a:r>
          </a:p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EU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Programmes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l-GR" sz="1200" b="1" dirty="0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: 22889840</a:t>
            </a:r>
            <a:endParaRPr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stomShape 20"/>
          <p:cNvSpPr/>
          <p:nvPr/>
        </p:nvSpPr>
        <p:spPr>
          <a:xfrm>
            <a:off x="6546641" y="3852855"/>
            <a:ext cx="1879581" cy="84053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/>
          <a:lstStyle/>
          <a:p>
            <a:pPr algn="ctr"/>
            <a:endParaRPr lang="en-GB" sz="1200" b="1" dirty="0">
              <a:latin typeface="Arial"/>
            </a:endParaRPr>
          </a:p>
          <a:p>
            <a:pPr algn="ctr"/>
            <a:endParaRPr lang="en-GB" sz="1200" b="1" dirty="0">
              <a:latin typeface="Arial"/>
            </a:endParaRPr>
          </a:p>
          <a:p>
            <a:pPr algn="ctr"/>
            <a:r>
              <a:rPr lang="en-US" sz="1200" b="1" dirty="0" err="1">
                <a:latin typeface="Arial"/>
              </a:rPr>
              <a:t>Dpt</a:t>
            </a:r>
            <a:r>
              <a:rPr lang="en-US" sz="1200" b="1" dirty="0">
                <a:latin typeface="Arial"/>
              </a:rPr>
              <a:t> Of </a:t>
            </a:r>
            <a:r>
              <a:rPr lang="en-US" sz="1200" b="1" dirty="0" err="1">
                <a:latin typeface="Arial"/>
              </a:rPr>
              <a:t>Labour</a:t>
            </a:r>
            <a:r>
              <a:rPr lang="en-US" sz="1200" b="1" dirty="0">
                <a:latin typeface="Arial"/>
              </a:rPr>
              <a:t> Relations</a:t>
            </a:r>
            <a:endParaRPr lang="en-GB" sz="1200" b="1" dirty="0">
              <a:latin typeface="Arial"/>
            </a:endParaRPr>
          </a:p>
          <a:p>
            <a:pPr algn="ctr"/>
            <a:r>
              <a:rPr lang="el-GR" sz="1200" b="1" dirty="0">
                <a:latin typeface="Arial"/>
              </a:rPr>
              <a:t>Τηλ</a:t>
            </a:r>
            <a:r>
              <a:rPr lang="en-GB" sz="1200" b="1" dirty="0">
                <a:latin typeface="Arial"/>
              </a:rPr>
              <a:t>: 22889880</a:t>
            </a:r>
          </a:p>
          <a:p>
            <a:pPr algn="ctr"/>
            <a:endParaRPr dirty="0"/>
          </a:p>
        </p:txBody>
      </p:sp>
      <p:sp>
        <p:nvSpPr>
          <p:cNvPr id="20" name="CustomShape 23"/>
          <p:cNvSpPr/>
          <p:nvPr/>
        </p:nvSpPr>
        <p:spPr>
          <a:xfrm>
            <a:off x="10624756" y="3852856"/>
            <a:ext cx="1928496" cy="84053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/>
          <a:lstStyle/>
          <a:p>
            <a:pPr algn="ctr"/>
            <a:r>
              <a:rPr lang="en-US" sz="1200" b="1" dirty="0" err="1">
                <a:latin typeface="Arial"/>
              </a:rPr>
              <a:t>Dpt</a:t>
            </a:r>
            <a:r>
              <a:rPr lang="en-US" sz="1200" b="1" dirty="0">
                <a:latin typeface="Arial"/>
              </a:rPr>
              <a:t> of International &amp; </a:t>
            </a:r>
          </a:p>
          <a:p>
            <a:pPr algn="ctr"/>
            <a:r>
              <a:rPr lang="en-US" sz="1200" b="1" dirty="0">
                <a:latin typeface="Arial"/>
              </a:rPr>
              <a:t>Public Relations</a:t>
            </a:r>
            <a:endParaRPr lang="en-GB" sz="1200" b="1" dirty="0">
              <a:latin typeface="Arial"/>
            </a:endParaRPr>
          </a:p>
          <a:p>
            <a:pPr algn="ctr"/>
            <a:r>
              <a:rPr lang="el-GR" sz="1200" b="1" dirty="0">
                <a:latin typeface="Arial"/>
              </a:rPr>
              <a:t>Τηλ</a:t>
            </a:r>
            <a:r>
              <a:rPr lang="en-GB" sz="1200" b="1" dirty="0">
                <a:latin typeface="Arial"/>
              </a:rPr>
              <a:t>: 22889830</a:t>
            </a:r>
            <a:endParaRPr dirty="0"/>
          </a:p>
        </p:txBody>
      </p:sp>
      <p:sp>
        <p:nvSpPr>
          <p:cNvPr id="21" name="CustomShape 26"/>
          <p:cNvSpPr/>
          <p:nvPr/>
        </p:nvSpPr>
        <p:spPr>
          <a:xfrm>
            <a:off x="8604580" y="3852856"/>
            <a:ext cx="1826958" cy="84053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3465A4"/>
            </a:solidFill>
          </a:ln>
        </p:spPr>
        <p:txBody>
          <a:bodyPr wrap="none" lIns="125996" tIns="62998" rIns="125996" bIns="62998" anchor="ctr"/>
          <a:lstStyle/>
          <a:p>
            <a:pPr algn="ctr"/>
            <a:r>
              <a:rPr lang="en-US" sz="1200" b="1" dirty="0" err="1">
                <a:latin typeface="Arial"/>
              </a:rPr>
              <a:t>Dpt</a:t>
            </a:r>
            <a:r>
              <a:rPr lang="en-US" sz="1200" b="1" dirty="0">
                <a:latin typeface="Arial"/>
              </a:rPr>
              <a:t> of </a:t>
            </a:r>
          </a:p>
          <a:p>
            <a:pPr algn="ctr"/>
            <a:r>
              <a:rPr lang="en-US" sz="1200" b="1" dirty="0">
                <a:latin typeface="Arial"/>
              </a:rPr>
              <a:t>Finance &amp; Accounting </a:t>
            </a:r>
          </a:p>
          <a:p>
            <a:pPr algn="ctr"/>
            <a:r>
              <a:rPr lang="el-GR" sz="1200" b="1" dirty="0" err="1">
                <a:latin typeface="Arial"/>
              </a:rPr>
              <a:t>Τηλ</a:t>
            </a:r>
            <a:r>
              <a:rPr lang="en-GB" sz="1200" b="1" dirty="0">
                <a:latin typeface="Arial"/>
              </a:rPr>
              <a:t>: 22889753</a:t>
            </a:r>
            <a:endParaRPr dirty="0"/>
          </a:p>
        </p:txBody>
      </p:sp>
      <p:sp>
        <p:nvSpPr>
          <p:cNvPr id="22" name="CustomShape 9"/>
          <p:cNvSpPr/>
          <p:nvPr/>
        </p:nvSpPr>
        <p:spPr>
          <a:xfrm>
            <a:off x="113389" y="4804405"/>
            <a:ext cx="2012262" cy="6061166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Andreas Andreou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andand@ccci.org.cy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2288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9737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Michael Koullouros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m.koullouros@ccci.org.cy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22889748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Kypros Antoniou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k.antoniou@ccci.org.cy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Tel: 22889705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Administrative </a:t>
            </a:r>
            <a:r>
              <a:rPr lang="en-US" sz="105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Personel</a:t>
            </a:r>
            <a:endParaRPr lang="el-GR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Meropi Kattou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2228880" y="4804408"/>
            <a:ext cx="2011680" cy="6080014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Christos Petsides</a:t>
            </a:r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petsides@ccci.org.cy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22889707</a:t>
            </a:r>
          </a:p>
          <a:p>
            <a:endParaRPr lang="el-G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Polykarpos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Peratikos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Senior Officer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polis@ccci.org.cy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: 22889744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Zacharias Manitaras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manitaras@ccci.org.cy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22889722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Yianna Pelekanou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yianna@ccci.org.cy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Tel: 22889759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Administrative </a:t>
            </a:r>
            <a:r>
              <a:rPr lang="en-US" sz="105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Personel</a:t>
            </a:r>
            <a:endParaRPr lang="el-GR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Martha Georgiadou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ustomShape 15"/>
          <p:cNvSpPr/>
          <p:nvPr/>
        </p:nvSpPr>
        <p:spPr>
          <a:xfrm>
            <a:off x="4312568" y="4796901"/>
            <a:ext cx="2011680" cy="6068670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Leonidas Paschalides</a:t>
            </a:r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latin typeface="+mj-lt"/>
                <a:cs typeface="Arial" panose="020B0604020202020204" pitchFamily="34" charset="0"/>
              </a:rPr>
              <a:t>Deputy Secretary General</a:t>
            </a:r>
            <a:endParaRPr lang="el-GR" sz="1100" b="1" dirty="0">
              <a:latin typeface="+mj-lt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leonidap@ccci.org.cy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22889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714</a:t>
            </a:r>
            <a:endParaRPr lang="el-G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Demetra Palaonda</a:t>
            </a:r>
            <a:endParaRPr lang="el-G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Senior Officer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demetrap@ccci.org.cy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: 22889713</a:t>
            </a:r>
          </a:p>
          <a:p>
            <a:endParaRPr lang="el-G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Christos Tanteles</a:t>
            </a:r>
            <a:endParaRPr lang="el-G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Senior Officer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christos@ccci.org.cy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: 22889715</a:t>
            </a:r>
          </a:p>
          <a:p>
            <a:endParaRPr lang="el-G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Stalo Demosthenous</a:t>
            </a:r>
            <a:endParaRPr lang="el-G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Senior Officer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stalo@ccci.org.cy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: 22889752</a:t>
            </a:r>
            <a:endParaRPr lang="el-G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Antri Theodorou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a.theodorou@ccci.org.cy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Tel: 22889747</a:t>
            </a:r>
            <a:endParaRPr lang="el-G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Zoe Pieridou</a:t>
            </a:r>
            <a:endParaRPr lang="el-G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Officer </a:t>
            </a:r>
            <a:endParaRPr lang="el-G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z.pieridou@ccci.org.cy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l-GR" sz="900" dirty="0">
                <a:latin typeface="Arial" panose="020B0604020202020204" pitchFamily="34" charset="0"/>
                <a:cs typeface="Arial" panose="020B0604020202020204" pitchFamily="34" charset="0"/>
              </a:rPr>
              <a:t>: 22889769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Maria Klokkari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Assistant Officer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m.klokkari@ccci.org.cy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Tel: 22889768</a:t>
            </a:r>
            <a:endParaRPr lang="en-US" sz="9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Administrative </a:t>
            </a:r>
            <a:r>
              <a:rPr lang="en-US" sz="105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Personel</a:t>
            </a:r>
            <a:endParaRPr lang="el-GR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Georgia Venizelou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Maria Constantinou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stomShape 18"/>
          <p:cNvSpPr/>
          <p:nvPr/>
        </p:nvSpPr>
        <p:spPr>
          <a:xfrm>
            <a:off x="6400800" y="4796902"/>
            <a:ext cx="2006812" cy="6087520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Emilios Michael</a:t>
            </a:r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aimilios@ccci.org.cy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22889755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Administrative </a:t>
            </a:r>
            <a:r>
              <a:rPr lang="en-US" sz="105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Personel</a:t>
            </a:r>
            <a:endParaRPr lang="el-GR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Eleftheria Xenophontos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stomShape 21"/>
          <p:cNvSpPr/>
          <p:nvPr/>
        </p:nvSpPr>
        <p:spPr>
          <a:xfrm>
            <a:off x="10577264" y="4798912"/>
            <a:ext cx="2108204" cy="6101147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Leonidas Paschalides</a:t>
            </a:r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cs typeface="Arial" panose="020B0604020202020204" pitchFamily="34" charset="0"/>
              </a:rPr>
              <a:t>Deputy Secretary General</a:t>
            </a:r>
            <a:endParaRPr lang="el-GR" sz="1100" b="1" dirty="0"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leonidap@ccci.org.cy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22889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714</a:t>
            </a:r>
            <a:endParaRPr lang="el-G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Lia Riri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Senior Officer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21"/>
              </a:rPr>
              <a:t>lia@ccci.org.cy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: 22889720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Alexandros Ioannides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22"/>
              </a:rPr>
              <a:t>aioannides@ccci.org.cy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: 22889706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Denis Dinisiuc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23"/>
              </a:rPr>
              <a:t>ddenis@ccci.org.cy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l-GR" sz="1100" dirty="0" err="1">
                <a:latin typeface="Arial" panose="020B0604020202020204" pitchFamily="34" charset="0"/>
                <a:cs typeface="Arial" panose="020B0604020202020204" pitchFamily="34" charset="0"/>
              </a:rPr>
              <a:t>Τηλ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22889772</a:t>
            </a: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Administrative </a:t>
            </a:r>
            <a:r>
              <a:rPr lang="en-US" sz="11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Personel</a:t>
            </a:r>
            <a:endParaRPr lang="el-GR" sz="1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Stavroulla Christodoulidou</a:t>
            </a:r>
            <a:endParaRPr lang="el-GR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ustomShape 24"/>
          <p:cNvSpPr/>
          <p:nvPr/>
        </p:nvSpPr>
        <p:spPr>
          <a:xfrm>
            <a:off x="8489032" y="4823255"/>
            <a:ext cx="2011680" cy="6061166"/>
          </a:xfrm>
          <a:prstGeom prst="flowChartAlternateProcess">
            <a:avLst/>
          </a:prstGeom>
          <a:solidFill>
            <a:srgbClr val="E6E6E6"/>
          </a:solidFill>
          <a:ln w="36000">
            <a:solidFill>
              <a:srgbClr val="3465A4"/>
            </a:solidFill>
            <a:round/>
          </a:ln>
        </p:spPr>
        <p:txBody>
          <a:bodyPr lIns="128011" tIns="64006" rIns="128011" bIns="64006"/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Katia Stylianou</a:t>
            </a:r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24"/>
              </a:rPr>
              <a:t>katia@ccci.org.cy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22889753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Aineias Botis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Officer 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25"/>
              </a:rPr>
              <a:t>a.botis@ccci.org.cy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Tel: 22889768</a:t>
            </a:r>
            <a:endParaRPr lang="el-G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Marianna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Hadjistefanou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26"/>
              </a:rPr>
              <a:t>marianna@ccci.org.cy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: 228897</a:t>
            </a: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Administrative </a:t>
            </a:r>
            <a:r>
              <a:rPr lang="en-US" sz="105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Personel</a:t>
            </a:r>
            <a:endParaRPr lang="el-GR" sz="105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l-GR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Soulla Parpa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119523" y="219529"/>
            <a:ext cx="2200151" cy="663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8011" tIns="64006" rIns="128011" bIns="64006" spcCol="0" rtlCol="0" anchor="ctr"/>
          <a:lstStyle/>
          <a:p>
            <a:pPr lvl="0" algn="ctr"/>
            <a:r>
              <a:rPr lang="en-US" sz="12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endParaRPr lang="el-GR" sz="1200" b="1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Claire Andreou</a:t>
            </a:r>
            <a:endParaRPr lang="el-GR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27"/>
              </a:rPr>
              <a:t>claire@ccci.org.cy</a:t>
            </a: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:22889736</a:t>
            </a:r>
          </a:p>
        </p:txBody>
      </p:sp>
      <p:cxnSp>
        <p:nvCxnSpPr>
          <p:cNvPr id="5" name="Elbow Connector 4"/>
          <p:cNvCxnSpPr>
            <a:stCxn id="2" idx="2"/>
            <a:endCxn id="16" idx="0"/>
          </p:cNvCxnSpPr>
          <p:nvPr/>
        </p:nvCxnSpPr>
        <p:spPr>
          <a:xfrm rot="5400000">
            <a:off x="2569873" y="167314"/>
            <a:ext cx="2328030" cy="504305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" idx="2"/>
            <a:endCxn id="17" idx="0"/>
          </p:cNvCxnSpPr>
          <p:nvPr/>
        </p:nvCxnSpPr>
        <p:spPr>
          <a:xfrm rot="5400000">
            <a:off x="3622929" y="1220371"/>
            <a:ext cx="2328029" cy="293694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2" idx="2"/>
            <a:endCxn id="18" idx="0"/>
          </p:cNvCxnSpPr>
          <p:nvPr/>
        </p:nvCxnSpPr>
        <p:spPr>
          <a:xfrm rot="5400000">
            <a:off x="4676366" y="2273807"/>
            <a:ext cx="2328030" cy="83006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2" idx="2"/>
            <a:endCxn id="19" idx="0"/>
          </p:cNvCxnSpPr>
          <p:nvPr/>
        </p:nvCxnSpPr>
        <p:spPr>
          <a:xfrm rot="16200000" flipH="1">
            <a:off x="5706907" y="2073331"/>
            <a:ext cx="2328029" cy="123101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2" idx="2"/>
            <a:endCxn id="21" idx="0"/>
          </p:cNvCxnSpPr>
          <p:nvPr/>
        </p:nvCxnSpPr>
        <p:spPr>
          <a:xfrm rot="16200000" flipH="1">
            <a:off x="6722722" y="1057518"/>
            <a:ext cx="2328030" cy="326264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2" idx="2"/>
            <a:endCxn id="20" idx="0"/>
          </p:cNvCxnSpPr>
          <p:nvPr/>
        </p:nvCxnSpPr>
        <p:spPr>
          <a:xfrm rot="16200000" flipH="1">
            <a:off x="7758195" y="22044"/>
            <a:ext cx="2328030" cy="533359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9042966" y="219530"/>
            <a:ext cx="2448272" cy="74065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8011" tIns="64006" rIns="128011" bIns="64006" spcCol="0" rtlCol="0" anchor="ctr"/>
          <a:lstStyle/>
          <a:p>
            <a:pPr lvl="0" algn="ctr"/>
            <a:r>
              <a:rPr lang="en-US" sz="12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 &amp; Communications</a:t>
            </a:r>
            <a:endParaRPr lang="el-GR" sz="1200" b="1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Niovi Parisinou</a:t>
            </a:r>
            <a:endParaRPr lang="el-GR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28"/>
              </a:rPr>
              <a:t>parisinou@ccci.org.cy</a:t>
            </a:r>
            <a:endParaRPr lang="en-GB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:22889710</a:t>
            </a:r>
            <a:endParaRPr lang="en-GB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6" name="Elbow Connector 75"/>
          <p:cNvCxnSpPr/>
          <p:nvPr/>
        </p:nvCxnSpPr>
        <p:spPr>
          <a:xfrm flipH="1">
            <a:off x="3581080" y="1217084"/>
            <a:ext cx="2709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2" idx="1"/>
          </p:cNvCxnSpPr>
          <p:nvPr/>
        </p:nvCxnSpPr>
        <p:spPr>
          <a:xfrm flipH="1" flipV="1">
            <a:off x="3319673" y="676665"/>
            <a:ext cx="507903" cy="2062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/>
          <p:nvPr/>
        </p:nvCxnSpPr>
        <p:spPr>
          <a:xfrm>
            <a:off x="8664188" y="1217086"/>
            <a:ext cx="288980" cy="92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34"/>
          <p:cNvCxnSpPr>
            <a:stCxn id="2" idx="3"/>
          </p:cNvCxnSpPr>
          <p:nvPr/>
        </p:nvCxnSpPr>
        <p:spPr>
          <a:xfrm flipV="1">
            <a:off x="8683250" y="733788"/>
            <a:ext cx="366612" cy="149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ounded Rectangle 133"/>
          <p:cNvSpPr/>
          <p:nvPr/>
        </p:nvSpPr>
        <p:spPr>
          <a:xfrm>
            <a:off x="833626" y="1824279"/>
            <a:ext cx="2771943" cy="69950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8011" tIns="64006" rIns="128011" bIns="64006" spcCol="0" rtlCol="0" anchor="ctr"/>
          <a:lstStyle/>
          <a:p>
            <a:pPr lvl="0" algn="ctr"/>
            <a:r>
              <a:rPr lang="en-US" sz="12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Reception</a:t>
            </a:r>
            <a:endParaRPr lang="en-US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Elena Kleanthous</a:t>
            </a:r>
            <a:endParaRPr lang="el-G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elena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@ccci.org.cy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Tel</a:t>
            </a:r>
            <a:r>
              <a:rPr lang="el-GR" sz="1100" dirty="0">
                <a:latin typeface="Arial" panose="020B0604020202020204" pitchFamily="34" charset="0"/>
                <a:cs typeface="Arial" panose="020B0604020202020204" pitchFamily="34" charset="0"/>
              </a:rPr>
              <a:t>:22889800</a:t>
            </a:r>
          </a:p>
        </p:txBody>
      </p:sp>
      <p:cxnSp>
        <p:nvCxnSpPr>
          <p:cNvPr id="149" name="Elbow Connector 34"/>
          <p:cNvCxnSpPr/>
          <p:nvPr/>
        </p:nvCxnSpPr>
        <p:spPr>
          <a:xfrm flipH="1">
            <a:off x="3605566" y="1441607"/>
            <a:ext cx="246412" cy="518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232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486</Words>
  <Application>Microsoft Office PowerPoint</Application>
  <PresentationFormat>Custom</PresentationFormat>
  <Paragraphs>249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Marios Tsiakkis Secretary General secgen@ccci.org.cy Τel:  22660066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Γενικός Γραμματέας Μάριος Τσιακκής secgen@ccci.org.cy Τηλ:  22660066</dc:title>
  <dc:creator>Claire Andreou</dc:creator>
  <cp:lastModifiedBy>Polis Peratikos</cp:lastModifiedBy>
  <cp:revision>84</cp:revision>
  <cp:lastPrinted>2014-12-17T08:06:52Z</cp:lastPrinted>
  <dcterms:created xsi:type="dcterms:W3CDTF">2014-12-15T09:36:43Z</dcterms:created>
  <dcterms:modified xsi:type="dcterms:W3CDTF">2021-01-12T08:47:22Z</dcterms:modified>
</cp:coreProperties>
</file>