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81" r:id="rId2"/>
    <p:sldId id="259" r:id="rId3"/>
    <p:sldId id="272" r:id="rId4"/>
    <p:sldId id="306" r:id="rId5"/>
    <p:sldId id="265" r:id="rId6"/>
    <p:sldId id="264" r:id="rId7"/>
    <p:sldId id="291" r:id="rId8"/>
    <p:sldId id="273" r:id="rId9"/>
    <p:sldId id="307" r:id="rId10"/>
    <p:sldId id="308" r:id="rId11"/>
    <p:sldId id="300" r:id="rId12"/>
    <p:sldId id="284" r:id="rId13"/>
    <p:sldId id="292" r:id="rId14"/>
    <p:sldId id="304" r:id="rId15"/>
    <p:sldId id="309" r:id="rId16"/>
    <p:sldId id="314" r:id="rId17"/>
    <p:sldId id="313" r:id="rId18"/>
    <p:sldId id="263" r:id="rId19"/>
    <p:sldId id="305" r:id="rId20"/>
    <p:sldId id="285" r:id="rId21"/>
    <p:sldId id="279"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788"/>
    <a:srgbClr val="FFFFFF"/>
    <a:srgbClr val="005E99"/>
    <a:srgbClr val="7A8682"/>
    <a:srgbClr val="407879"/>
    <a:srgbClr val="D6D341"/>
    <a:srgbClr val="00A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608"/>
  </p:normalViewPr>
  <p:slideViewPr>
    <p:cSldViewPr snapToGrid="0">
      <p:cViewPr varScale="1">
        <p:scale>
          <a:sx n="57" d="100"/>
          <a:sy n="57" d="100"/>
        </p:scale>
        <p:origin x="828" y="8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109842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195560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12170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dirty="0"/>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dirty="0"/>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dirty="0"/>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a:p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5876" y="0"/>
            <a:ext cx="24805375" cy="13777907"/>
          </a:xfrm>
          <a:prstGeom prst="rect">
            <a:avLst/>
          </a:prstGeom>
          <a:ln w="12700">
            <a:miter lim="400000"/>
          </a:ln>
        </p:spPr>
      </p:pic>
      <p:sp>
        <p:nvSpPr>
          <p:cNvPr id="121" name="Lorem ipsum dolor sit amet, consec etur adip iscin elit. Suspe disse place rat, felis in biben dum trist ique."/>
          <p:cNvSpPr txBox="1">
            <a:spLocks noGrp="1"/>
          </p:cNvSpPr>
          <p:nvPr>
            <p:ph type="subTitle" sz="quarter" idx="1"/>
          </p:nvPr>
        </p:nvSpPr>
        <p:spPr>
          <a:xfrm>
            <a:off x="1913567" y="3567347"/>
            <a:ext cx="21255135" cy="2534530"/>
          </a:xfrm>
          <a:prstGeom prst="rect">
            <a:avLst/>
          </a:prstGeom>
        </p:spPr>
        <p:txBody>
          <a:bodyPr>
            <a:normAutofit fontScale="92500"/>
          </a:bodyPr>
          <a:lstStyle>
            <a:lvl1pPr algn="l" defTabSz="817244">
              <a:defRPr sz="5445">
                <a:solidFill>
                  <a:srgbClr val="FFFFFF"/>
                </a:solidFill>
                <a:latin typeface="Arial"/>
                <a:ea typeface="Arial"/>
                <a:cs typeface="Arial"/>
                <a:sym typeface="Arial"/>
              </a:defRPr>
            </a:lvl1pPr>
          </a:lstStyle>
          <a:p>
            <a:pPr algn="ctr"/>
            <a:r>
              <a:rPr lang="el-GR" sz="6600" b="1" dirty="0">
                <a:effectLst/>
                <a:latin typeface="Arial" panose="020B0604020202020204" pitchFamily="34" charset="0"/>
                <a:ea typeface="Times New Roman" panose="02020603050405020304" pitchFamily="18" charset="0"/>
                <a:cs typeface="Times New Roman" panose="02020603050405020304" pitchFamily="18" charset="0"/>
              </a:rPr>
              <a:t>ΣΧΕΔΙΑ ΝΕΑΣ ΠΡΟΓΡΑΜΜΑΤΙΚΗΣ ΠΕΡΙΟΔΟΥ 2021-2027</a:t>
            </a:r>
          </a:p>
          <a:p>
            <a:pPr algn="ctr"/>
            <a:r>
              <a:rPr lang="el-GR" sz="7800" b="1" dirty="0">
                <a:latin typeface="Arial" panose="020B0604020202020204" pitchFamily="34" charset="0"/>
                <a:ea typeface="Times New Roman" panose="02020603050405020304" pitchFamily="18" charset="0"/>
                <a:cs typeface="Times New Roman" panose="02020603050405020304" pitchFamily="18" charset="0"/>
              </a:rPr>
              <a:t>Ε</a:t>
            </a:r>
            <a:r>
              <a:rPr lang="el-GR" sz="7800" b="1" dirty="0">
                <a:effectLst/>
                <a:latin typeface="Arial" panose="020B0604020202020204" pitchFamily="34" charset="0"/>
                <a:ea typeface="Times New Roman" panose="02020603050405020304" pitchFamily="18" charset="0"/>
                <a:cs typeface="Times New Roman" panose="02020603050405020304" pitchFamily="18" charset="0"/>
              </a:rPr>
              <a:t>ξοικονομώ – Αναβαθμίζω στις Κατοικίες </a:t>
            </a:r>
          </a:p>
          <a:p>
            <a:pPr algn="ctr"/>
            <a:endParaRPr lang="el-GR" sz="4400" b="1" dirty="0">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en-US" sz="3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6413E34-5A76-4DA4-9BEF-077E0E6F493F}"/>
              </a:ext>
            </a:extLst>
          </p:cNvPr>
          <p:cNvSpPr txBox="1"/>
          <p:nvPr/>
        </p:nvSpPr>
        <p:spPr>
          <a:xfrm>
            <a:off x="15385028" y="7614123"/>
            <a:ext cx="7979269"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Παρουσίαση Ανδρέα Λιζίδη,</a:t>
            </a:r>
          </a:p>
          <a:p>
            <a:pPr algn="l"/>
            <a:r>
              <a:rPr lang="el-GR" sz="2800" dirty="0">
                <a:solidFill>
                  <a:schemeClr val="bg1"/>
                </a:solidFill>
                <a:latin typeface="Arial" panose="020B0604020202020204" pitchFamily="34" charset="0"/>
                <a:cs typeface="Arial" panose="020B0604020202020204" pitchFamily="34" charset="0"/>
              </a:rPr>
              <a:t>Λειτουργού Βιομηχανικών Εφαρμογών Α’</a:t>
            </a:r>
            <a:r>
              <a:rPr lang="en-US" sz="2800" dirty="0">
                <a:solidFill>
                  <a:schemeClr val="bg1"/>
                </a:solidFill>
                <a:latin typeface="Arial" panose="020B0604020202020204" pitchFamily="34" charset="0"/>
                <a:cs typeface="Arial" panose="020B0604020202020204" pitchFamily="34" charset="0"/>
              </a:rPr>
              <a:t>,</a:t>
            </a:r>
            <a:endParaRPr lang="el-GR" sz="2800" dirty="0">
              <a:solidFill>
                <a:schemeClr val="bg1"/>
              </a:solidFill>
              <a:latin typeface="Arial" panose="020B0604020202020204" pitchFamily="34" charset="0"/>
              <a:cs typeface="Arial" panose="020B0604020202020204" pitchFamily="34" charset="0"/>
            </a:endParaRPr>
          </a:p>
          <a:p>
            <a:pPr algn="l"/>
            <a:r>
              <a:rPr lang="el-GR" sz="2800" dirty="0">
                <a:solidFill>
                  <a:schemeClr val="bg1"/>
                </a:solidFill>
                <a:latin typeface="Arial" panose="020B0604020202020204" pitchFamily="34" charset="0"/>
                <a:cs typeface="Arial" panose="020B0604020202020204" pitchFamily="34" charset="0"/>
              </a:rPr>
              <a:t>Υπηρεσία Βιομηχανίας και Τεχνολογίας</a:t>
            </a:r>
          </a:p>
          <a:p>
            <a:pPr algn="l"/>
            <a:endParaRPr lang="el-GR" sz="2800" dirty="0">
              <a:solidFill>
                <a:schemeClr val="bg1"/>
              </a:solidFill>
            </a:endParaRPr>
          </a:p>
        </p:txBody>
      </p:sp>
      <p:pic>
        <p:nvPicPr>
          <p:cNvPr id="12" name="Picture 11" descr="Graphical user interface, text&#10;&#10;Description automatically generated">
            <a:extLst>
              <a:ext uri="{FF2B5EF4-FFF2-40B4-BE49-F238E27FC236}">
                <a16:creationId xmlns:a16="http://schemas.microsoft.com/office/drawing/2014/main" id="{9FD91AF3-B048-4D53-A7EC-064F8EB35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3268" y="10461948"/>
            <a:ext cx="7542646" cy="1637832"/>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65" y="11959069"/>
            <a:ext cx="5188528" cy="148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69179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ojects-insulation-facade-finishing.jpg"/>
          <p:cNvPicPr>
            <a:picLocks noChangeAspect="1"/>
          </p:cNvPicPr>
          <p:nvPr/>
        </p:nvPicPr>
        <p:blipFill>
          <a:blip r:embed="rId2" cstate="print"/>
          <a:stretch>
            <a:fillRect/>
          </a:stretch>
        </p:blipFill>
        <p:spPr>
          <a:xfrm>
            <a:off x="11031631" y="-1293286"/>
            <a:ext cx="15342534" cy="13283579"/>
          </a:xfrm>
          <a:prstGeom prst="rect">
            <a:avLst/>
          </a:prstGeom>
        </p:spPr>
      </p:pic>
      <p:sp>
        <p:nvSpPr>
          <p:cNvPr id="19" name="Rectangle">
            <a:extLst>
              <a:ext uri="{FF2B5EF4-FFF2-40B4-BE49-F238E27FC236}">
                <a16:creationId xmlns:a16="http://schemas.microsoft.com/office/drawing/2014/main" id="{4F98BCF5-8270-D84C-867D-231075BF2585}"/>
              </a:ext>
            </a:extLst>
          </p:cNvPr>
          <p:cNvSpPr/>
          <p:nvPr/>
        </p:nvSpPr>
        <p:spPr>
          <a:xfrm rot="914430">
            <a:off x="-4095278" y="-5192084"/>
            <a:ext cx="16263123" cy="21386983"/>
          </a:xfrm>
          <a:prstGeom prst="rect">
            <a:avLst/>
          </a:pr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solidFill>
                <a:schemeClr val="bg1"/>
              </a:solidFill>
            </a:endParaRPr>
          </a:p>
        </p:txBody>
      </p:sp>
      <p:pic>
        <p:nvPicPr>
          <p:cNvPr id="173" name="Image" descr="Image"/>
          <p:cNvPicPr>
            <a:picLocks noChangeAspect="1"/>
          </p:cNvPicPr>
          <p:nvPr/>
        </p:nvPicPr>
        <p:blipFill>
          <a:blip r:embed="rId3" cstate="print"/>
          <a:stretch>
            <a:fillRect/>
          </a:stretch>
        </p:blipFill>
        <p:spPr>
          <a:xfrm>
            <a:off x="8936984" y="10354105"/>
            <a:ext cx="15700723" cy="3345352"/>
          </a:xfrm>
          <a:prstGeom prst="rect">
            <a:avLst/>
          </a:prstGeom>
          <a:ln w="12700">
            <a:miter lim="400000"/>
          </a:ln>
        </p:spPr>
      </p:pic>
      <p:sp>
        <p:nvSpPr>
          <p:cNvPr id="17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12" name="Picture 11" descr="Graphical user interface, text&#10;&#10;Description automatically generated">
            <a:extLst>
              <a:ext uri="{FF2B5EF4-FFF2-40B4-BE49-F238E27FC236}">
                <a16:creationId xmlns:a16="http://schemas.microsoft.com/office/drawing/2014/main" id="{0F6FAF2D-DA74-2742-AB7B-43FDFD40D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
        <p:nvSpPr>
          <p:cNvPr id="16" name="headline goes here goes here">
            <a:extLst>
              <a:ext uri="{FF2B5EF4-FFF2-40B4-BE49-F238E27FC236}">
                <a16:creationId xmlns:a16="http://schemas.microsoft.com/office/drawing/2014/main" id="{6D6E0C10-D84B-0045-B903-52E9EBF4C29D}"/>
              </a:ext>
            </a:extLst>
          </p:cNvPr>
          <p:cNvSpPr txBox="1"/>
          <p:nvPr/>
        </p:nvSpPr>
        <p:spPr>
          <a:xfrm>
            <a:off x="1323788" y="2751467"/>
            <a:ext cx="11115964"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120000"/>
              </a:lnSpc>
              <a:defRPr sz="4000" cap="all">
                <a:solidFill>
                  <a:srgbClr val="307788"/>
                </a:solidFill>
                <a:latin typeface="Arial"/>
                <a:ea typeface="Arial"/>
                <a:cs typeface="Arial"/>
                <a:sym typeface="Arial"/>
              </a:defRPr>
            </a:lvl1pPr>
          </a:lstStyle>
          <a:p>
            <a:r>
              <a:rPr lang="el-GR" dirty="0"/>
              <a:t>ΕΠΙΛΕΞΙΜΕΣ δαπανεσ - ΔΡΑΣΕΙΣ</a:t>
            </a:r>
            <a:endParaRPr dirty="0"/>
          </a:p>
        </p:txBody>
      </p:sp>
      <p:sp>
        <p:nvSpPr>
          <p:cNvPr id="25"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a:extLst>
              <a:ext uri="{FF2B5EF4-FFF2-40B4-BE49-F238E27FC236}">
                <a16:creationId xmlns:a16="http://schemas.microsoft.com/office/drawing/2014/main" id="{41FAFD48-F54E-8748-874D-C8D5786C4FD2}"/>
              </a:ext>
            </a:extLst>
          </p:cNvPr>
          <p:cNvSpPr txBox="1"/>
          <p:nvPr/>
        </p:nvSpPr>
        <p:spPr>
          <a:xfrm>
            <a:off x="1565835" y="3685407"/>
            <a:ext cx="9166771" cy="735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pPr marL="457200" indent="-457200">
              <a:buFont typeface="Arial" panose="020B0604020202020204" pitchFamily="34" charset="0"/>
              <a:buChar char="•"/>
            </a:pPr>
            <a:r>
              <a:rPr lang="el-GR" sz="3600" dirty="0"/>
              <a:t>Εφαρμόζονται επιμέρους τεχνικά κριτήρια, </a:t>
            </a:r>
            <a:br>
              <a:rPr lang="el-GR" sz="3600" dirty="0"/>
            </a:br>
            <a:r>
              <a:rPr lang="el-GR" sz="3600" dirty="0"/>
              <a:t>τα οποία πρέπει να τηρούνται </a:t>
            </a:r>
          </a:p>
          <a:p>
            <a:r>
              <a:rPr lang="el-GR" sz="3600" dirty="0"/>
              <a:t>	(Δημοσίευση με τον Οδηγό του Σχεδίου).</a:t>
            </a:r>
          </a:p>
          <a:p>
            <a:endParaRPr lang="el-GR" sz="3600" dirty="0"/>
          </a:p>
          <a:p>
            <a:pPr marL="457200" indent="-457200">
              <a:buFont typeface="Arial" panose="020B0604020202020204" pitchFamily="34" charset="0"/>
              <a:buChar char="•"/>
            </a:pPr>
            <a:r>
              <a:rPr lang="el-GR" sz="3600" dirty="0"/>
              <a:t>Εγκαταστάσεις από πιστοποιημένους εγκαταστάτες (όπου απαιτείται από τη νομοθεσία).</a:t>
            </a:r>
            <a:br>
              <a:rPr lang="el-GR" sz="3600" dirty="0"/>
            </a:br>
            <a:endParaRPr lang="el-GR" sz="3600" dirty="0"/>
          </a:p>
          <a:p>
            <a:pPr marL="457200" indent="-457200">
              <a:buFont typeface="Arial" panose="020B0604020202020204" pitchFamily="34" charset="0"/>
              <a:buChar char="•"/>
            </a:pPr>
            <a:r>
              <a:rPr lang="el-GR" sz="3600" b="0" dirty="0"/>
              <a:t>Έναρξη επενδύσεων: Μετά την ημερομηνία υποβολής κάθε αίτησης.</a:t>
            </a:r>
          </a:p>
          <a:p>
            <a:pPr marL="457200" indent="-457200">
              <a:buFont typeface="Arial" panose="020B0604020202020204" pitchFamily="34" charset="0"/>
              <a:buChar char="•"/>
            </a:pPr>
            <a:endParaRPr lang="el-GR" sz="36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p:cNvSpPr/>
          <p:nvPr/>
        </p:nvSpPr>
        <p:spPr>
          <a:xfrm>
            <a:off x="0" y="0"/>
            <a:ext cx="24383999" cy="11782697"/>
          </a:xfrm>
          <a:prstGeom prst="rect">
            <a:avLst/>
          </a:prstGeom>
          <a:solidFill>
            <a:srgbClr val="30778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03" name="ΚΥΠΡΙΑΚΗ ΔΗΜΟΚΡΑΤΙΑ / ΠΝΕΥΜΑΤΙΚΑ ΔΙΚΑΙΩΜΑΤΑ 2020"/>
          <p:cNvSpPr txBox="1"/>
          <p:nvPr/>
        </p:nvSpPr>
        <p:spPr>
          <a:xfrm>
            <a:off x="1210618" y="130112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204" name="headline goes here goes here"/>
          <p:cNvSpPr txBox="1"/>
          <p:nvPr/>
        </p:nvSpPr>
        <p:spPr>
          <a:xfrm>
            <a:off x="1269999" y="1137821"/>
            <a:ext cx="13699067" cy="706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120000"/>
              </a:lnSpc>
              <a:defRPr sz="4000" cap="all">
                <a:solidFill>
                  <a:srgbClr val="FFFFFF"/>
                </a:solidFill>
                <a:latin typeface="Arial"/>
                <a:ea typeface="Arial"/>
                <a:cs typeface="Arial"/>
                <a:sym typeface="Arial"/>
              </a:defRPr>
            </a:lvl1pPr>
          </a:lstStyle>
          <a:p>
            <a:r>
              <a:rPr lang="el-GR" sz="3600" dirty="0"/>
              <a:t>ΕΛΑΧΙΣΤΕΣ ΠΡΟΫΠΟΘΕΣΕΙΣ ΕΓΚΡΙΣΗΣ (ΑΠΛΗ ΚΑΤΗΓΟΡΙΑ)</a:t>
            </a:r>
            <a:endParaRPr sz="3600" dirty="0"/>
          </a:p>
        </p:txBody>
      </p:sp>
      <p:sp>
        <p:nvSpPr>
          <p:cNvPr id="206"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p:cNvSpPr txBox="1"/>
          <p:nvPr/>
        </p:nvSpPr>
        <p:spPr>
          <a:xfrm>
            <a:off x="1295305" y="3080681"/>
            <a:ext cx="10012545" cy="7212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FFFFFF"/>
                </a:solidFill>
                <a:latin typeface="Arial"/>
                <a:ea typeface="Arial"/>
                <a:cs typeface="Arial"/>
                <a:sym typeface="Arial"/>
              </a:defRPr>
            </a:lvl1pPr>
          </a:lstStyle>
          <a:p>
            <a:pPr marL="457200" indent="-457200">
              <a:buFont typeface="Arial" panose="020B0604020202020204" pitchFamily="34" charset="0"/>
              <a:buChar char="•"/>
            </a:pPr>
            <a:r>
              <a:rPr lang="el-GR" dirty="0"/>
              <a:t>Εξοικονόμηση Ενέργειας 60%.</a:t>
            </a:r>
          </a:p>
          <a:p>
            <a:pPr marL="457200" indent="-457200">
              <a:buFontTx/>
              <a:buChar char="-"/>
            </a:pPr>
            <a:endParaRPr lang="el-GR" dirty="0"/>
          </a:p>
          <a:p>
            <a:pPr marL="457200" indent="-457200">
              <a:buFont typeface="Arial" panose="020B0604020202020204" pitchFamily="34" charset="0"/>
              <a:buChar char="•"/>
            </a:pPr>
            <a:r>
              <a:rPr lang="el-GR" dirty="0"/>
              <a:t>Η αναβαθμισμένη οικία να έχει υποχρεωτικά θερμομονωμένο κέλυφος, έτσι ώστε να επιτυγχάνονται οι 2 από τους 3 συντελεστές θερμοπερατότητας των δομικών του στοιχείων (Οριζόντια ΔΣ, κάθετα ΔΣ, κουφώματα).</a:t>
            </a:r>
          </a:p>
          <a:p>
            <a:pPr marL="457200" indent="-457200">
              <a:buFontTx/>
              <a:buChar char="-"/>
            </a:pPr>
            <a:endParaRPr lang="el-GR" dirty="0"/>
          </a:p>
          <a:p>
            <a:pPr marL="457200" indent="-457200">
              <a:buFont typeface="Arial" panose="020B0604020202020204" pitchFamily="34" charset="0"/>
              <a:buChar char="•"/>
            </a:pPr>
            <a:r>
              <a:rPr lang="el-GR" dirty="0"/>
              <a:t>Τηρούνται όλες οι προϋποθέσεις συμμετοχής στο Σχέδιο (πληρότητα αίτησης).</a:t>
            </a:r>
          </a:p>
          <a:p>
            <a:pPr marL="457200" indent="-457200">
              <a:buFontTx/>
              <a:buChar char="-"/>
            </a:pPr>
            <a:endParaRPr dirty="0"/>
          </a:p>
        </p:txBody>
      </p:sp>
      <p:pic>
        <p:nvPicPr>
          <p:cNvPr id="11" name="Picture 10" descr="Graphical user interface, text&#10;&#10;Description automatically generated">
            <a:extLst>
              <a:ext uri="{FF2B5EF4-FFF2-40B4-BE49-F238E27FC236}">
                <a16:creationId xmlns:a16="http://schemas.microsoft.com/office/drawing/2014/main" id="{A9CDB4A5-012A-4545-A445-E89690972A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cxnSp>
        <p:nvCxnSpPr>
          <p:cNvPr id="15" name="Straight Connector 14">
            <a:extLst>
              <a:ext uri="{FF2B5EF4-FFF2-40B4-BE49-F238E27FC236}">
                <a16:creationId xmlns:a16="http://schemas.microsoft.com/office/drawing/2014/main" id="{18E2C923-4511-49D8-B22B-23DA74EA1CE4}"/>
              </a:ext>
            </a:extLst>
          </p:cNvPr>
          <p:cNvCxnSpPr>
            <a:cxnSpLocks/>
          </p:cNvCxnSpPr>
          <p:nvPr/>
        </p:nvCxnSpPr>
        <p:spPr>
          <a:xfrm>
            <a:off x="1270000" y="1916736"/>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1330FF4-F88E-470B-BD84-38ED0935D94A}"/>
              </a:ext>
            </a:extLst>
          </p:cNvPr>
          <p:cNvPicPr>
            <a:picLocks noChangeAspect="1"/>
          </p:cNvPicPr>
          <p:nvPr/>
        </p:nvPicPr>
        <p:blipFill>
          <a:blip r:embed="rId3" cstate="print"/>
          <a:stretch>
            <a:fillRect/>
          </a:stretch>
        </p:blipFill>
        <p:spPr>
          <a:xfrm>
            <a:off x="22060300" y="1212674"/>
            <a:ext cx="711200" cy="698500"/>
          </a:xfrm>
          <a:prstGeom prst="rect">
            <a:avLst/>
          </a:prstGeom>
        </p:spPr>
      </p:pic>
      <p:pic>
        <p:nvPicPr>
          <p:cNvPr id="12" name="Picture 11" descr="thermomonosi.jpg"/>
          <p:cNvPicPr>
            <a:picLocks noChangeAspect="1"/>
          </p:cNvPicPr>
          <p:nvPr/>
        </p:nvPicPr>
        <p:blipFill>
          <a:blip r:embed="rId4" cstate="print"/>
          <a:stretch>
            <a:fillRect/>
          </a:stretch>
        </p:blipFill>
        <p:spPr>
          <a:xfrm>
            <a:off x="11350366" y="2664823"/>
            <a:ext cx="12641748" cy="8072846"/>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0F6FAF2D-DA74-2742-AB7B-43FDFD40D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5119" y="11877381"/>
            <a:ext cx="6035270" cy="1310516"/>
          </a:xfrm>
          <a:prstGeom prst="rect">
            <a:avLst/>
          </a:prstGeom>
        </p:spPr>
      </p:pic>
      <p:pic>
        <p:nvPicPr>
          <p:cNvPr id="14" name="Image" descr="Image"/>
          <p:cNvPicPr>
            <a:picLocks noChangeAspect="1"/>
          </p:cNvPicPr>
          <p:nvPr/>
        </p:nvPicPr>
        <p:blipFill>
          <a:blip r:embed="rId5" cstate="print"/>
          <a:stretch>
            <a:fillRect/>
          </a:stretch>
        </p:blipFill>
        <p:spPr>
          <a:xfrm>
            <a:off x="9089384" y="10506505"/>
            <a:ext cx="15700723" cy="3345352"/>
          </a:xfrm>
          <a:prstGeom prst="rect">
            <a:avLst/>
          </a:prstGeom>
          <a:ln w="12700">
            <a:miter lim="400000"/>
          </a:ln>
        </p:spPr>
      </p:pic>
      <p:pic>
        <p:nvPicPr>
          <p:cNvPr id="17" name="Picture 16" descr="Graphical user interface, text&#10;&#10;Description automatically generated">
            <a:extLst>
              <a:ext uri="{FF2B5EF4-FFF2-40B4-BE49-F238E27FC236}">
                <a16:creationId xmlns:a16="http://schemas.microsoft.com/office/drawing/2014/main" id="{113243A6-B6C7-4667-BF51-64F89A188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0250" y="12138638"/>
            <a:ext cx="6035270" cy="1310516"/>
          </a:xfrm>
          <a:prstGeom prst="rect">
            <a:avLst/>
          </a:prstGeom>
        </p:spPr>
      </p:pic>
    </p:spTree>
    <p:extLst>
      <p:ext uri="{BB962C8B-B14F-4D97-AF65-F5344CB8AC3E}">
        <p14:creationId xmlns:p14="http://schemas.microsoft.com/office/powerpoint/2010/main" val="32171228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637FCA-C816-9247-9260-6EBAFAF50E9D}"/>
              </a:ext>
            </a:extLst>
          </p:cNvPr>
          <p:cNvPicPr>
            <a:picLocks noChangeAspect="1"/>
          </p:cNvPicPr>
          <p:nvPr/>
        </p:nvPicPr>
        <p:blipFill>
          <a:blip r:embed="rId2" cstate="print"/>
          <a:stretch>
            <a:fillRect/>
          </a:stretch>
        </p:blipFill>
        <p:spPr>
          <a:xfrm>
            <a:off x="15319184" y="2163613"/>
            <a:ext cx="8255000" cy="10694034"/>
          </a:xfrm>
          <a:prstGeom prst="rect">
            <a:avLst/>
          </a:prstGeom>
        </p:spPr>
      </p:pic>
      <p:sp>
        <p:nvSpPr>
          <p:cNvPr id="24"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a:extLst>
              <a:ext uri="{FF2B5EF4-FFF2-40B4-BE49-F238E27FC236}">
                <a16:creationId xmlns:a16="http://schemas.microsoft.com/office/drawing/2014/main" id="{F022FD0E-4363-0F4C-BB73-E9667473E528}"/>
              </a:ext>
            </a:extLst>
          </p:cNvPr>
          <p:cNvSpPr txBox="1"/>
          <p:nvPr/>
        </p:nvSpPr>
        <p:spPr>
          <a:xfrm>
            <a:off x="17458804" y="2615236"/>
            <a:ext cx="5559029" cy="105496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r>
              <a:rPr lang="el-GR" sz="3200" b="1" dirty="0"/>
              <a:t>Ενεργειακή αναβάθμιση </a:t>
            </a:r>
            <a:br>
              <a:rPr lang="en-US" sz="3200" b="1" dirty="0"/>
            </a:br>
            <a:r>
              <a:rPr lang="el-GR" sz="3200" b="1" dirty="0"/>
              <a:t>με σχεδόν μηδενική κατανάλωση ενέργειας</a:t>
            </a:r>
          </a:p>
          <a:p>
            <a:pPr>
              <a:lnSpc>
                <a:spcPct val="100000"/>
              </a:lnSpc>
            </a:pPr>
            <a:endParaRPr lang="el-GR" sz="3200" b="1" dirty="0"/>
          </a:p>
          <a:p>
            <a:pPr marL="457200" indent="-457200">
              <a:lnSpc>
                <a:spcPct val="100000"/>
              </a:lnSpc>
              <a:buFont typeface="Arial" panose="020B0604020202020204" pitchFamily="34" charset="0"/>
              <a:buChar char="•"/>
            </a:pPr>
            <a:r>
              <a:rPr lang="el-GR" sz="2800" dirty="0"/>
              <a:t>ΠΕΑ κατηγορίας Α</a:t>
            </a:r>
          </a:p>
          <a:p>
            <a:pPr>
              <a:lnSpc>
                <a:spcPct val="100000"/>
              </a:lnSpc>
            </a:pPr>
            <a:endParaRPr lang="el-GR" sz="2800" dirty="0"/>
          </a:p>
          <a:p>
            <a:pPr marL="457200" indent="-457200">
              <a:lnSpc>
                <a:spcPct val="100000"/>
              </a:lnSpc>
              <a:buFont typeface="Arial" panose="020B0604020202020204" pitchFamily="34" charset="0"/>
              <a:buChar char="•"/>
            </a:pPr>
            <a:r>
              <a:rPr lang="el-GR" sz="2800" dirty="0"/>
              <a:t>Θερμομόνωση ολόκληρου </a:t>
            </a:r>
            <a:br>
              <a:rPr lang="el-GR" sz="2800" dirty="0"/>
            </a:br>
            <a:r>
              <a:rPr lang="el-GR" sz="2800" dirty="0"/>
              <a:t>του κελύφους</a:t>
            </a:r>
          </a:p>
          <a:p>
            <a:pPr>
              <a:lnSpc>
                <a:spcPct val="100000"/>
              </a:lnSpc>
            </a:pPr>
            <a:endParaRPr lang="el-GR" sz="2800" dirty="0"/>
          </a:p>
          <a:p>
            <a:pPr marL="457200" indent="-457200">
              <a:lnSpc>
                <a:spcPct val="100000"/>
              </a:lnSpc>
              <a:buFont typeface="Arial" panose="020B0604020202020204" pitchFamily="34" charset="0"/>
              <a:buChar char="•"/>
            </a:pPr>
            <a:r>
              <a:rPr lang="el-GR" sz="2800" dirty="0"/>
              <a:t>Συνεισφορά ΑΠΕ &gt; 25%</a:t>
            </a:r>
          </a:p>
          <a:p>
            <a:pPr marL="457200" indent="-457200">
              <a:lnSpc>
                <a:spcPct val="100000"/>
              </a:lnSpc>
              <a:buFont typeface="Arial" panose="020B0604020202020204" pitchFamily="34" charset="0"/>
              <a:buChar char="•"/>
            </a:pPr>
            <a:endParaRPr lang="el-GR" sz="2800" dirty="0"/>
          </a:p>
          <a:p>
            <a:pPr marL="457200" indent="-457200">
              <a:lnSpc>
                <a:spcPct val="100000"/>
              </a:lnSpc>
              <a:buFont typeface="Arial" panose="020B0604020202020204" pitchFamily="34" charset="0"/>
              <a:buChar char="•"/>
            </a:pPr>
            <a:r>
              <a:rPr lang="el-GR" sz="2800" dirty="0"/>
              <a:t>Πρόσθετα ετήσια όρια στην κατανάλωση πρωτογενούς ενέργειας και στη ζήτηση ενέργειας για θέρμανση</a:t>
            </a:r>
          </a:p>
          <a:p>
            <a:pPr>
              <a:lnSpc>
                <a:spcPct val="100000"/>
              </a:lnSpc>
            </a:pPr>
            <a:endParaRPr lang="el-GR" sz="2800" dirty="0"/>
          </a:p>
          <a:p>
            <a:pPr marL="457200" indent="-457200">
              <a:lnSpc>
                <a:spcPct val="100000"/>
              </a:lnSpc>
              <a:buFont typeface="Arial" panose="020B0604020202020204" pitchFamily="34" charset="0"/>
              <a:buChar char="•"/>
            </a:pPr>
            <a:r>
              <a:rPr lang="el-GR" sz="2800" dirty="0"/>
              <a:t>Αναμενόμενο μέγιστο ποσό χορηγίας  </a:t>
            </a:r>
            <a:r>
              <a:rPr lang="el-GR" sz="2800" b="1" dirty="0"/>
              <a:t>€30.000</a:t>
            </a:r>
          </a:p>
          <a:p>
            <a:pPr marL="457200" indent="-457200">
              <a:lnSpc>
                <a:spcPct val="100000"/>
              </a:lnSpc>
              <a:buFont typeface="Arial" panose="020B0604020202020204" pitchFamily="34" charset="0"/>
              <a:buChar char="•"/>
            </a:pPr>
            <a:endParaRPr lang="el-GR" sz="2800" dirty="0"/>
          </a:p>
          <a:p>
            <a:endParaRPr lang="el-GR" sz="3200" b="1" dirty="0"/>
          </a:p>
          <a:p>
            <a:endParaRPr lang="el-GR" sz="3200" b="1" dirty="0"/>
          </a:p>
          <a:p>
            <a:endParaRPr lang="el-GR" sz="3200" b="1" dirty="0"/>
          </a:p>
        </p:txBody>
      </p:sp>
      <p:pic>
        <p:nvPicPr>
          <p:cNvPr id="14" name="Picture 13">
            <a:extLst>
              <a:ext uri="{FF2B5EF4-FFF2-40B4-BE49-F238E27FC236}">
                <a16:creationId xmlns:a16="http://schemas.microsoft.com/office/drawing/2014/main" id="{AD10ECC6-69C8-0343-AA5D-9C93E86D6C0E}"/>
              </a:ext>
            </a:extLst>
          </p:cNvPr>
          <p:cNvPicPr>
            <a:picLocks noChangeAspect="1"/>
          </p:cNvPicPr>
          <p:nvPr/>
        </p:nvPicPr>
        <p:blipFill>
          <a:blip r:embed="rId2" cstate="print"/>
          <a:stretch>
            <a:fillRect/>
          </a:stretch>
        </p:blipFill>
        <p:spPr>
          <a:xfrm>
            <a:off x="7568555" y="2163613"/>
            <a:ext cx="8255000" cy="10695212"/>
          </a:xfrm>
          <a:prstGeom prst="rect">
            <a:avLst/>
          </a:prstGeom>
        </p:spPr>
      </p:pic>
      <p:sp>
        <p:nvSpPr>
          <p:cNvPr id="15"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a:extLst>
              <a:ext uri="{FF2B5EF4-FFF2-40B4-BE49-F238E27FC236}">
                <a16:creationId xmlns:a16="http://schemas.microsoft.com/office/drawing/2014/main" id="{8D5AA142-4428-AC4C-A003-EE7451B7294E}"/>
              </a:ext>
            </a:extLst>
          </p:cNvPr>
          <p:cNvSpPr txBox="1"/>
          <p:nvPr/>
        </p:nvSpPr>
        <p:spPr>
          <a:xfrm>
            <a:off x="9341224" y="2567752"/>
            <a:ext cx="5977960" cy="8543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r>
              <a:rPr lang="el-GR" sz="3200" b="1" dirty="0"/>
              <a:t>Εκτεταμένη ενεργειακή αναβάθμιση με προσθήκη νέου φωτοβολταϊκού</a:t>
            </a:r>
          </a:p>
          <a:p>
            <a:pPr>
              <a:lnSpc>
                <a:spcPct val="100000"/>
              </a:lnSpc>
            </a:pPr>
            <a:endParaRPr lang="el-GR" sz="2800" b="1" dirty="0"/>
          </a:p>
          <a:p>
            <a:pPr marL="457200" indent="-457200">
              <a:lnSpc>
                <a:spcPct val="100000"/>
              </a:lnSpc>
              <a:buFont typeface="Arial" panose="020B0604020202020204" pitchFamily="34" charset="0"/>
              <a:buChar char="•"/>
            </a:pPr>
            <a:r>
              <a:rPr lang="el-GR" sz="2800" dirty="0"/>
              <a:t>ΠΕΑ κατηγορίας Α</a:t>
            </a:r>
          </a:p>
          <a:p>
            <a:pPr marL="457200" indent="-457200">
              <a:lnSpc>
                <a:spcPct val="100000"/>
              </a:lnSpc>
              <a:buFont typeface="Arial" panose="020B0604020202020204" pitchFamily="34" charset="0"/>
              <a:buChar char="•"/>
            </a:pPr>
            <a:endParaRPr lang="el-GR" sz="2800" dirty="0"/>
          </a:p>
          <a:p>
            <a:pPr marL="457200" indent="-457200">
              <a:lnSpc>
                <a:spcPct val="100000"/>
              </a:lnSpc>
              <a:buFont typeface="Arial" panose="020B0604020202020204" pitchFamily="34" charset="0"/>
              <a:buChar char="•"/>
            </a:pPr>
            <a:r>
              <a:rPr lang="el-GR" sz="2800" dirty="0"/>
              <a:t>Εξοικονόμηση ενέργειας &gt; 60%</a:t>
            </a:r>
            <a:br>
              <a:rPr lang="el-GR" sz="2800" dirty="0"/>
            </a:br>
            <a:endParaRPr lang="el-GR" sz="2800" dirty="0"/>
          </a:p>
          <a:p>
            <a:pPr marL="457200" indent="-457200">
              <a:lnSpc>
                <a:spcPct val="100000"/>
              </a:lnSpc>
              <a:buFont typeface="Arial" panose="020B0604020202020204" pitchFamily="34" charset="0"/>
              <a:buChar char="•"/>
            </a:pPr>
            <a:r>
              <a:rPr lang="el-GR" sz="2800" dirty="0"/>
              <a:t>Θερμομόνωσης κελύφους </a:t>
            </a:r>
            <a:br>
              <a:rPr lang="el-GR" sz="2800" dirty="0"/>
            </a:br>
            <a:r>
              <a:rPr lang="el-GR" sz="2800" dirty="0"/>
              <a:t>κατά 2/3</a:t>
            </a:r>
            <a:br>
              <a:rPr lang="el-GR" sz="2800" dirty="0"/>
            </a:br>
            <a:endParaRPr lang="el-GR" sz="2800" dirty="0"/>
          </a:p>
          <a:p>
            <a:pPr marL="457200" indent="-457200">
              <a:lnSpc>
                <a:spcPct val="100000"/>
              </a:lnSpc>
              <a:buFont typeface="Arial" panose="020B0604020202020204" pitchFamily="34" charset="0"/>
              <a:buChar char="•"/>
            </a:pPr>
            <a:r>
              <a:rPr lang="el-GR" sz="2800" dirty="0"/>
              <a:t>Αναμενόμενο μέγιστο ποσό χορηγίας </a:t>
            </a:r>
            <a:r>
              <a:rPr lang="el-GR" sz="2800" b="1" dirty="0"/>
              <a:t>€25.000</a:t>
            </a:r>
          </a:p>
          <a:p>
            <a:pPr marL="457200" indent="-457200"/>
            <a:br>
              <a:rPr lang="el-GR" sz="3200" dirty="0"/>
            </a:br>
            <a:endParaRPr lang="el-GR" sz="3200" dirty="0"/>
          </a:p>
          <a:p>
            <a:endParaRPr lang="el-GR" sz="3200" b="1" dirty="0"/>
          </a:p>
          <a:p>
            <a:r>
              <a:rPr lang="en-US" dirty="0"/>
              <a:t>.</a:t>
            </a:r>
            <a:r>
              <a:rPr dirty="0"/>
              <a:t> </a:t>
            </a:r>
          </a:p>
        </p:txBody>
      </p:sp>
      <p:pic>
        <p:nvPicPr>
          <p:cNvPr id="4" name="Picture 3">
            <a:extLst>
              <a:ext uri="{FF2B5EF4-FFF2-40B4-BE49-F238E27FC236}">
                <a16:creationId xmlns:a16="http://schemas.microsoft.com/office/drawing/2014/main" id="{4084A4B9-A9F8-3542-B82A-CD13F90AED69}"/>
              </a:ext>
            </a:extLst>
          </p:cNvPr>
          <p:cNvPicPr>
            <a:picLocks noChangeAspect="1"/>
          </p:cNvPicPr>
          <p:nvPr/>
        </p:nvPicPr>
        <p:blipFill>
          <a:blip r:embed="rId2" cstate="print"/>
          <a:stretch>
            <a:fillRect/>
          </a:stretch>
        </p:blipFill>
        <p:spPr>
          <a:xfrm>
            <a:off x="-349913" y="2163613"/>
            <a:ext cx="8255000" cy="10687294"/>
          </a:xfrm>
          <a:prstGeom prst="rect">
            <a:avLst/>
          </a:prstGeom>
        </p:spPr>
      </p:pic>
      <p:pic>
        <p:nvPicPr>
          <p:cNvPr id="164" name="Image" descr="Image"/>
          <p:cNvPicPr>
            <a:picLocks noChangeAspect="1"/>
          </p:cNvPicPr>
          <p:nvPr/>
        </p:nvPicPr>
        <p:blipFill>
          <a:blip r:embed="rId3" cstate="print"/>
          <a:stretch>
            <a:fillRect/>
          </a:stretch>
        </p:blipFill>
        <p:spPr>
          <a:xfrm>
            <a:off x="8936984" y="10354105"/>
            <a:ext cx="15700723" cy="3345352"/>
          </a:xfrm>
          <a:prstGeom prst="rect">
            <a:avLst/>
          </a:prstGeom>
          <a:ln w="12700">
            <a:miter lim="400000"/>
          </a:ln>
        </p:spPr>
      </p:pic>
      <p:sp>
        <p:nvSpPr>
          <p:cNvPr id="165"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169"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p:cNvSpPr txBox="1"/>
          <p:nvPr/>
        </p:nvSpPr>
        <p:spPr>
          <a:xfrm>
            <a:off x="1512840" y="2615236"/>
            <a:ext cx="5952611" cy="6159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r>
              <a:rPr lang="el-GR" sz="3200" b="1" dirty="0"/>
              <a:t>Εκτεταμένη ενεργειακή αναβάθμιση χωρίς προσθήκη φωτοβολταϊκού</a:t>
            </a:r>
            <a:br>
              <a:rPr lang="el-GR" sz="2800" dirty="0"/>
            </a:br>
            <a:endParaRPr lang="el-GR" sz="2800" dirty="0"/>
          </a:p>
          <a:p>
            <a:pPr marL="457200" indent="-457200">
              <a:lnSpc>
                <a:spcPct val="100000"/>
              </a:lnSpc>
              <a:buFont typeface="Arial" panose="020B0604020202020204" pitchFamily="34" charset="0"/>
              <a:buChar char="•"/>
            </a:pPr>
            <a:r>
              <a:rPr lang="el-GR" sz="2800" dirty="0"/>
              <a:t>Εξοικονόμηση ενέργειας &gt; 60%</a:t>
            </a:r>
            <a:br>
              <a:rPr lang="el-GR" sz="2800" dirty="0"/>
            </a:br>
            <a:endParaRPr lang="el-GR" sz="2800" dirty="0"/>
          </a:p>
          <a:p>
            <a:pPr marL="457200" indent="-457200">
              <a:lnSpc>
                <a:spcPct val="100000"/>
              </a:lnSpc>
              <a:buFont typeface="Arial" panose="020B0604020202020204" pitchFamily="34" charset="0"/>
              <a:buChar char="•"/>
            </a:pPr>
            <a:r>
              <a:rPr lang="el-GR" sz="2800" dirty="0"/>
              <a:t>Θερμομόνωση κελύφους κατά 2/3</a:t>
            </a:r>
            <a:br>
              <a:rPr lang="el-GR" sz="2800" dirty="0"/>
            </a:br>
            <a:endParaRPr lang="el-GR" sz="2800" dirty="0"/>
          </a:p>
          <a:p>
            <a:pPr marL="457200" indent="-457200">
              <a:lnSpc>
                <a:spcPct val="100000"/>
              </a:lnSpc>
              <a:buFont typeface="Arial" panose="020B0604020202020204" pitchFamily="34" charset="0"/>
              <a:buChar char="•"/>
            </a:pPr>
            <a:r>
              <a:rPr lang="el-GR" sz="2800" dirty="0"/>
              <a:t>Αναμενόμενο μέγιστο ποσό χορηγίας </a:t>
            </a:r>
            <a:r>
              <a:rPr lang="el-GR" sz="2800" b="1" dirty="0"/>
              <a:t>€20.000</a:t>
            </a:r>
          </a:p>
          <a:p>
            <a:endParaRPr lang="el-GR" sz="3200" dirty="0"/>
          </a:p>
          <a:p>
            <a:endParaRPr lang="el-GR" sz="3200" dirty="0"/>
          </a:p>
        </p:txBody>
      </p:sp>
      <p:pic>
        <p:nvPicPr>
          <p:cNvPr id="11" name="Picture 10" descr="Graphical user interface, text&#10;&#10;Description automatically generated">
            <a:extLst>
              <a:ext uri="{FF2B5EF4-FFF2-40B4-BE49-F238E27FC236}">
                <a16:creationId xmlns:a16="http://schemas.microsoft.com/office/drawing/2014/main" id="{2E175A66-C56F-FD49-82DF-67AABC277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
        <p:nvSpPr>
          <p:cNvPr id="21" name="headline goes here goes here">
            <a:extLst>
              <a:ext uri="{FF2B5EF4-FFF2-40B4-BE49-F238E27FC236}">
                <a16:creationId xmlns:a16="http://schemas.microsoft.com/office/drawing/2014/main" id="{EF210703-7D6D-4042-B4FA-C9EAA2F7CA68}"/>
              </a:ext>
            </a:extLst>
          </p:cNvPr>
          <p:cNvSpPr txBox="1"/>
          <p:nvPr/>
        </p:nvSpPr>
        <p:spPr>
          <a:xfrm>
            <a:off x="1270000" y="1137821"/>
            <a:ext cx="11115964"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120000"/>
              </a:lnSpc>
              <a:defRPr sz="4000" cap="all">
                <a:solidFill>
                  <a:srgbClr val="307788"/>
                </a:solidFill>
                <a:latin typeface="Arial"/>
                <a:ea typeface="Arial"/>
                <a:cs typeface="Arial"/>
                <a:sym typeface="Arial"/>
              </a:defRPr>
            </a:lvl1pPr>
          </a:lstStyle>
          <a:p>
            <a:r>
              <a:rPr lang="el-GR" dirty="0"/>
              <a:t>Κατηγοριεσ επενδυσεων</a:t>
            </a:r>
            <a:endParaRPr dirty="0"/>
          </a:p>
        </p:txBody>
      </p:sp>
      <p:cxnSp>
        <p:nvCxnSpPr>
          <p:cNvPr id="22" name="Straight Connector 21">
            <a:extLst>
              <a:ext uri="{FF2B5EF4-FFF2-40B4-BE49-F238E27FC236}">
                <a16:creationId xmlns:a16="http://schemas.microsoft.com/office/drawing/2014/main" id="{6E1EFF9B-ECB1-E346-9AB9-51D43E339503}"/>
              </a:ext>
            </a:extLst>
          </p:cNvPr>
          <p:cNvCxnSpPr>
            <a:cxnSpLocks/>
          </p:cNvCxnSpPr>
          <p:nvPr/>
        </p:nvCxnSpPr>
        <p:spPr>
          <a:xfrm>
            <a:off x="1270000" y="1916736"/>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FFB6946-D8AB-F246-903C-473F35E035B3}"/>
              </a:ext>
            </a:extLst>
          </p:cNvPr>
          <p:cNvPicPr>
            <a:picLocks noChangeAspect="1"/>
          </p:cNvPicPr>
          <p:nvPr/>
        </p:nvPicPr>
        <p:blipFill>
          <a:blip r:embed="rId5" cstate="print"/>
          <a:stretch>
            <a:fillRect/>
          </a:stretch>
        </p:blipFill>
        <p:spPr>
          <a:xfrm>
            <a:off x="22060300" y="1219414"/>
            <a:ext cx="711200" cy="698500"/>
          </a:xfrm>
          <a:prstGeom prst="rect">
            <a:avLst/>
          </a:prstGeom>
        </p:spPr>
      </p:pic>
      <p:sp>
        <p:nvSpPr>
          <p:cNvPr id="16" name="TextBox 15">
            <a:extLst>
              <a:ext uri="{FF2B5EF4-FFF2-40B4-BE49-F238E27FC236}">
                <a16:creationId xmlns:a16="http://schemas.microsoft.com/office/drawing/2014/main" id="{00888301-C099-43C7-8EB3-392E4000076E}"/>
              </a:ext>
            </a:extLst>
          </p:cNvPr>
          <p:cNvSpPr txBox="1"/>
          <p:nvPr/>
        </p:nvSpPr>
        <p:spPr>
          <a:xfrm>
            <a:off x="315530" y="2590504"/>
            <a:ext cx="497251" cy="830997"/>
          </a:xfrm>
          <a:prstGeom prst="rect">
            <a:avLst/>
          </a:prstGeom>
          <a:noFill/>
        </p:spPr>
        <p:txBody>
          <a:bodyPr wrap="none" rtlCol="0">
            <a:spAutoFit/>
          </a:bodyPr>
          <a:lstStyle/>
          <a:p>
            <a:pPr algn="r" defTabSz="914400" hangingPunct="1"/>
            <a:r>
              <a:rPr lang="fr-FR" sz="4800" kern="1200" dirty="0">
                <a:solidFill>
                  <a:srgbClr val="307788"/>
                </a:solidFill>
                <a:effectLst>
                  <a:outerShdw blurRad="38100" dist="38100" dir="2700000" algn="tl">
                    <a:srgbClr val="000000">
                      <a:alpha val="43137"/>
                    </a:srgbClr>
                  </a:outerShdw>
                </a:effectLst>
                <a:latin typeface="Calibri" panose="020F0502020204030204"/>
                <a:ea typeface="+mn-ea"/>
                <a:cs typeface="+mn-cs"/>
              </a:rPr>
              <a:t>1</a:t>
            </a:r>
          </a:p>
        </p:txBody>
      </p:sp>
      <p:sp>
        <p:nvSpPr>
          <p:cNvPr id="18" name="TextBox 17">
            <a:extLst>
              <a:ext uri="{FF2B5EF4-FFF2-40B4-BE49-F238E27FC236}">
                <a16:creationId xmlns:a16="http://schemas.microsoft.com/office/drawing/2014/main" id="{1380BFDD-2A56-49DB-AC37-22C58D1CE3B2}"/>
              </a:ext>
            </a:extLst>
          </p:cNvPr>
          <p:cNvSpPr txBox="1"/>
          <p:nvPr/>
        </p:nvSpPr>
        <p:spPr>
          <a:xfrm>
            <a:off x="8352462" y="2616629"/>
            <a:ext cx="497251" cy="830997"/>
          </a:xfrm>
          <a:prstGeom prst="rect">
            <a:avLst/>
          </a:prstGeom>
          <a:noFill/>
        </p:spPr>
        <p:txBody>
          <a:bodyPr wrap="square" rtlCol="0">
            <a:spAutoFit/>
          </a:bodyPr>
          <a:lstStyle/>
          <a:p>
            <a:pPr algn="r" defTabSz="914400" hangingPunct="1"/>
            <a:r>
              <a:rPr lang="el-GR" sz="4800" kern="1200" dirty="0">
                <a:solidFill>
                  <a:srgbClr val="307788"/>
                </a:solidFill>
                <a:effectLst>
                  <a:outerShdw blurRad="38100" dist="38100" dir="2700000" algn="tl">
                    <a:srgbClr val="000000">
                      <a:alpha val="43137"/>
                    </a:srgbClr>
                  </a:outerShdw>
                </a:effectLst>
                <a:latin typeface="Calibri" panose="020F0502020204030204"/>
                <a:ea typeface="+mn-ea"/>
                <a:cs typeface="+mn-cs"/>
              </a:rPr>
              <a:t>2</a:t>
            </a:r>
            <a:endParaRPr lang="fr-FR" sz="4800" kern="1200" dirty="0">
              <a:solidFill>
                <a:srgbClr val="307788"/>
              </a:solidFill>
              <a:effectLst>
                <a:outerShdw blurRad="38100" dist="38100" dir="2700000" algn="tl">
                  <a:srgbClr val="000000">
                    <a:alpha val="43137"/>
                  </a:srgbClr>
                </a:outerShdw>
              </a:effectLst>
              <a:latin typeface="Calibri" panose="020F0502020204030204"/>
              <a:ea typeface="+mn-ea"/>
              <a:cs typeface="+mn-cs"/>
            </a:endParaRPr>
          </a:p>
        </p:txBody>
      </p:sp>
      <p:sp>
        <p:nvSpPr>
          <p:cNvPr id="19" name="TextBox 18">
            <a:extLst>
              <a:ext uri="{FF2B5EF4-FFF2-40B4-BE49-F238E27FC236}">
                <a16:creationId xmlns:a16="http://schemas.microsoft.com/office/drawing/2014/main" id="{6B07F6C2-AA9E-4340-9661-67860425570B}"/>
              </a:ext>
            </a:extLst>
          </p:cNvPr>
          <p:cNvSpPr txBox="1"/>
          <p:nvPr/>
        </p:nvSpPr>
        <p:spPr>
          <a:xfrm>
            <a:off x="16029763" y="2616628"/>
            <a:ext cx="497251" cy="830997"/>
          </a:xfrm>
          <a:prstGeom prst="rect">
            <a:avLst/>
          </a:prstGeom>
          <a:noFill/>
        </p:spPr>
        <p:txBody>
          <a:bodyPr wrap="none" rtlCol="0">
            <a:spAutoFit/>
          </a:bodyPr>
          <a:lstStyle/>
          <a:p>
            <a:pPr algn="r" defTabSz="914400" hangingPunct="1"/>
            <a:r>
              <a:rPr lang="el-GR" sz="4800" kern="1200" dirty="0">
                <a:solidFill>
                  <a:srgbClr val="307788"/>
                </a:solidFill>
                <a:effectLst>
                  <a:outerShdw blurRad="38100" dist="38100" dir="2700000" algn="tl">
                    <a:srgbClr val="000000">
                      <a:alpha val="43137"/>
                    </a:srgbClr>
                  </a:outerShdw>
                </a:effectLst>
                <a:latin typeface="Calibri" panose="020F0502020204030204"/>
                <a:ea typeface="+mn-ea"/>
                <a:cs typeface="+mn-cs"/>
              </a:rPr>
              <a:t>3</a:t>
            </a:r>
            <a:endParaRPr lang="fr-FR" sz="4800" kern="1200" dirty="0">
              <a:solidFill>
                <a:srgbClr val="307788"/>
              </a:solidFill>
              <a:effectLst>
                <a:outerShdw blurRad="38100" dist="38100" dir="2700000" algn="tl">
                  <a:srgbClr val="000000">
                    <a:alpha val="43137"/>
                  </a:srgbClr>
                </a:outerShdw>
              </a:effectLst>
              <a:latin typeface="Calibri" panose="020F0502020204030204"/>
              <a:ea typeface="+mn-ea"/>
              <a:cs typeface="+mn-cs"/>
            </a:endParaRPr>
          </a:p>
        </p:txBody>
      </p:sp>
    </p:spTree>
    <p:extLst>
      <p:ext uri="{BB962C8B-B14F-4D97-AF65-F5344CB8AC3E}">
        <p14:creationId xmlns:p14="http://schemas.microsoft.com/office/powerpoint/2010/main" val="16904191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cstate="print"/>
          <a:stretch>
            <a:fillRect/>
          </a:stretch>
        </p:blipFill>
        <p:spPr>
          <a:xfrm>
            <a:off x="8936984" y="10354105"/>
            <a:ext cx="15700723" cy="3345352"/>
          </a:xfrm>
          <a:prstGeom prst="rect">
            <a:avLst/>
          </a:prstGeom>
          <a:ln w="12700">
            <a:miter lim="400000"/>
          </a:ln>
        </p:spPr>
      </p:pic>
      <p:sp>
        <p:nvSpPr>
          <p:cNvPr id="309" name="ΚΥΠΡΙΑΚΗ ΔΗΜΟΚΡΑΤΙΑ / ΠΝΕΥΜΑΤΙΚΑ ΔΙΚΑΙΩΜΑΤΑ 2020"/>
          <p:cNvSpPr txBox="1"/>
          <p:nvPr/>
        </p:nvSpPr>
        <p:spPr>
          <a:xfrm>
            <a:off x="1210618" y="13005129"/>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21" name="Picture 20" descr="Graphical user interface, text&#10;&#10;Description automatically generated">
            <a:extLst>
              <a:ext uri="{FF2B5EF4-FFF2-40B4-BE49-F238E27FC236}">
                <a16:creationId xmlns:a16="http://schemas.microsoft.com/office/drawing/2014/main" id="{7CE719BE-5D34-FF40-8DDE-E8F8122BC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cxnSp>
        <p:nvCxnSpPr>
          <p:cNvPr id="19" name="Straight Connector 18">
            <a:extLst>
              <a:ext uri="{FF2B5EF4-FFF2-40B4-BE49-F238E27FC236}">
                <a16:creationId xmlns:a16="http://schemas.microsoft.com/office/drawing/2014/main" id="{5A065CAC-CAF6-E24C-9321-ED618993B155}"/>
              </a:ext>
            </a:extLst>
          </p:cNvPr>
          <p:cNvCxnSpPr>
            <a:cxnSpLocks/>
          </p:cNvCxnSpPr>
          <p:nvPr/>
        </p:nvCxnSpPr>
        <p:spPr>
          <a:xfrm>
            <a:off x="1270000" y="1681602"/>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665F782-D6D7-124C-BC01-5AF600A3C22B}"/>
              </a:ext>
            </a:extLst>
          </p:cNvPr>
          <p:cNvPicPr>
            <a:picLocks noChangeAspect="1"/>
          </p:cNvPicPr>
          <p:nvPr/>
        </p:nvPicPr>
        <p:blipFill>
          <a:blip r:embed="rId4" cstate="print"/>
          <a:stretch>
            <a:fillRect/>
          </a:stretch>
        </p:blipFill>
        <p:spPr>
          <a:xfrm>
            <a:off x="22060300" y="932028"/>
            <a:ext cx="711200" cy="698500"/>
          </a:xfrm>
          <a:prstGeom prst="rect">
            <a:avLst/>
          </a:prstGeom>
        </p:spPr>
      </p:pic>
      <p:sp>
        <p:nvSpPr>
          <p:cNvPr id="24"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6335DA28-106C-2740-B8A6-AE1DE1161F3B}"/>
              </a:ext>
            </a:extLst>
          </p:cNvPr>
          <p:cNvSpPr txBox="1"/>
          <p:nvPr/>
        </p:nvSpPr>
        <p:spPr>
          <a:xfrm>
            <a:off x="10034500" y="2466958"/>
            <a:ext cx="11149869" cy="8358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457200" indent="-457200">
              <a:buFont typeface="Arial" panose="020B0604020202020204" pitchFamily="34" charset="0"/>
              <a:buChar char="•"/>
            </a:pPr>
            <a:r>
              <a:rPr lang="el-GR" sz="3200" b="1" dirty="0"/>
              <a:t>Απλοποιημένη Διαδικασία</a:t>
            </a:r>
          </a:p>
          <a:p>
            <a:pPr marL="457200" indent="-457200">
              <a:buFont typeface="Arial" panose="020B0604020202020204" pitchFamily="34" charset="0"/>
              <a:buChar char="•"/>
            </a:pPr>
            <a:endParaRPr lang="el-GR" sz="3200" b="1" dirty="0"/>
          </a:p>
          <a:p>
            <a:pPr marL="457200" indent="-457200">
              <a:buFont typeface="Arial" panose="020B0604020202020204" pitchFamily="34" charset="0"/>
              <a:buChar char="•"/>
            </a:pPr>
            <a:r>
              <a:rPr lang="el-GR" sz="3200" dirty="0"/>
              <a:t>Δεν ζητούνται  προσφορές / τιμολόγια / αποδείξεις</a:t>
            </a:r>
          </a:p>
          <a:p>
            <a:pPr marL="457200" indent="-457200">
              <a:buFont typeface="Arial" panose="020B0604020202020204" pitchFamily="34" charset="0"/>
              <a:buChar char="•"/>
            </a:pPr>
            <a:endParaRPr lang="el-GR" sz="3200" dirty="0"/>
          </a:p>
          <a:p>
            <a:pPr marL="457200" indent="-457200">
              <a:buFont typeface="Arial" panose="020B0604020202020204" pitchFamily="34" charset="0"/>
              <a:buChar char="•"/>
            </a:pPr>
            <a:r>
              <a:rPr lang="el-GR" sz="3200" dirty="0"/>
              <a:t>Για κάθε δαπάνη υπάρχει </a:t>
            </a:r>
            <a:r>
              <a:rPr lang="el-GR" sz="3200" b="1" dirty="0"/>
              <a:t>προκαθορισμένο</a:t>
            </a:r>
            <a:r>
              <a:rPr lang="el-GR" sz="3200" dirty="0"/>
              <a:t> επιλέξιμο κόστος (Κατάλογος στον Οδηγό εφαρμογής)</a:t>
            </a:r>
          </a:p>
          <a:p>
            <a:pPr marL="457200" indent="-457200">
              <a:buFont typeface="Arial" panose="020B0604020202020204" pitchFamily="34" charset="0"/>
              <a:buChar char="•"/>
            </a:pPr>
            <a:endParaRPr lang="el-GR" sz="3200" dirty="0"/>
          </a:p>
          <a:p>
            <a:pPr marL="457200" indent="-457200">
              <a:buFont typeface="Arial" panose="020B0604020202020204" pitchFamily="34" charset="0"/>
              <a:buChar char="•"/>
            </a:pPr>
            <a:r>
              <a:rPr lang="el-GR" sz="3200" dirty="0"/>
              <a:t>Λαμβάνονται δεδομένα από το ΠΕΑ</a:t>
            </a:r>
            <a:r>
              <a:rPr lang="en-US" sz="3200" dirty="0"/>
              <a:t> </a:t>
            </a:r>
            <a:r>
              <a:rPr lang="el-GR" sz="3200" dirty="0"/>
              <a:t>και την αίτηση και επιβεβαιώνονται με επιτόπια επιθεώρηση</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l-GR" sz="3200" dirty="0"/>
              <a:t>Τα προκαθορισμένα επιλέξιμα κόστη βασίζονται σε πραγματικά δεδομένα επενδύσεων που επιχορηγήθηκαν σε προηγούμενες προκηρύξεις </a:t>
            </a:r>
          </a:p>
        </p:txBody>
      </p:sp>
      <p:sp>
        <p:nvSpPr>
          <p:cNvPr id="2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5903DC9-65C5-BA4E-BD47-2364A55C20A9}"/>
              </a:ext>
            </a:extLst>
          </p:cNvPr>
          <p:cNvSpPr txBox="1"/>
          <p:nvPr/>
        </p:nvSpPr>
        <p:spPr>
          <a:xfrm>
            <a:off x="3009445" y="6854829"/>
            <a:ext cx="6393817" cy="60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lgn="ctr"/>
            <a:endParaRPr lang="el-GR" sz="2800" dirty="0"/>
          </a:p>
        </p:txBody>
      </p:sp>
      <p:sp>
        <p:nvSpPr>
          <p:cNvPr id="1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1E81B22C-9B15-40C2-9238-972A61AD63E5}"/>
              </a:ext>
            </a:extLst>
          </p:cNvPr>
          <p:cNvSpPr txBox="1"/>
          <p:nvPr/>
        </p:nvSpPr>
        <p:spPr>
          <a:xfrm>
            <a:off x="3009445" y="6881420"/>
            <a:ext cx="6393817" cy="389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457200" indent="-457200">
              <a:buFont typeface="Arial" panose="020B0604020202020204" pitchFamily="34" charset="0"/>
              <a:buChar char="•"/>
            </a:pPr>
            <a:endParaRPr sz="2400" baseline="30000" dirty="0"/>
          </a:p>
        </p:txBody>
      </p:sp>
      <p:grpSp>
        <p:nvGrpSpPr>
          <p:cNvPr id="23" name="Group 22">
            <a:extLst>
              <a:ext uri="{FF2B5EF4-FFF2-40B4-BE49-F238E27FC236}">
                <a16:creationId xmlns:a16="http://schemas.microsoft.com/office/drawing/2014/main" id="{3500DBA0-A109-486F-88C9-F93FA2FDCE8B}"/>
              </a:ext>
            </a:extLst>
          </p:cNvPr>
          <p:cNvGrpSpPr/>
          <p:nvPr/>
        </p:nvGrpSpPr>
        <p:grpSpPr>
          <a:xfrm>
            <a:off x="888275" y="1844478"/>
            <a:ext cx="7811588" cy="11296756"/>
            <a:chOff x="378800" y="2265452"/>
            <a:chExt cx="2291141" cy="3103946"/>
          </a:xfrm>
        </p:grpSpPr>
        <p:grpSp>
          <p:nvGrpSpPr>
            <p:cNvPr id="27" name="Group 26">
              <a:extLst>
                <a:ext uri="{FF2B5EF4-FFF2-40B4-BE49-F238E27FC236}">
                  <a16:creationId xmlns:a16="http://schemas.microsoft.com/office/drawing/2014/main" id="{563E3CDC-476A-4821-809E-54A25CE95C54}"/>
                </a:ext>
              </a:extLst>
            </p:cNvPr>
            <p:cNvGrpSpPr/>
            <p:nvPr/>
          </p:nvGrpSpPr>
          <p:grpSpPr>
            <a:xfrm>
              <a:off x="378800" y="2265452"/>
              <a:ext cx="2291141" cy="3103946"/>
              <a:chOff x="388135" y="1949752"/>
              <a:chExt cx="2291141" cy="3103946"/>
            </a:xfrm>
          </p:grpSpPr>
          <p:sp>
            <p:nvSpPr>
              <p:cNvPr id="30" name="Shape">
                <a:extLst>
                  <a:ext uri="{FF2B5EF4-FFF2-40B4-BE49-F238E27FC236}">
                    <a16:creationId xmlns:a16="http://schemas.microsoft.com/office/drawing/2014/main" id="{88E0451D-FD00-4781-A612-127F5BB25FED}"/>
                  </a:ext>
                </a:extLst>
              </p:cNvPr>
              <p:cNvSpPr/>
              <p:nvPr/>
            </p:nvSpPr>
            <p:spPr>
              <a:xfrm>
                <a:off x="388135" y="1949752"/>
                <a:ext cx="2291141" cy="3103946"/>
              </a:xfrm>
              <a:custGeom>
                <a:avLst/>
                <a:gdLst/>
                <a:ahLst/>
                <a:cxnLst>
                  <a:cxn ang="0">
                    <a:pos x="wd2" y="hd2"/>
                  </a:cxn>
                  <a:cxn ang="5400000">
                    <a:pos x="wd2" y="hd2"/>
                  </a:cxn>
                  <a:cxn ang="10800000">
                    <a:pos x="wd2" y="hd2"/>
                  </a:cxn>
                  <a:cxn ang="16200000">
                    <a:pos x="wd2" y="hd2"/>
                  </a:cxn>
                </a:cxnLst>
                <a:rect l="0" t="0" r="r" b="b"/>
                <a:pathLst>
                  <a:path w="21570" h="21600" extrusionOk="0">
                    <a:moveTo>
                      <a:pt x="18514" y="0"/>
                    </a:moveTo>
                    <a:lnTo>
                      <a:pt x="3086" y="0"/>
                    </a:lnTo>
                    <a:cubicBezTo>
                      <a:pt x="1389" y="0"/>
                      <a:pt x="0" y="1026"/>
                      <a:pt x="0" y="2281"/>
                    </a:cubicBezTo>
                    <a:lnTo>
                      <a:pt x="0" y="19319"/>
                    </a:lnTo>
                    <a:cubicBezTo>
                      <a:pt x="0" y="20574"/>
                      <a:pt x="1389" y="21600"/>
                      <a:pt x="3086" y="21600"/>
                    </a:cubicBezTo>
                    <a:lnTo>
                      <a:pt x="18483" y="21600"/>
                    </a:lnTo>
                    <a:cubicBezTo>
                      <a:pt x="20181" y="21600"/>
                      <a:pt x="21569" y="20574"/>
                      <a:pt x="21569" y="19319"/>
                    </a:cubicBezTo>
                    <a:lnTo>
                      <a:pt x="21569" y="2281"/>
                    </a:lnTo>
                    <a:cubicBezTo>
                      <a:pt x="21600" y="1026"/>
                      <a:pt x="20211" y="0"/>
                      <a:pt x="18514" y="0"/>
                    </a:cubicBezTo>
                    <a:close/>
                    <a:moveTo>
                      <a:pt x="19749" y="7641"/>
                    </a:moveTo>
                    <a:cubicBezTo>
                      <a:pt x="19749" y="7960"/>
                      <a:pt x="19409" y="8211"/>
                      <a:pt x="18977" y="8211"/>
                    </a:cubicBezTo>
                    <a:lnTo>
                      <a:pt x="2314" y="8211"/>
                    </a:lnTo>
                    <a:cubicBezTo>
                      <a:pt x="1882" y="8211"/>
                      <a:pt x="1543" y="7960"/>
                      <a:pt x="1543" y="7641"/>
                    </a:cubicBezTo>
                    <a:lnTo>
                      <a:pt x="1543" y="1870"/>
                    </a:lnTo>
                    <a:cubicBezTo>
                      <a:pt x="1543" y="1551"/>
                      <a:pt x="1882" y="1300"/>
                      <a:pt x="2314" y="1300"/>
                    </a:cubicBezTo>
                    <a:lnTo>
                      <a:pt x="18977" y="1300"/>
                    </a:lnTo>
                    <a:cubicBezTo>
                      <a:pt x="19409" y="1300"/>
                      <a:pt x="19749" y="1551"/>
                      <a:pt x="19749" y="1870"/>
                    </a:cubicBezTo>
                    <a:lnTo>
                      <a:pt x="19749" y="7641"/>
                    </a:lnTo>
                    <a:close/>
                  </a:path>
                </a:pathLst>
              </a:custGeom>
              <a:solidFill>
                <a:srgbClr val="00B59C"/>
              </a:solidFill>
              <a:ln w="12700">
                <a:miter lim="400000"/>
              </a:ln>
            </p:spPr>
            <p:txBody>
              <a:bodyPr lIns="28575" tIns="28575" rIns="28575" bIns="28575" anchor="ctr"/>
              <a:lstStyle/>
              <a:p>
                <a:pPr>
                  <a:defRPr sz="3000">
                    <a:solidFill>
                      <a:srgbClr val="FFFFFF"/>
                    </a:solidFill>
                  </a:defRPr>
                </a:pPr>
                <a:endParaRPr sz="2250" dirty="0"/>
              </a:p>
            </p:txBody>
          </p:sp>
          <p:sp>
            <p:nvSpPr>
              <p:cNvPr id="31" name="Shape">
                <a:extLst>
                  <a:ext uri="{FF2B5EF4-FFF2-40B4-BE49-F238E27FC236}">
                    <a16:creationId xmlns:a16="http://schemas.microsoft.com/office/drawing/2014/main" id="{2CC8F42F-8B3C-4022-9107-A8B6ABCEBEF5}"/>
                  </a:ext>
                </a:extLst>
              </p:cNvPr>
              <p:cNvSpPr/>
              <p:nvPr/>
            </p:nvSpPr>
            <p:spPr>
              <a:xfrm>
                <a:off x="1781185" y="4506326"/>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E6E7E9"/>
              </a:solidFill>
              <a:ln w="12700">
                <a:miter lim="400000"/>
              </a:ln>
            </p:spPr>
            <p:txBody>
              <a:bodyPr lIns="28575" tIns="28575" rIns="28575" bIns="28575" anchor="ctr"/>
              <a:lstStyle/>
              <a:p>
                <a:pPr>
                  <a:defRPr sz="3000">
                    <a:solidFill>
                      <a:srgbClr val="FFFFFF"/>
                    </a:solidFill>
                  </a:defRPr>
                </a:pPr>
                <a:endParaRPr sz="2250" dirty="0"/>
              </a:p>
            </p:txBody>
          </p:sp>
          <p:sp>
            <p:nvSpPr>
              <p:cNvPr id="33" name="Shape">
                <a:extLst>
                  <a:ext uri="{FF2B5EF4-FFF2-40B4-BE49-F238E27FC236}">
                    <a16:creationId xmlns:a16="http://schemas.microsoft.com/office/drawing/2014/main" id="{9036FB89-E74B-4937-BA27-D4CFF38F4D73}"/>
                  </a:ext>
                </a:extLst>
              </p:cNvPr>
              <p:cNvSpPr/>
              <p:nvPr/>
            </p:nvSpPr>
            <p:spPr>
              <a:xfrm>
                <a:off x="2190850" y="4506326"/>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E6E7E9"/>
              </a:solidFill>
              <a:ln w="12700">
                <a:miter lim="400000"/>
              </a:ln>
            </p:spPr>
            <p:txBody>
              <a:bodyPr lIns="28575" tIns="28575" rIns="28575" bIns="28575" anchor="ctr"/>
              <a:lstStyle/>
              <a:p>
                <a:pPr>
                  <a:defRPr sz="3000">
                    <a:solidFill>
                      <a:srgbClr val="FFFFFF"/>
                    </a:solidFill>
                  </a:defRPr>
                </a:pPr>
                <a:endParaRPr sz="2250" dirty="0"/>
              </a:p>
            </p:txBody>
          </p:sp>
          <p:sp>
            <p:nvSpPr>
              <p:cNvPr id="34" name="Shape">
                <a:extLst>
                  <a:ext uri="{FF2B5EF4-FFF2-40B4-BE49-F238E27FC236}">
                    <a16:creationId xmlns:a16="http://schemas.microsoft.com/office/drawing/2014/main" id="{9389FE72-7E38-4B89-B9B4-8F31C0F47D83}"/>
                  </a:ext>
                </a:extLst>
              </p:cNvPr>
              <p:cNvSpPr/>
              <p:nvPr/>
            </p:nvSpPr>
            <p:spPr>
              <a:xfrm>
                <a:off x="1781185" y="4113006"/>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E6E7E9"/>
              </a:solidFill>
              <a:ln w="12700">
                <a:miter lim="400000"/>
              </a:ln>
            </p:spPr>
            <p:txBody>
              <a:bodyPr lIns="28575" tIns="28575" rIns="28575" bIns="28575" anchor="ctr"/>
              <a:lstStyle/>
              <a:p>
                <a:pPr>
                  <a:defRPr sz="3000">
                    <a:solidFill>
                      <a:srgbClr val="FFFFFF"/>
                    </a:solidFill>
                  </a:defRPr>
                </a:pPr>
                <a:endParaRPr sz="2250" dirty="0"/>
              </a:p>
            </p:txBody>
          </p:sp>
          <p:sp>
            <p:nvSpPr>
              <p:cNvPr id="35" name="Shape">
                <a:extLst>
                  <a:ext uri="{FF2B5EF4-FFF2-40B4-BE49-F238E27FC236}">
                    <a16:creationId xmlns:a16="http://schemas.microsoft.com/office/drawing/2014/main" id="{43C84F14-6657-4533-BD44-5959862BAE53}"/>
                  </a:ext>
                </a:extLst>
              </p:cNvPr>
              <p:cNvSpPr/>
              <p:nvPr/>
            </p:nvSpPr>
            <p:spPr>
              <a:xfrm>
                <a:off x="2190850" y="4113006"/>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E6E7E9"/>
              </a:solidFill>
              <a:ln w="12700">
                <a:miter lim="400000"/>
              </a:ln>
            </p:spPr>
            <p:txBody>
              <a:bodyPr lIns="28575" tIns="28575" rIns="28575" bIns="28575" anchor="ctr"/>
              <a:lstStyle/>
              <a:p>
                <a:pPr>
                  <a:defRPr sz="3000">
                    <a:solidFill>
                      <a:srgbClr val="FFFFFF"/>
                    </a:solidFill>
                  </a:defRPr>
                </a:pPr>
                <a:endParaRPr sz="2250" dirty="0"/>
              </a:p>
            </p:txBody>
          </p:sp>
          <p:sp>
            <p:nvSpPr>
              <p:cNvPr id="36" name="Shape">
                <a:extLst>
                  <a:ext uri="{FF2B5EF4-FFF2-40B4-BE49-F238E27FC236}">
                    <a16:creationId xmlns:a16="http://schemas.microsoft.com/office/drawing/2014/main" id="{7E36A2BB-C7B5-42CC-8FD8-5889AD2D69C8}"/>
                  </a:ext>
                </a:extLst>
              </p:cNvPr>
              <p:cNvSpPr/>
              <p:nvPr/>
            </p:nvSpPr>
            <p:spPr>
              <a:xfrm>
                <a:off x="552019" y="3326369"/>
                <a:ext cx="294992"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37" name="Shape">
                <a:extLst>
                  <a:ext uri="{FF2B5EF4-FFF2-40B4-BE49-F238E27FC236}">
                    <a16:creationId xmlns:a16="http://schemas.microsoft.com/office/drawing/2014/main" id="{053680D3-DEBF-457A-8E61-78D2142EEBD3}"/>
                  </a:ext>
                </a:extLst>
              </p:cNvPr>
              <p:cNvSpPr/>
              <p:nvPr/>
            </p:nvSpPr>
            <p:spPr>
              <a:xfrm>
                <a:off x="1371352" y="3326369"/>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38" name="Shape">
                <a:extLst>
                  <a:ext uri="{FF2B5EF4-FFF2-40B4-BE49-F238E27FC236}">
                    <a16:creationId xmlns:a16="http://schemas.microsoft.com/office/drawing/2014/main" id="{CB92FD21-6AC5-4F2D-9A9D-17CDEA319E00}"/>
                  </a:ext>
                </a:extLst>
              </p:cNvPr>
              <p:cNvSpPr/>
              <p:nvPr/>
            </p:nvSpPr>
            <p:spPr>
              <a:xfrm>
                <a:off x="961687" y="3326369"/>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39" name="Shape">
                <a:extLst>
                  <a:ext uri="{FF2B5EF4-FFF2-40B4-BE49-F238E27FC236}">
                    <a16:creationId xmlns:a16="http://schemas.microsoft.com/office/drawing/2014/main" id="{55A91089-634F-4F8B-A800-5E113FED37FB}"/>
                  </a:ext>
                </a:extLst>
              </p:cNvPr>
              <p:cNvSpPr/>
              <p:nvPr/>
            </p:nvSpPr>
            <p:spPr>
              <a:xfrm>
                <a:off x="552019" y="4506326"/>
                <a:ext cx="294992"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0" name="Shape">
                <a:extLst>
                  <a:ext uri="{FF2B5EF4-FFF2-40B4-BE49-F238E27FC236}">
                    <a16:creationId xmlns:a16="http://schemas.microsoft.com/office/drawing/2014/main" id="{FB2F4DB7-E0C6-47F2-8D8B-FA68629DF146}"/>
                  </a:ext>
                </a:extLst>
              </p:cNvPr>
              <p:cNvSpPr/>
              <p:nvPr/>
            </p:nvSpPr>
            <p:spPr>
              <a:xfrm>
                <a:off x="1371352" y="4506326"/>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1" name="Shape">
                <a:extLst>
                  <a:ext uri="{FF2B5EF4-FFF2-40B4-BE49-F238E27FC236}">
                    <a16:creationId xmlns:a16="http://schemas.microsoft.com/office/drawing/2014/main" id="{5C7F96F0-5E4D-4577-9570-AE63A4FFDC7F}"/>
                  </a:ext>
                </a:extLst>
              </p:cNvPr>
              <p:cNvSpPr/>
              <p:nvPr/>
            </p:nvSpPr>
            <p:spPr>
              <a:xfrm>
                <a:off x="961687" y="4506326"/>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2" name="Shape">
                <a:extLst>
                  <a:ext uri="{FF2B5EF4-FFF2-40B4-BE49-F238E27FC236}">
                    <a16:creationId xmlns:a16="http://schemas.microsoft.com/office/drawing/2014/main" id="{141BFCF9-76B9-4B7C-B726-70B1BA2A6E73}"/>
                  </a:ext>
                </a:extLst>
              </p:cNvPr>
              <p:cNvSpPr/>
              <p:nvPr/>
            </p:nvSpPr>
            <p:spPr>
              <a:xfrm>
                <a:off x="552019" y="4113006"/>
                <a:ext cx="294992"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3" name="Shape">
                <a:extLst>
                  <a:ext uri="{FF2B5EF4-FFF2-40B4-BE49-F238E27FC236}">
                    <a16:creationId xmlns:a16="http://schemas.microsoft.com/office/drawing/2014/main" id="{9899A71E-4B8D-4AD2-84FF-BF24D5EBD0FB}"/>
                  </a:ext>
                </a:extLst>
              </p:cNvPr>
              <p:cNvSpPr/>
              <p:nvPr/>
            </p:nvSpPr>
            <p:spPr>
              <a:xfrm>
                <a:off x="1371352" y="4113006"/>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4" name="Shape">
                <a:extLst>
                  <a:ext uri="{FF2B5EF4-FFF2-40B4-BE49-F238E27FC236}">
                    <a16:creationId xmlns:a16="http://schemas.microsoft.com/office/drawing/2014/main" id="{5B796720-8437-4A4C-9893-4315E39BFD11}"/>
                  </a:ext>
                </a:extLst>
              </p:cNvPr>
              <p:cNvSpPr/>
              <p:nvPr/>
            </p:nvSpPr>
            <p:spPr>
              <a:xfrm>
                <a:off x="961687" y="4113006"/>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5" name="Shape">
                <a:extLst>
                  <a:ext uri="{FF2B5EF4-FFF2-40B4-BE49-F238E27FC236}">
                    <a16:creationId xmlns:a16="http://schemas.microsoft.com/office/drawing/2014/main" id="{7087DC2E-7AE7-4237-96EC-D16D68B617D9}"/>
                  </a:ext>
                </a:extLst>
              </p:cNvPr>
              <p:cNvSpPr/>
              <p:nvPr/>
            </p:nvSpPr>
            <p:spPr>
              <a:xfrm>
                <a:off x="552019" y="3719688"/>
                <a:ext cx="294992"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6" name="Shape">
                <a:extLst>
                  <a:ext uri="{FF2B5EF4-FFF2-40B4-BE49-F238E27FC236}">
                    <a16:creationId xmlns:a16="http://schemas.microsoft.com/office/drawing/2014/main" id="{A5D2CA17-6E14-40C0-B203-389690A82589}"/>
                  </a:ext>
                </a:extLst>
              </p:cNvPr>
              <p:cNvSpPr/>
              <p:nvPr/>
            </p:nvSpPr>
            <p:spPr>
              <a:xfrm>
                <a:off x="1371352" y="3719688"/>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7" name="Shape">
                <a:extLst>
                  <a:ext uri="{FF2B5EF4-FFF2-40B4-BE49-F238E27FC236}">
                    <a16:creationId xmlns:a16="http://schemas.microsoft.com/office/drawing/2014/main" id="{27715B0E-8006-463E-B92C-6D6BBED392F1}"/>
                  </a:ext>
                </a:extLst>
              </p:cNvPr>
              <p:cNvSpPr/>
              <p:nvPr/>
            </p:nvSpPr>
            <p:spPr>
              <a:xfrm>
                <a:off x="961687" y="3719688"/>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808285"/>
              </a:solidFill>
              <a:ln w="12700">
                <a:miter lim="400000"/>
              </a:ln>
            </p:spPr>
            <p:txBody>
              <a:bodyPr lIns="28575" tIns="28575" rIns="28575" bIns="28575" anchor="ctr"/>
              <a:lstStyle/>
              <a:p>
                <a:pPr>
                  <a:defRPr sz="3000">
                    <a:solidFill>
                      <a:srgbClr val="FFFFFF"/>
                    </a:solidFill>
                  </a:defRPr>
                </a:pPr>
                <a:endParaRPr sz="2250" dirty="0"/>
              </a:p>
            </p:txBody>
          </p:sp>
          <p:sp>
            <p:nvSpPr>
              <p:cNvPr id="48" name="Shape">
                <a:extLst>
                  <a:ext uri="{FF2B5EF4-FFF2-40B4-BE49-F238E27FC236}">
                    <a16:creationId xmlns:a16="http://schemas.microsoft.com/office/drawing/2014/main" id="{1D191DF5-580A-49B8-BD65-A39C01322FDF}"/>
                  </a:ext>
                </a:extLst>
              </p:cNvPr>
              <p:cNvSpPr/>
              <p:nvPr/>
            </p:nvSpPr>
            <p:spPr>
              <a:xfrm>
                <a:off x="1781185" y="3326369"/>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BCBEC0"/>
              </a:solidFill>
              <a:ln w="12700">
                <a:miter lim="400000"/>
              </a:ln>
            </p:spPr>
            <p:txBody>
              <a:bodyPr lIns="28575" tIns="28575" rIns="28575" bIns="28575" anchor="ctr"/>
              <a:lstStyle/>
              <a:p>
                <a:pPr>
                  <a:defRPr sz="3000">
                    <a:solidFill>
                      <a:srgbClr val="FFFFFF"/>
                    </a:solidFill>
                  </a:defRPr>
                </a:pPr>
                <a:endParaRPr sz="2250" dirty="0"/>
              </a:p>
            </p:txBody>
          </p:sp>
          <p:sp>
            <p:nvSpPr>
              <p:cNvPr id="49" name="Shape">
                <a:extLst>
                  <a:ext uri="{FF2B5EF4-FFF2-40B4-BE49-F238E27FC236}">
                    <a16:creationId xmlns:a16="http://schemas.microsoft.com/office/drawing/2014/main" id="{CC1EE078-2689-4A77-BD45-DEA2653860FB}"/>
                  </a:ext>
                </a:extLst>
              </p:cNvPr>
              <p:cNvSpPr/>
              <p:nvPr/>
            </p:nvSpPr>
            <p:spPr>
              <a:xfrm>
                <a:off x="2190850" y="3326369"/>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BCBEC0"/>
              </a:solidFill>
              <a:ln w="12700">
                <a:miter lim="400000"/>
              </a:ln>
            </p:spPr>
            <p:txBody>
              <a:bodyPr lIns="28575" tIns="28575" rIns="28575" bIns="28575" anchor="ctr"/>
              <a:lstStyle/>
              <a:p>
                <a:pPr>
                  <a:defRPr sz="3000">
                    <a:solidFill>
                      <a:srgbClr val="FFFFFF"/>
                    </a:solidFill>
                  </a:defRPr>
                </a:pPr>
                <a:endParaRPr sz="2250" dirty="0"/>
              </a:p>
            </p:txBody>
          </p:sp>
          <p:sp>
            <p:nvSpPr>
              <p:cNvPr id="50" name="Shape">
                <a:extLst>
                  <a:ext uri="{FF2B5EF4-FFF2-40B4-BE49-F238E27FC236}">
                    <a16:creationId xmlns:a16="http://schemas.microsoft.com/office/drawing/2014/main" id="{D77D1BEB-B14E-4A1E-858A-804E6D4885A5}"/>
                  </a:ext>
                </a:extLst>
              </p:cNvPr>
              <p:cNvSpPr/>
              <p:nvPr/>
            </p:nvSpPr>
            <p:spPr>
              <a:xfrm>
                <a:off x="1781185" y="3719688"/>
                <a:ext cx="294989" cy="294987"/>
              </a:xfrm>
              <a:custGeom>
                <a:avLst/>
                <a:gdLst/>
                <a:ahLst/>
                <a:cxnLst>
                  <a:cxn ang="0">
                    <a:pos x="wd2" y="hd2"/>
                  </a:cxn>
                  <a:cxn ang="5400000">
                    <a:pos x="wd2" y="hd2"/>
                  </a:cxn>
                  <a:cxn ang="10800000">
                    <a:pos x="wd2" y="hd2"/>
                  </a:cxn>
                  <a:cxn ang="16200000">
                    <a:pos x="wd2" y="hd2"/>
                  </a:cxn>
                </a:cxnLst>
                <a:rect l="0" t="0" r="r" b="b"/>
                <a:pathLst>
                  <a:path w="21600" h="21600" extrusionOk="0">
                    <a:moveTo>
                      <a:pt x="14160" y="0"/>
                    </a:moveTo>
                    <a:lnTo>
                      <a:pt x="7440" y="0"/>
                    </a:lnTo>
                    <a:cubicBezTo>
                      <a:pt x="3360" y="0"/>
                      <a:pt x="0" y="3360"/>
                      <a:pt x="0" y="7440"/>
                    </a:cubicBezTo>
                    <a:lnTo>
                      <a:pt x="0" y="14160"/>
                    </a:lnTo>
                    <a:cubicBezTo>
                      <a:pt x="0" y="18240"/>
                      <a:pt x="3360" y="21600"/>
                      <a:pt x="7440" y="21600"/>
                    </a:cubicBezTo>
                    <a:lnTo>
                      <a:pt x="14160" y="21600"/>
                    </a:lnTo>
                    <a:cubicBezTo>
                      <a:pt x="18240" y="21600"/>
                      <a:pt x="21600" y="18240"/>
                      <a:pt x="21600" y="14160"/>
                    </a:cubicBezTo>
                    <a:lnTo>
                      <a:pt x="21600" y="7440"/>
                    </a:lnTo>
                    <a:cubicBezTo>
                      <a:pt x="21600" y="3360"/>
                      <a:pt x="18240" y="0"/>
                      <a:pt x="14160" y="0"/>
                    </a:cubicBezTo>
                    <a:close/>
                  </a:path>
                </a:pathLst>
              </a:custGeom>
              <a:solidFill>
                <a:srgbClr val="BCBEC0"/>
              </a:solidFill>
              <a:ln w="12700">
                <a:miter lim="400000"/>
              </a:ln>
            </p:spPr>
            <p:txBody>
              <a:bodyPr lIns="28575" tIns="28575" rIns="28575" bIns="28575" anchor="ctr"/>
              <a:lstStyle/>
              <a:p>
                <a:pPr>
                  <a:defRPr sz="3000">
                    <a:solidFill>
                      <a:srgbClr val="FFFFFF"/>
                    </a:solidFill>
                  </a:defRPr>
                </a:pPr>
                <a:endParaRPr sz="2250" dirty="0"/>
              </a:p>
            </p:txBody>
          </p:sp>
          <p:sp>
            <p:nvSpPr>
              <p:cNvPr id="51" name="Shape">
                <a:extLst>
                  <a:ext uri="{FF2B5EF4-FFF2-40B4-BE49-F238E27FC236}">
                    <a16:creationId xmlns:a16="http://schemas.microsoft.com/office/drawing/2014/main" id="{6F78A9E4-911A-44D3-8E08-EE66D65803E0}"/>
                  </a:ext>
                </a:extLst>
              </p:cNvPr>
              <p:cNvSpPr/>
              <p:nvPr/>
            </p:nvSpPr>
            <p:spPr>
              <a:xfrm>
                <a:off x="2190850" y="3719688"/>
                <a:ext cx="295157" cy="294987"/>
              </a:xfrm>
              <a:custGeom>
                <a:avLst/>
                <a:gdLst/>
                <a:ahLst/>
                <a:cxnLst>
                  <a:cxn ang="0">
                    <a:pos x="wd2" y="hd2"/>
                  </a:cxn>
                  <a:cxn ang="5400000">
                    <a:pos x="wd2" y="hd2"/>
                  </a:cxn>
                  <a:cxn ang="10800000">
                    <a:pos x="wd2" y="hd2"/>
                  </a:cxn>
                  <a:cxn ang="16200000">
                    <a:pos x="wd2" y="hd2"/>
                  </a:cxn>
                </a:cxnLst>
                <a:rect l="0" t="0" r="r" b="b"/>
                <a:pathLst>
                  <a:path w="21375" h="21600" extrusionOk="0">
                    <a:moveTo>
                      <a:pt x="14004" y="0"/>
                    </a:moveTo>
                    <a:lnTo>
                      <a:pt x="7358" y="0"/>
                    </a:lnTo>
                    <a:cubicBezTo>
                      <a:pt x="3323" y="0"/>
                      <a:pt x="0" y="3360"/>
                      <a:pt x="0" y="7440"/>
                    </a:cubicBezTo>
                    <a:lnTo>
                      <a:pt x="0" y="14160"/>
                    </a:lnTo>
                    <a:cubicBezTo>
                      <a:pt x="0" y="18240"/>
                      <a:pt x="3323" y="21600"/>
                      <a:pt x="7358" y="21600"/>
                    </a:cubicBezTo>
                    <a:lnTo>
                      <a:pt x="14004" y="21600"/>
                    </a:lnTo>
                    <a:cubicBezTo>
                      <a:pt x="18040" y="21600"/>
                      <a:pt x="21363" y="18240"/>
                      <a:pt x="21363" y="14160"/>
                    </a:cubicBezTo>
                    <a:lnTo>
                      <a:pt x="21363" y="7440"/>
                    </a:lnTo>
                    <a:cubicBezTo>
                      <a:pt x="21600" y="3360"/>
                      <a:pt x="18277" y="0"/>
                      <a:pt x="14004" y="0"/>
                    </a:cubicBezTo>
                    <a:close/>
                  </a:path>
                </a:pathLst>
              </a:custGeom>
              <a:solidFill>
                <a:srgbClr val="BCBEC0"/>
              </a:solidFill>
              <a:ln w="12700">
                <a:miter lim="400000"/>
              </a:ln>
            </p:spPr>
            <p:txBody>
              <a:bodyPr lIns="28575" tIns="28575" rIns="28575" bIns="28575" anchor="ctr"/>
              <a:lstStyle/>
              <a:p>
                <a:pPr>
                  <a:defRPr sz="3000">
                    <a:solidFill>
                      <a:srgbClr val="FFFFFF"/>
                    </a:solidFill>
                  </a:defRPr>
                </a:pPr>
                <a:endParaRPr sz="2250" dirty="0"/>
              </a:p>
            </p:txBody>
          </p:sp>
        </p:grpSp>
        <p:sp>
          <p:nvSpPr>
            <p:cNvPr id="28" name="Rectangle 27">
              <a:extLst>
                <a:ext uri="{FF2B5EF4-FFF2-40B4-BE49-F238E27FC236}">
                  <a16:creationId xmlns:a16="http://schemas.microsoft.com/office/drawing/2014/main" id="{13448AD0-3ED7-46D5-92F4-D88BF55C9839}"/>
                </a:ext>
              </a:extLst>
            </p:cNvPr>
            <p:cNvSpPr/>
            <p:nvPr/>
          </p:nvSpPr>
          <p:spPr>
            <a:xfrm>
              <a:off x="542684" y="2885797"/>
              <a:ext cx="1933988" cy="126849"/>
            </a:xfrm>
            <a:prstGeom prst="rect">
              <a:avLst/>
            </a:prstGeom>
          </p:spPr>
          <p:txBody>
            <a:bodyPr wrap="square" anchor="ctr">
              <a:spAutoFit/>
            </a:bodyPr>
            <a:lstStyle/>
            <a:p>
              <a:pPr algn="ctr"/>
              <a:endParaRPr lang="en-US" sz="2400" b="1" dirty="0"/>
            </a:p>
          </p:txBody>
        </p:sp>
      </p:grpSp>
      <p:sp>
        <p:nvSpPr>
          <p:cNvPr id="64" name="THE TITLE IS HERE">
            <a:extLst>
              <a:ext uri="{FF2B5EF4-FFF2-40B4-BE49-F238E27FC236}">
                <a16:creationId xmlns:a16="http://schemas.microsoft.com/office/drawing/2014/main" id="{B0A5ECDA-7E48-4CDD-A26C-D9D439529F6E}"/>
              </a:ext>
            </a:extLst>
          </p:cNvPr>
          <p:cNvSpPr txBox="1"/>
          <p:nvPr/>
        </p:nvSpPr>
        <p:spPr>
          <a:xfrm>
            <a:off x="1270000" y="890634"/>
            <a:ext cx="20320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sz="4000" i="1" cap="none" spc="150" dirty="0">
                <a:solidFill>
                  <a:srgbClr val="307687"/>
                </a:solidFill>
              </a:rPr>
              <a:t>Υπολογισμός Χορηγίας</a:t>
            </a:r>
          </a:p>
        </p:txBody>
      </p:sp>
    </p:spTree>
    <p:extLst>
      <p:ext uri="{BB962C8B-B14F-4D97-AF65-F5344CB8AC3E}">
        <p14:creationId xmlns:p14="http://schemas.microsoft.com/office/powerpoint/2010/main" val="42387227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cstate="print"/>
          <a:stretch>
            <a:fillRect/>
          </a:stretch>
        </p:blipFill>
        <p:spPr>
          <a:xfrm>
            <a:off x="8683277" y="10370648"/>
            <a:ext cx="15700723" cy="3345352"/>
          </a:xfrm>
          <a:prstGeom prst="rect">
            <a:avLst/>
          </a:prstGeom>
          <a:ln w="12700">
            <a:miter lim="400000"/>
          </a:ln>
        </p:spPr>
      </p:pic>
      <p:sp>
        <p:nvSpPr>
          <p:cNvPr id="309" name="ΚΥΠΡΙΑΚΗ ΔΗΜΟΚΡΑΤΙΑ / ΠΝΕΥΜΑΤΙΚΑ ΔΙΚΑΙΩΜΑΤΑ 2020"/>
          <p:cNvSpPr txBox="1"/>
          <p:nvPr/>
        </p:nvSpPr>
        <p:spPr>
          <a:xfrm>
            <a:off x="1210618" y="13005129"/>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21" name="Picture 20" descr="Graphical user interface, text&#10;&#10;Description automatically generated">
            <a:extLst>
              <a:ext uri="{FF2B5EF4-FFF2-40B4-BE49-F238E27FC236}">
                <a16:creationId xmlns:a16="http://schemas.microsoft.com/office/drawing/2014/main" id="{7CE719BE-5D34-FF40-8DDE-E8F8122BC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cxnSp>
        <p:nvCxnSpPr>
          <p:cNvPr id="19" name="Straight Connector 18">
            <a:extLst>
              <a:ext uri="{FF2B5EF4-FFF2-40B4-BE49-F238E27FC236}">
                <a16:creationId xmlns:a16="http://schemas.microsoft.com/office/drawing/2014/main" id="{5A065CAC-CAF6-E24C-9321-ED618993B155}"/>
              </a:ext>
            </a:extLst>
          </p:cNvPr>
          <p:cNvCxnSpPr>
            <a:cxnSpLocks/>
          </p:cNvCxnSpPr>
          <p:nvPr/>
        </p:nvCxnSpPr>
        <p:spPr>
          <a:xfrm>
            <a:off x="1270000" y="1916736"/>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665F782-D6D7-124C-BC01-5AF600A3C22B}"/>
              </a:ext>
            </a:extLst>
          </p:cNvPr>
          <p:cNvPicPr>
            <a:picLocks noChangeAspect="1"/>
          </p:cNvPicPr>
          <p:nvPr/>
        </p:nvPicPr>
        <p:blipFill>
          <a:blip r:embed="rId4" cstate="print"/>
          <a:stretch>
            <a:fillRect/>
          </a:stretch>
        </p:blipFill>
        <p:spPr>
          <a:xfrm>
            <a:off x="22060300" y="1219414"/>
            <a:ext cx="711200" cy="698500"/>
          </a:xfrm>
          <a:prstGeom prst="rect">
            <a:avLst/>
          </a:prstGeom>
        </p:spPr>
      </p:pic>
      <p:sp>
        <p:nvSpPr>
          <p:cNvPr id="2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5903DC9-65C5-BA4E-BD47-2364A55C20A9}"/>
              </a:ext>
            </a:extLst>
          </p:cNvPr>
          <p:cNvSpPr txBox="1"/>
          <p:nvPr/>
        </p:nvSpPr>
        <p:spPr>
          <a:xfrm>
            <a:off x="3009446" y="4681338"/>
            <a:ext cx="6377782" cy="931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lgn="ctr"/>
            <a:endParaRPr lang="el-GR" sz="2800" dirty="0"/>
          </a:p>
        </p:txBody>
      </p:sp>
      <p:sp>
        <p:nvSpPr>
          <p:cNvPr id="1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1E81B22C-9B15-40C2-9238-972A61AD63E5}"/>
              </a:ext>
            </a:extLst>
          </p:cNvPr>
          <p:cNvSpPr txBox="1"/>
          <p:nvPr/>
        </p:nvSpPr>
        <p:spPr>
          <a:xfrm>
            <a:off x="3009446" y="4824227"/>
            <a:ext cx="6377782" cy="599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457200" indent="-457200">
              <a:buFont typeface="Arial" panose="020B0604020202020204" pitchFamily="34" charset="0"/>
              <a:buChar char="•"/>
            </a:pPr>
            <a:endParaRPr sz="2400" baseline="30000" dirty="0"/>
          </a:p>
        </p:txBody>
      </p:sp>
      <p:grpSp>
        <p:nvGrpSpPr>
          <p:cNvPr id="2" name="Group 1">
            <a:extLst>
              <a:ext uri="{FF2B5EF4-FFF2-40B4-BE49-F238E27FC236}">
                <a16:creationId xmlns:a16="http://schemas.microsoft.com/office/drawing/2014/main" id="{1A340BC5-C35B-49C3-8BDD-FE795623A04F}"/>
              </a:ext>
            </a:extLst>
          </p:cNvPr>
          <p:cNvGrpSpPr/>
          <p:nvPr/>
        </p:nvGrpSpPr>
        <p:grpSpPr>
          <a:xfrm>
            <a:off x="1325025" y="2456595"/>
            <a:ext cx="21759861" cy="4730367"/>
            <a:chOff x="-3" y="2445796"/>
            <a:chExt cx="12192000" cy="1737360"/>
          </a:xfrm>
        </p:grpSpPr>
        <p:sp>
          <p:nvSpPr>
            <p:cNvPr id="53" name="Shape">
              <a:extLst>
                <a:ext uri="{FF2B5EF4-FFF2-40B4-BE49-F238E27FC236}">
                  <a16:creationId xmlns:a16="http://schemas.microsoft.com/office/drawing/2014/main" id="{1F449944-5B23-439A-BC4D-547C06E57223}"/>
                </a:ext>
              </a:extLst>
            </p:cNvPr>
            <p:cNvSpPr/>
            <p:nvPr/>
          </p:nvSpPr>
          <p:spPr>
            <a:xfrm>
              <a:off x="9156382" y="2445796"/>
              <a:ext cx="1108769" cy="17373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569" y="21600"/>
                  </a:lnTo>
                  <a:cubicBezTo>
                    <a:pt x="6523" y="21600"/>
                    <a:pt x="0" y="16765"/>
                    <a:pt x="0" y="10800"/>
                  </a:cubicBezTo>
                  <a:lnTo>
                    <a:pt x="0" y="10800"/>
                  </a:lnTo>
                  <a:cubicBezTo>
                    <a:pt x="0" y="4835"/>
                    <a:pt x="6523" y="0"/>
                    <a:pt x="14569" y="0"/>
                  </a:cubicBezTo>
                  <a:lnTo>
                    <a:pt x="21600" y="0"/>
                  </a:lnTo>
                  <a:lnTo>
                    <a:pt x="21600" y="21600"/>
                  </a:lnTo>
                  <a:close/>
                </a:path>
              </a:pathLst>
            </a:custGeom>
            <a:solidFill>
              <a:srgbClr val="C13018">
                <a:lumMod val="50000"/>
              </a:srgbClr>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Shape">
              <a:extLst>
                <a:ext uri="{FF2B5EF4-FFF2-40B4-BE49-F238E27FC236}">
                  <a16:creationId xmlns:a16="http://schemas.microsoft.com/office/drawing/2014/main" id="{A97AB93A-B151-4433-8F61-2BA5E3A3A51E}"/>
                </a:ext>
              </a:extLst>
            </p:cNvPr>
            <p:cNvSpPr/>
            <p:nvPr/>
          </p:nvSpPr>
          <p:spPr>
            <a:xfrm>
              <a:off x="6493908" y="2445796"/>
              <a:ext cx="1108769" cy="17373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569" y="21600"/>
                  </a:lnTo>
                  <a:cubicBezTo>
                    <a:pt x="6523" y="21600"/>
                    <a:pt x="0" y="16765"/>
                    <a:pt x="0" y="10800"/>
                  </a:cubicBezTo>
                  <a:lnTo>
                    <a:pt x="0" y="10800"/>
                  </a:lnTo>
                  <a:cubicBezTo>
                    <a:pt x="0" y="4835"/>
                    <a:pt x="6523" y="0"/>
                    <a:pt x="14569" y="0"/>
                  </a:cubicBezTo>
                  <a:lnTo>
                    <a:pt x="21600" y="0"/>
                  </a:lnTo>
                  <a:lnTo>
                    <a:pt x="21600" y="21600"/>
                  </a:lnTo>
                  <a:close/>
                </a:path>
              </a:pathLst>
            </a:custGeom>
            <a:solidFill>
              <a:srgbClr val="4CC1EF">
                <a:lumMod val="50000"/>
              </a:srgbClr>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Shape">
              <a:extLst>
                <a:ext uri="{FF2B5EF4-FFF2-40B4-BE49-F238E27FC236}">
                  <a16:creationId xmlns:a16="http://schemas.microsoft.com/office/drawing/2014/main" id="{7C75F756-03B8-44B9-B5F8-9DD904D79D30}"/>
                </a:ext>
              </a:extLst>
            </p:cNvPr>
            <p:cNvSpPr/>
            <p:nvPr/>
          </p:nvSpPr>
          <p:spPr>
            <a:xfrm>
              <a:off x="3831434" y="2445796"/>
              <a:ext cx="1108769" cy="17373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569" y="21600"/>
                  </a:lnTo>
                  <a:cubicBezTo>
                    <a:pt x="6523" y="21600"/>
                    <a:pt x="0" y="16765"/>
                    <a:pt x="0" y="10800"/>
                  </a:cubicBezTo>
                  <a:lnTo>
                    <a:pt x="0" y="10800"/>
                  </a:lnTo>
                  <a:cubicBezTo>
                    <a:pt x="0" y="4835"/>
                    <a:pt x="6523" y="0"/>
                    <a:pt x="14569" y="0"/>
                  </a:cubicBezTo>
                  <a:lnTo>
                    <a:pt x="21600" y="0"/>
                  </a:lnTo>
                  <a:lnTo>
                    <a:pt x="21600" y="21600"/>
                  </a:lnTo>
                  <a:close/>
                </a:path>
              </a:pathLst>
            </a:custGeom>
            <a:solidFill>
              <a:srgbClr val="F7931F">
                <a:lumMod val="75000"/>
              </a:srgbClr>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Shape">
              <a:extLst>
                <a:ext uri="{FF2B5EF4-FFF2-40B4-BE49-F238E27FC236}">
                  <a16:creationId xmlns:a16="http://schemas.microsoft.com/office/drawing/2014/main" id="{0068DBD0-ECC2-42FC-8B18-2581B3687B96}"/>
                </a:ext>
              </a:extLst>
            </p:cNvPr>
            <p:cNvSpPr/>
            <p:nvPr/>
          </p:nvSpPr>
          <p:spPr>
            <a:xfrm>
              <a:off x="1168959" y="2445796"/>
              <a:ext cx="1108769" cy="17373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569" y="21600"/>
                  </a:lnTo>
                  <a:cubicBezTo>
                    <a:pt x="6523" y="21600"/>
                    <a:pt x="0" y="16765"/>
                    <a:pt x="0" y="10800"/>
                  </a:cubicBezTo>
                  <a:lnTo>
                    <a:pt x="0" y="10800"/>
                  </a:lnTo>
                  <a:cubicBezTo>
                    <a:pt x="0" y="4835"/>
                    <a:pt x="6523" y="0"/>
                    <a:pt x="14569" y="0"/>
                  </a:cubicBezTo>
                  <a:lnTo>
                    <a:pt x="21600" y="0"/>
                  </a:lnTo>
                  <a:lnTo>
                    <a:pt x="21600" y="21600"/>
                  </a:lnTo>
                  <a:close/>
                </a:path>
              </a:pathLst>
            </a:custGeom>
            <a:solidFill>
              <a:srgbClr val="A2B969">
                <a:lumMod val="50000"/>
              </a:srgbClr>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Rectangle">
              <a:extLst>
                <a:ext uri="{FF2B5EF4-FFF2-40B4-BE49-F238E27FC236}">
                  <a16:creationId xmlns:a16="http://schemas.microsoft.com/office/drawing/2014/main" id="{20924E08-7E4C-409E-A2DF-DF7D2C3714EF}"/>
                </a:ext>
              </a:extLst>
            </p:cNvPr>
            <p:cNvSpPr/>
            <p:nvPr/>
          </p:nvSpPr>
          <p:spPr>
            <a:xfrm>
              <a:off x="-3" y="2875573"/>
              <a:ext cx="12192000" cy="877806"/>
            </a:xfrm>
            <a:prstGeom prst="rect">
              <a:avLst/>
            </a:prstGeom>
            <a:solidFill>
              <a:srgbClr val="D1D3D5"/>
            </a:solidFill>
            <a:ln w="12700">
              <a:miter lim="400000"/>
            </a:ln>
          </p:spPr>
          <p:txBody>
            <a:bodyPr lIns="38100" tIns="38100" rIns="38100" bIns="38100" anchor="ctr"/>
            <a:lstStyle/>
            <a:p>
              <a:pPr algn="l" defTabSz="914400" hangingPunct="1">
                <a:defRPr sz="3000">
                  <a:solidFill>
                    <a:srgbClr val="FFFFFF"/>
                  </a:solidFill>
                </a:defRPr>
              </a:pPr>
              <a:endParaRPr b="0" kern="1200" dirty="0">
                <a:solidFill>
                  <a:srgbClr val="FFFFFF"/>
                </a:solidFill>
                <a:latin typeface="Calibri" panose="020F0502020204030204"/>
                <a:ea typeface="+mn-ea"/>
                <a:cs typeface="+mn-cs"/>
              </a:endParaRPr>
            </a:p>
          </p:txBody>
        </p:sp>
        <p:sp>
          <p:nvSpPr>
            <p:cNvPr id="58" name="Shape">
              <a:extLst>
                <a:ext uri="{FF2B5EF4-FFF2-40B4-BE49-F238E27FC236}">
                  <a16:creationId xmlns:a16="http://schemas.microsoft.com/office/drawing/2014/main" id="{A904FDEC-BD9C-40B7-86AB-83881787A893}"/>
                </a:ext>
              </a:extLst>
            </p:cNvPr>
            <p:cNvSpPr/>
            <p:nvPr/>
          </p:nvSpPr>
          <p:spPr>
            <a:xfrm>
              <a:off x="1970961" y="2445796"/>
              <a:ext cx="1064658" cy="1737360"/>
            </a:xfrm>
            <a:custGeom>
              <a:avLst/>
              <a:gdLst/>
              <a:ahLst/>
              <a:cxnLst>
                <a:cxn ang="0">
                  <a:pos x="wd2" y="hd2"/>
                </a:cxn>
                <a:cxn ang="5400000">
                  <a:pos x="wd2" y="hd2"/>
                </a:cxn>
                <a:cxn ang="10800000">
                  <a:pos x="wd2" y="hd2"/>
                </a:cxn>
                <a:cxn ang="16200000">
                  <a:pos x="wd2" y="hd2"/>
                </a:cxn>
              </a:cxnLst>
              <a:rect l="0" t="0" r="r" b="b"/>
              <a:pathLst>
                <a:path w="21201" h="21600" extrusionOk="0">
                  <a:moveTo>
                    <a:pt x="8305" y="0"/>
                  </a:moveTo>
                  <a:lnTo>
                    <a:pt x="0" y="0"/>
                  </a:lnTo>
                  <a:lnTo>
                    <a:pt x="8983" y="8292"/>
                  </a:lnTo>
                  <a:cubicBezTo>
                    <a:pt x="10580" y="9771"/>
                    <a:pt x="10580" y="11829"/>
                    <a:pt x="8983" y="13308"/>
                  </a:cubicBezTo>
                  <a:lnTo>
                    <a:pt x="0" y="21600"/>
                  </a:lnTo>
                  <a:lnTo>
                    <a:pt x="8305" y="21600"/>
                  </a:lnTo>
                  <a:cubicBezTo>
                    <a:pt x="10021" y="21600"/>
                    <a:pt x="11658" y="21020"/>
                    <a:pt x="12696" y="20034"/>
                  </a:cubicBezTo>
                  <a:lnTo>
                    <a:pt x="20003" y="13308"/>
                  </a:lnTo>
                  <a:cubicBezTo>
                    <a:pt x="21600" y="11829"/>
                    <a:pt x="21600" y="9771"/>
                    <a:pt x="20003" y="8292"/>
                  </a:cubicBezTo>
                  <a:lnTo>
                    <a:pt x="12696" y="1566"/>
                  </a:lnTo>
                  <a:cubicBezTo>
                    <a:pt x="11658" y="580"/>
                    <a:pt x="10021" y="0"/>
                    <a:pt x="8305" y="0"/>
                  </a:cubicBezTo>
                  <a:close/>
                </a:path>
              </a:pathLst>
            </a:custGeom>
            <a:solidFill>
              <a:srgbClr val="A2B969"/>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4A679F06-7DF4-4841-8D0B-7888DF1398FD}"/>
                </a:ext>
              </a:extLst>
            </p:cNvPr>
            <p:cNvSpPr txBox="1"/>
            <p:nvPr/>
          </p:nvSpPr>
          <p:spPr>
            <a:xfrm>
              <a:off x="1650002" y="2960021"/>
              <a:ext cx="704039" cy="707886"/>
            </a:xfrm>
            <a:prstGeom prst="rect">
              <a:avLst/>
            </a:prstGeom>
            <a:noFill/>
          </p:spPr>
          <p:txBody>
            <a:bodyPr wrap="none" rtlCol="0" anchor="ctr">
              <a:spAutoFit/>
            </a:bodyPr>
            <a:lstStyle/>
            <a:p>
              <a:pPr defTabSz="914400" hangingPunct="1"/>
              <a:r>
                <a:rPr lang="en-US" sz="4000" kern="1200" dirty="0">
                  <a:solidFill>
                    <a:srgbClr val="D3D3D3">
                      <a:lumMod val="50000"/>
                    </a:srgbClr>
                  </a:solidFill>
                  <a:latin typeface="Calibri" panose="020F0502020204030204"/>
                  <a:ea typeface="+mn-ea"/>
                  <a:cs typeface="+mn-cs"/>
                </a:rPr>
                <a:t>01</a:t>
              </a:r>
            </a:p>
          </p:txBody>
        </p:sp>
        <p:sp>
          <p:nvSpPr>
            <p:cNvPr id="60" name="Shape">
              <a:extLst>
                <a:ext uri="{FF2B5EF4-FFF2-40B4-BE49-F238E27FC236}">
                  <a16:creationId xmlns:a16="http://schemas.microsoft.com/office/drawing/2014/main" id="{28B5A610-1064-496A-BE17-6426B3D8FEAE}"/>
                </a:ext>
              </a:extLst>
            </p:cNvPr>
            <p:cNvSpPr/>
            <p:nvPr/>
          </p:nvSpPr>
          <p:spPr>
            <a:xfrm>
              <a:off x="4633435" y="2445796"/>
              <a:ext cx="1064658" cy="1737360"/>
            </a:xfrm>
            <a:custGeom>
              <a:avLst/>
              <a:gdLst/>
              <a:ahLst/>
              <a:cxnLst>
                <a:cxn ang="0">
                  <a:pos x="wd2" y="hd2"/>
                </a:cxn>
                <a:cxn ang="5400000">
                  <a:pos x="wd2" y="hd2"/>
                </a:cxn>
                <a:cxn ang="10800000">
                  <a:pos x="wd2" y="hd2"/>
                </a:cxn>
                <a:cxn ang="16200000">
                  <a:pos x="wd2" y="hd2"/>
                </a:cxn>
              </a:cxnLst>
              <a:rect l="0" t="0" r="r" b="b"/>
              <a:pathLst>
                <a:path w="21201" h="21600" extrusionOk="0">
                  <a:moveTo>
                    <a:pt x="8305" y="0"/>
                  </a:moveTo>
                  <a:lnTo>
                    <a:pt x="0" y="0"/>
                  </a:lnTo>
                  <a:lnTo>
                    <a:pt x="8983" y="8292"/>
                  </a:lnTo>
                  <a:cubicBezTo>
                    <a:pt x="10580" y="9771"/>
                    <a:pt x="10580" y="11829"/>
                    <a:pt x="8983" y="13308"/>
                  </a:cubicBezTo>
                  <a:lnTo>
                    <a:pt x="0" y="21600"/>
                  </a:lnTo>
                  <a:lnTo>
                    <a:pt x="8305" y="21600"/>
                  </a:lnTo>
                  <a:cubicBezTo>
                    <a:pt x="10021" y="21600"/>
                    <a:pt x="11658" y="21020"/>
                    <a:pt x="12696" y="20034"/>
                  </a:cubicBezTo>
                  <a:lnTo>
                    <a:pt x="20003" y="13308"/>
                  </a:lnTo>
                  <a:cubicBezTo>
                    <a:pt x="21600" y="11829"/>
                    <a:pt x="21600" y="9771"/>
                    <a:pt x="20003" y="8292"/>
                  </a:cubicBezTo>
                  <a:lnTo>
                    <a:pt x="12696" y="1566"/>
                  </a:lnTo>
                  <a:cubicBezTo>
                    <a:pt x="11658" y="580"/>
                    <a:pt x="10021" y="0"/>
                    <a:pt x="8305" y="0"/>
                  </a:cubicBezTo>
                  <a:close/>
                </a:path>
              </a:pathLst>
            </a:custGeom>
            <a:solidFill>
              <a:srgbClr val="F7931F"/>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0628A926-7211-4976-9093-6027C79FBDBB}"/>
                </a:ext>
              </a:extLst>
            </p:cNvPr>
            <p:cNvSpPr txBox="1"/>
            <p:nvPr/>
          </p:nvSpPr>
          <p:spPr>
            <a:xfrm>
              <a:off x="4302122" y="2960021"/>
              <a:ext cx="704039" cy="707886"/>
            </a:xfrm>
            <a:prstGeom prst="rect">
              <a:avLst/>
            </a:prstGeom>
            <a:noFill/>
          </p:spPr>
          <p:txBody>
            <a:bodyPr wrap="none" rtlCol="0" anchor="ctr">
              <a:spAutoFit/>
            </a:bodyPr>
            <a:lstStyle/>
            <a:p>
              <a:pPr defTabSz="914400" hangingPunct="1"/>
              <a:r>
                <a:rPr lang="en-US" sz="4000" kern="1200" dirty="0">
                  <a:solidFill>
                    <a:srgbClr val="D3D3D3">
                      <a:lumMod val="50000"/>
                    </a:srgbClr>
                  </a:solidFill>
                  <a:latin typeface="Calibri" panose="020F0502020204030204"/>
                  <a:ea typeface="+mn-ea"/>
                  <a:cs typeface="+mn-cs"/>
                </a:rPr>
                <a:t>02</a:t>
              </a:r>
            </a:p>
          </p:txBody>
        </p:sp>
        <p:sp>
          <p:nvSpPr>
            <p:cNvPr id="62" name="Shape">
              <a:extLst>
                <a:ext uri="{FF2B5EF4-FFF2-40B4-BE49-F238E27FC236}">
                  <a16:creationId xmlns:a16="http://schemas.microsoft.com/office/drawing/2014/main" id="{3739D7F4-5738-4D51-B75A-5B17F0C894EA}"/>
                </a:ext>
              </a:extLst>
            </p:cNvPr>
            <p:cNvSpPr/>
            <p:nvPr/>
          </p:nvSpPr>
          <p:spPr>
            <a:xfrm>
              <a:off x="9958381" y="2445796"/>
              <a:ext cx="1064658" cy="1737360"/>
            </a:xfrm>
            <a:custGeom>
              <a:avLst/>
              <a:gdLst/>
              <a:ahLst/>
              <a:cxnLst>
                <a:cxn ang="0">
                  <a:pos x="wd2" y="hd2"/>
                </a:cxn>
                <a:cxn ang="5400000">
                  <a:pos x="wd2" y="hd2"/>
                </a:cxn>
                <a:cxn ang="10800000">
                  <a:pos x="wd2" y="hd2"/>
                </a:cxn>
                <a:cxn ang="16200000">
                  <a:pos x="wd2" y="hd2"/>
                </a:cxn>
              </a:cxnLst>
              <a:rect l="0" t="0" r="r" b="b"/>
              <a:pathLst>
                <a:path w="21201" h="21600" extrusionOk="0">
                  <a:moveTo>
                    <a:pt x="8305" y="0"/>
                  </a:moveTo>
                  <a:lnTo>
                    <a:pt x="0" y="0"/>
                  </a:lnTo>
                  <a:lnTo>
                    <a:pt x="8983" y="8292"/>
                  </a:lnTo>
                  <a:cubicBezTo>
                    <a:pt x="10580" y="9771"/>
                    <a:pt x="10580" y="11829"/>
                    <a:pt x="8983" y="13308"/>
                  </a:cubicBezTo>
                  <a:lnTo>
                    <a:pt x="0" y="21600"/>
                  </a:lnTo>
                  <a:lnTo>
                    <a:pt x="8305" y="21600"/>
                  </a:lnTo>
                  <a:cubicBezTo>
                    <a:pt x="10021" y="21600"/>
                    <a:pt x="11658" y="21020"/>
                    <a:pt x="12696" y="20034"/>
                  </a:cubicBezTo>
                  <a:lnTo>
                    <a:pt x="20003" y="13308"/>
                  </a:lnTo>
                  <a:cubicBezTo>
                    <a:pt x="21600" y="11829"/>
                    <a:pt x="21600" y="9771"/>
                    <a:pt x="20003" y="8292"/>
                  </a:cubicBezTo>
                  <a:lnTo>
                    <a:pt x="12696" y="1566"/>
                  </a:lnTo>
                  <a:cubicBezTo>
                    <a:pt x="11658" y="580"/>
                    <a:pt x="10021" y="0"/>
                    <a:pt x="8305" y="0"/>
                  </a:cubicBezTo>
                  <a:close/>
                </a:path>
              </a:pathLst>
            </a:custGeom>
            <a:solidFill>
              <a:srgbClr val="C13018"/>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F8EAB7D5-37B9-4247-BEBC-780677CF7C21}"/>
                </a:ext>
              </a:extLst>
            </p:cNvPr>
            <p:cNvSpPr txBox="1"/>
            <p:nvPr/>
          </p:nvSpPr>
          <p:spPr>
            <a:xfrm>
              <a:off x="9606361" y="2960021"/>
              <a:ext cx="704039" cy="707886"/>
            </a:xfrm>
            <a:prstGeom prst="rect">
              <a:avLst/>
            </a:prstGeom>
            <a:noFill/>
          </p:spPr>
          <p:txBody>
            <a:bodyPr wrap="none" rtlCol="0" anchor="ctr">
              <a:spAutoFit/>
            </a:bodyPr>
            <a:lstStyle/>
            <a:p>
              <a:pPr defTabSz="914400" hangingPunct="1"/>
              <a:r>
                <a:rPr lang="en-US" sz="4000" kern="1200" dirty="0">
                  <a:solidFill>
                    <a:srgbClr val="D3D3D3">
                      <a:lumMod val="50000"/>
                    </a:srgbClr>
                  </a:solidFill>
                  <a:latin typeface="Calibri" panose="020F0502020204030204"/>
                  <a:ea typeface="+mn-ea"/>
                  <a:cs typeface="+mn-cs"/>
                </a:rPr>
                <a:t>04</a:t>
              </a:r>
            </a:p>
          </p:txBody>
        </p:sp>
        <p:sp>
          <p:nvSpPr>
            <p:cNvPr id="70" name="Shape">
              <a:extLst>
                <a:ext uri="{FF2B5EF4-FFF2-40B4-BE49-F238E27FC236}">
                  <a16:creationId xmlns:a16="http://schemas.microsoft.com/office/drawing/2014/main" id="{42435C98-CBD0-4E09-905A-1EAD9CB4E323}"/>
                </a:ext>
              </a:extLst>
            </p:cNvPr>
            <p:cNvSpPr/>
            <p:nvPr/>
          </p:nvSpPr>
          <p:spPr>
            <a:xfrm>
              <a:off x="7295910" y="2445796"/>
              <a:ext cx="1064658" cy="1737360"/>
            </a:xfrm>
            <a:custGeom>
              <a:avLst/>
              <a:gdLst/>
              <a:ahLst/>
              <a:cxnLst>
                <a:cxn ang="0">
                  <a:pos x="wd2" y="hd2"/>
                </a:cxn>
                <a:cxn ang="5400000">
                  <a:pos x="wd2" y="hd2"/>
                </a:cxn>
                <a:cxn ang="10800000">
                  <a:pos x="wd2" y="hd2"/>
                </a:cxn>
                <a:cxn ang="16200000">
                  <a:pos x="wd2" y="hd2"/>
                </a:cxn>
              </a:cxnLst>
              <a:rect l="0" t="0" r="r" b="b"/>
              <a:pathLst>
                <a:path w="21201" h="21600" extrusionOk="0">
                  <a:moveTo>
                    <a:pt x="8305" y="0"/>
                  </a:moveTo>
                  <a:lnTo>
                    <a:pt x="0" y="0"/>
                  </a:lnTo>
                  <a:lnTo>
                    <a:pt x="8983" y="8292"/>
                  </a:lnTo>
                  <a:cubicBezTo>
                    <a:pt x="10580" y="9771"/>
                    <a:pt x="10580" y="11829"/>
                    <a:pt x="8983" y="13308"/>
                  </a:cubicBezTo>
                  <a:lnTo>
                    <a:pt x="0" y="21600"/>
                  </a:lnTo>
                  <a:lnTo>
                    <a:pt x="8305" y="21600"/>
                  </a:lnTo>
                  <a:cubicBezTo>
                    <a:pt x="10021" y="21600"/>
                    <a:pt x="11658" y="21020"/>
                    <a:pt x="12696" y="20034"/>
                  </a:cubicBezTo>
                  <a:lnTo>
                    <a:pt x="20003" y="13308"/>
                  </a:lnTo>
                  <a:cubicBezTo>
                    <a:pt x="21600" y="11829"/>
                    <a:pt x="21600" y="9771"/>
                    <a:pt x="20003" y="8292"/>
                  </a:cubicBezTo>
                  <a:lnTo>
                    <a:pt x="12696" y="1566"/>
                  </a:lnTo>
                  <a:cubicBezTo>
                    <a:pt x="11618" y="580"/>
                    <a:pt x="10021" y="0"/>
                    <a:pt x="8305" y="0"/>
                  </a:cubicBezTo>
                  <a:close/>
                </a:path>
              </a:pathLst>
            </a:custGeom>
            <a:solidFill>
              <a:srgbClr val="4CC1EF"/>
            </a:solidFill>
            <a:ln w="12700">
              <a:miter lim="400000"/>
            </a:ln>
          </p:spPr>
          <p:txBody>
            <a:bodyPr lIns="38100" tIns="38100" rIns="38100" bIns="38100" anchor="ctr"/>
            <a:lstStyle/>
            <a:p>
              <a:pPr marL="0" marR="0" lvl="0" indent="0" algn="l"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9C87CA20-5333-4570-AE59-CFE0F88AE53D}"/>
                </a:ext>
              </a:extLst>
            </p:cNvPr>
            <p:cNvSpPr txBox="1"/>
            <p:nvPr/>
          </p:nvSpPr>
          <p:spPr>
            <a:xfrm>
              <a:off x="6954242" y="2960021"/>
              <a:ext cx="704039" cy="707886"/>
            </a:xfrm>
            <a:prstGeom prst="rect">
              <a:avLst/>
            </a:prstGeom>
            <a:noFill/>
          </p:spPr>
          <p:txBody>
            <a:bodyPr wrap="none" rtlCol="0" anchor="ctr">
              <a:spAutoFit/>
            </a:bodyPr>
            <a:lstStyle/>
            <a:p>
              <a:pPr defTabSz="914400" hangingPunct="1"/>
              <a:r>
                <a:rPr lang="en-US" sz="4000" kern="1200" dirty="0">
                  <a:solidFill>
                    <a:srgbClr val="D3D3D3">
                      <a:lumMod val="50000"/>
                    </a:srgbClr>
                  </a:solidFill>
                  <a:latin typeface="Calibri" panose="020F0502020204030204"/>
                  <a:ea typeface="+mn-ea"/>
                  <a:cs typeface="+mn-cs"/>
                </a:rPr>
                <a:t>03</a:t>
              </a:r>
            </a:p>
          </p:txBody>
        </p:sp>
      </p:grpSp>
      <p:sp>
        <p:nvSpPr>
          <p:cNvPr id="66" name="THE TITLE IS HERE">
            <a:extLst>
              <a:ext uri="{FF2B5EF4-FFF2-40B4-BE49-F238E27FC236}">
                <a16:creationId xmlns:a16="http://schemas.microsoft.com/office/drawing/2014/main" id="{042E0D67-1AA3-462E-B6F3-EDEA14A8AE37}"/>
              </a:ext>
            </a:extLst>
          </p:cNvPr>
          <p:cNvSpPr txBox="1"/>
          <p:nvPr/>
        </p:nvSpPr>
        <p:spPr>
          <a:xfrm>
            <a:off x="1270000" y="890634"/>
            <a:ext cx="20320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sz="4000" i="1" cap="none" spc="150" dirty="0">
                <a:solidFill>
                  <a:srgbClr val="307687"/>
                </a:solidFill>
              </a:rPr>
              <a:t>Υπολογισμός χορηγίας</a:t>
            </a:r>
          </a:p>
        </p:txBody>
      </p:sp>
      <p:sp>
        <p:nvSpPr>
          <p:cNvPr id="28" name="TextBox 27">
            <a:extLst>
              <a:ext uri="{FF2B5EF4-FFF2-40B4-BE49-F238E27FC236}">
                <a16:creationId xmlns:a16="http://schemas.microsoft.com/office/drawing/2014/main" id="{B6413E34-5A76-4DA4-9BEF-077E0E6F493F}"/>
              </a:ext>
            </a:extLst>
          </p:cNvPr>
          <p:cNvSpPr txBox="1"/>
          <p:nvPr/>
        </p:nvSpPr>
        <p:spPr>
          <a:xfrm>
            <a:off x="3132069" y="7535746"/>
            <a:ext cx="4235384" cy="2000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3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Υπολογίζεται το επιλέξιμο ποσό κάθε δαπάνης.</a:t>
            </a:r>
            <a:endParaRPr lang="el-GR" sz="3200" b="0" dirty="0">
              <a:solidFill>
                <a:schemeClr val="tx1"/>
              </a:solidFill>
              <a:latin typeface="Arial" panose="020B0604020202020204" pitchFamily="34" charset="0"/>
              <a:cs typeface="Arial" panose="020B0604020202020204" pitchFamily="34" charset="0"/>
            </a:endParaRPr>
          </a:p>
          <a:p>
            <a:pPr algn="l"/>
            <a:endParaRPr lang="el-GR" sz="2800" dirty="0">
              <a:solidFill>
                <a:schemeClr val="tx1"/>
              </a:solidFill>
            </a:endParaRPr>
          </a:p>
        </p:txBody>
      </p:sp>
      <p:sp>
        <p:nvSpPr>
          <p:cNvPr id="29" name="TextBox 28">
            <a:extLst>
              <a:ext uri="{FF2B5EF4-FFF2-40B4-BE49-F238E27FC236}">
                <a16:creationId xmlns:a16="http://schemas.microsoft.com/office/drawing/2014/main" id="{B6413E34-5A76-4DA4-9BEF-077E0E6F493F}"/>
              </a:ext>
            </a:extLst>
          </p:cNvPr>
          <p:cNvSpPr txBox="1"/>
          <p:nvPr/>
        </p:nvSpPr>
        <p:spPr>
          <a:xfrm>
            <a:off x="8039349" y="7531391"/>
            <a:ext cx="4235384" cy="2000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3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Υπολογίζεται το άθροισμα όλων των επιλέξιμων ποσών.</a:t>
            </a:r>
            <a:endParaRPr lang="el-GR" sz="3200" b="0" dirty="0">
              <a:solidFill>
                <a:schemeClr val="tx1"/>
              </a:solidFill>
              <a:latin typeface="Arial" panose="020B0604020202020204" pitchFamily="34" charset="0"/>
              <a:cs typeface="Arial" panose="020B0604020202020204" pitchFamily="34" charset="0"/>
            </a:endParaRPr>
          </a:p>
          <a:p>
            <a:pPr algn="l"/>
            <a:endParaRPr lang="el-GR" sz="2800" dirty="0">
              <a:solidFill>
                <a:schemeClr val="tx1"/>
              </a:solidFill>
            </a:endParaRPr>
          </a:p>
        </p:txBody>
      </p:sp>
      <p:sp>
        <p:nvSpPr>
          <p:cNvPr id="30" name="TextBox 29">
            <a:extLst>
              <a:ext uri="{FF2B5EF4-FFF2-40B4-BE49-F238E27FC236}">
                <a16:creationId xmlns:a16="http://schemas.microsoft.com/office/drawing/2014/main" id="{B6413E34-5A76-4DA4-9BEF-077E0E6F493F}"/>
              </a:ext>
            </a:extLst>
          </p:cNvPr>
          <p:cNvSpPr txBox="1"/>
          <p:nvPr/>
        </p:nvSpPr>
        <p:spPr>
          <a:xfrm>
            <a:off x="12898732" y="7400761"/>
            <a:ext cx="4235384" cy="2985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3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Το σύνολο πολλαπλασιάζεται με το ποσό της χορηγίας του δικαιούχου (60% ή 80%).</a:t>
            </a:r>
            <a:endParaRPr lang="el-GR" sz="3200" b="0" dirty="0">
              <a:solidFill>
                <a:schemeClr val="tx1"/>
              </a:solidFill>
              <a:latin typeface="Arial" panose="020B0604020202020204" pitchFamily="34" charset="0"/>
              <a:cs typeface="Arial" panose="020B0604020202020204" pitchFamily="34" charset="0"/>
            </a:endParaRPr>
          </a:p>
          <a:p>
            <a:pPr algn="l"/>
            <a:endParaRPr lang="el-GR" sz="2800" dirty="0">
              <a:solidFill>
                <a:schemeClr val="tx1"/>
              </a:solidFill>
            </a:endParaRPr>
          </a:p>
        </p:txBody>
      </p:sp>
      <p:sp>
        <p:nvSpPr>
          <p:cNvPr id="31" name="TextBox 30">
            <a:extLst>
              <a:ext uri="{FF2B5EF4-FFF2-40B4-BE49-F238E27FC236}">
                <a16:creationId xmlns:a16="http://schemas.microsoft.com/office/drawing/2014/main" id="{B6413E34-5A76-4DA4-9BEF-077E0E6F493F}"/>
              </a:ext>
            </a:extLst>
          </p:cNvPr>
          <p:cNvSpPr txBox="1"/>
          <p:nvPr/>
        </p:nvSpPr>
        <p:spPr>
          <a:xfrm>
            <a:off x="17993247" y="7244008"/>
            <a:ext cx="4235384" cy="4955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3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Η χορηγία ισούται με το αποτέλεσμα του σημείου (3), υπό τον περιορισμό του μέγιστου ποσού χορηγίας της κατηγορίας επένδυσης της αίτησης.</a:t>
            </a:r>
            <a:endParaRPr lang="el-GR" sz="3200" b="0" dirty="0">
              <a:solidFill>
                <a:schemeClr val="tx1"/>
              </a:solidFill>
              <a:latin typeface="Arial" panose="020B0604020202020204" pitchFamily="34" charset="0"/>
              <a:cs typeface="Arial" panose="020B0604020202020204" pitchFamily="34" charset="0"/>
            </a:endParaRPr>
          </a:p>
          <a:p>
            <a:pPr algn="l"/>
            <a:endParaRPr lang="el-GR" sz="2800" dirty="0">
              <a:solidFill>
                <a:schemeClr val="tx1"/>
              </a:solidFill>
            </a:endParaRPr>
          </a:p>
        </p:txBody>
      </p:sp>
    </p:spTree>
    <p:extLst>
      <p:ext uri="{BB962C8B-B14F-4D97-AF65-F5344CB8AC3E}">
        <p14:creationId xmlns:p14="http://schemas.microsoft.com/office/powerpoint/2010/main" val="20631687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cstate="print"/>
          <a:stretch>
            <a:fillRect/>
          </a:stretch>
        </p:blipFill>
        <p:spPr>
          <a:xfrm>
            <a:off x="8683277" y="10370648"/>
            <a:ext cx="15700723" cy="3345352"/>
          </a:xfrm>
          <a:prstGeom prst="rect">
            <a:avLst/>
          </a:prstGeom>
          <a:ln w="12700">
            <a:miter lim="400000"/>
          </a:ln>
        </p:spPr>
      </p:pic>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285" name="THE TITLE IS HERE"/>
          <p:cNvSpPr txBox="1"/>
          <p:nvPr/>
        </p:nvSpPr>
        <p:spPr>
          <a:xfrm>
            <a:off x="1296125" y="1805403"/>
            <a:ext cx="20320000"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dirty="0"/>
              <a:t>Απαιτουμενα δικαιολογητικα</a:t>
            </a:r>
            <a:endParaRPr dirty="0"/>
          </a:p>
        </p:txBody>
      </p:sp>
      <p:sp>
        <p:nvSpPr>
          <p:cNvPr id="286" name="Subtitle here"/>
          <p:cNvSpPr txBox="1"/>
          <p:nvPr/>
        </p:nvSpPr>
        <p:spPr>
          <a:xfrm>
            <a:off x="1270000" y="863395"/>
            <a:ext cx="20320000"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r>
              <a:rPr lang="el-GR" dirty="0"/>
              <a:t>Υποβολή αίτησης</a:t>
            </a:r>
            <a:endParaRPr dirty="0"/>
          </a:p>
        </p:txBody>
      </p:sp>
      <p:sp>
        <p:nvSpPr>
          <p:cNvPr id="287" name="Line"/>
          <p:cNvSpPr/>
          <p:nvPr/>
        </p:nvSpPr>
        <p:spPr>
          <a:xfrm>
            <a:off x="1399903" y="8881697"/>
            <a:ext cx="21345056" cy="1"/>
          </a:xfrm>
          <a:prstGeom prst="line">
            <a:avLst/>
          </a:prstGeom>
          <a:ln w="31750">
            <a:solidFill>
              <a:srgbClr val="2E7687"/>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dirty="0"/>
          </a:p>
        </p:txBody>
      </p:sp>
      <p:sp>
        <p:nvSpPr>
          <p:cNvPr id="288" name="Line"/>
          <p:cNvSpPr/>
          <p:nvPr/>
        </p:nvSpPr>
        <p:spPr>
          <a:xfrm>
            <a:off x="1373777" y="11278200"/>
            <a:ext cx="21345054" cy="1"/>
          </a:xfrm>
          <a:prstGeom prst="line">
            <a:avLst/>
          </a:prstGeom>
          <a:ln w="31750">
            <a:solidFill>
              <a:srgbClr val="2E7687"/>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dirty="0"/>
          </a:p>
        </p:txBody>
      </p:sp>
      <p:sp>
        <p:nvSpPr>
          <p:cNvPr id="289" name="Lorem ipsum dolor sit amet, consec etur adip iscin elit. Suspe disse place rat, felis in biben dum trist ique."/>
          <p:cNvSpPr txBox="1"/>
          <p:nvPr/>
        </p:nvSpPr>
        <p:spPr>
          <a:xfrm>
            <a:off x="1399903" y="9065757"/>
            <a:ext cx="21345056" cy="1956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20000"/>
              </a:lnSpc>
              <a:defRPr sz="5000">
                <a:solidFill>
                  <a:srgbClr val="5E5E5E"/>
                </a:solidFill>
                <a:latin typeface="Arial"/>
                <a:ea typeface="Arial"/>
                <a:cs typeface="Arial"/>
                <a:sym typeface="Arial"/>
              </a:defRPr>
            </a:lvl1pPr>
          </a:lstStyle>
          <a:p>
            <a:pPr defTabSz="821531">
              <a:lnSpc>
                <a:spcPct val="130000"/>
              </a:lnSpc>
            </a:pPr>
            <a:r>
              <a:rPr lang="el-GR" sz="3200" i="1" noProof="1">
                <a:solidFill>
                  <a:srgbClr val="35332E"/>
                </a:solidFill>
              </a:rPr>
              <a:t>Σημειώσεις: </a:t>
            </a:r>
          </a:p>
          <a:p>
            <a:pPr defTabSz="821531">
              <a:lnSpc>
                <a:spcPct val="130000"/>
              </a:lnSpc>
              <a:buFont typeface="Arial" pitchFamily="34" charset="0"/>
              <a:buChar char="•"/>
            </a:pPr>
            <a:r>
              <a:rPr lang="el-GR" sz="3200" b="0" i="1" noProof="1">
                <a:solidFill>
                  <a:srgbClr val="35332E"/>
                </a:solidFill>
              </a:rPr>
              <a:t>Το αποδεικτικό ύπαρξης των ιδίων κεφαλαίων θα ζητείται πριν την υπογραφή της ΣΔΧ.</a:t>
            </a:r>
          </a:p>
          <a:p>
            <a:pPr defTabSz="821531">
              <a:lnSpc>
                <a:spcPct val="130000"/>
              </a:lnSpc>
              <a:buFont typeface="Arial" pitchFamily="34" charset="0"/>
              <a:buChar char="•"/>
            </a:pPr>
            <a:r>
              <a:rPr lang="el-GR" sz="3200" b="0" i="1" noProof="1">
                <a:solidFill>
                  <a:srgbClr val="35332E"/>
                </a:solidFill>
              </a:rPr>
              <a:t>Οι τεχνικές προδιαγραφές του εξοπλισμού / υλικών θα ελέγχονται στο στάδιο πληρωμής.</a:t>
            </a:r>
          </a:p>
        </p:txBody>
      </p:sp>
      <p:sp>
        <p:nvSpPr>
          <p:cNvPr id="290"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Mae cenas susci pit massa in mattis ullam corpe viva."/>
          <p:cNvSpPr txBox="1"/>
          <p:nvPr/>
        </p:nvSpPr>
        <p:spPr>
          <a:xfrm>
            <a:off x="1322251" y="3150761"/>
            <a:ext cx="21354869" cy="5273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200" b="0" i="1" spc="80">
                <a:solidFill>
                  <a:srgbClr val="5E5E5E"/>
                </a:solidFill>
                <a:latin typeface="Arial"/>
                <a:ea typeface="Arial"/>
                <a:cs typeface="Arial"/>
                <a:sym typeface="Arial"/>
              </a:defRPr>
            </a:lvl1pPr>
          </a:lstStyle>
          <a:p>
            <a:pPr marL="514350" indent="-514350" defTabSz="821531">
              <a:lnSpc>
                <a:spcPct val="150000"/>
              </a:lnSpc>
              <a:buFont typeface="+mj-lt"/>
              <a:buAutoNum type="arabicPeriod"/>
            </a:pPr>
            <a:r>
              <a:rPr lang="el-GR" noProof="1">
                <a:solidFill>
                  <a:srgbClr val="35332E"/>
                </a:solidFill>
              </a:rPr>
              <a:t>Αντίγραφο τίτλου ιδιοκτησίας. </a:t>
            </a:r>
          </a:p>
          <a:p>
            <a:pPr marL="514350" indent="-514350" defTabSz="821531">
              <a:lnSpc>
                <a:spcPct val="150000"/>
              </a:lnSpc>
              <a:buFont typeface="+mj-lt"/>
              <a:buAutoNum type="arabicPeriod"/>
            </a:pPr>
            <a:r>
              <a:rPr lang="el-GR" noProof="1">
                <a:solidFill>
                  <a:srgbClr val="35332E"/>
                </a:solidFill>
              </a:rPr>
              <a:t>Αντίγραφο άδειας οικοδομής οικίας.</a:t>
            </a:r>
          </a:p>
          <a:p>
            <a:pPr marL="514350" indent="-514350" defTabSz="821531">
              <a:lnSpc>
                <a:spcPct val="150000"/>
              </a:lnSpc>
              <a:buFont typeface="+mj-lt"/>
              <a:buAutoNum type="arabicPeriod"/>
            </a:pPr>
            <a:r>
              <a:rPr lang="el-GR" noProof="1">
                <a:solidFill>
                  <a:srgbClr val="35332E"/>
                </a:solidFill>
              </a:rPr>
              <a:t>Λογαριασμός ΑΗΚ.</a:t>
            </a:r>
          </a:p>
          <a:p>
            <a:pPr marL="514350" indent="-514350" defTabSz="821531">
              <a:lnSpc>
                <a:spcPct val="150000"/>
              </a:lnSpc>
              <a:buFont typeface="+mj-lt"/>
              <a:buAutoNum type="arabicPeriod"/>
            </a:pPr>
            <a:r>
              <a:rPr lang="el-GR" noProof="1">
                <a:solidFill>
                  <a:srgbClr val="35332E"/>
                </a:solidFill>
              </a:rPr>
              <a:t>Πιστοποιητικό Ενεργειακής Απόδοσης (ΠΕΑ) της οικίας πριν την αναβάθμιση.</a:t>
            </a:r>
          </a:p>
          <a:p>
            <a:pPr marL="514350" indent="-514350" defTabSz="821531">
              <a:lnSpc>
                <a:spcPct val="150000"/>
              </a:lnSpc>
              <a:buFont typeface="+mj-lt"/>
              <a:buAutoNum type="arabicPeriod"/>
            </a:pPr>
            <a:r>
              <a:rPr lang="el-GR" noProof="1">
                <a:solidFill>
                  <a:srgbClr val="35332E"/>
                </a:solidFill>
              </a:rPr>
              <a:t>Το προτεινόμενο ΠΕΑ όπως θα είναι μετά την αναβάθμιση, μαζί με λίστα με τις προγραμματιζόμενες δαπάνες.</a:t>
            </a:r>
          </a:p>
          <a:p>
            <a:pPr marL="514350" indent="-514350" defTabSz="821531">
              <a:lnSpc>
                <a:spcPct val="150000"/>
              </a:lnSpc>
              <a:buFont typeface="+mj-lt"/>
              <a:buAutoNum type="arabicPeriod"/>
            </a:pPr>
            <a:r>
              <a:rPr lang="el-GR" noProof="1">
                <a:solidFill>
                  <a:srgbClr val="35332E"/>
                </a:solidFill>
              </a:rPr>
              <a:t>Υπεύθυνη δήλωση ειδικευμένου εμπειρογνώμονα.</a:t>
            </a:r>
          </a:p>
          <a:p>
            <a:pPr marL="514350" indent="-514350" defTabSz="821531">
              <a:lnSpc>
                <a:spcPct val="150000"/>
              </a:lnSpc>
              <a:buFont typeface="+mj-lt"/>
              <a:buAutoNum type="arabicPeriod"/>
            </a:pPr>
            <a:r>
              <a:rPr lang="el-GR" noProof="1">
                <a:solidFill>
                  <a:srgbClr val="35332E"/>
                </a:solidFill>
              </a:rPr>
              <a:t>Μόνο για πολυκατοικίες: Καταστατικό διαχειριστικής επιτροπής μαζί με την σύμφωνη γνώμη των ιδιοκτητών.</a:t>
            </a:r>
          </a:p>
        </p:txBody>
      </p:sp>
      <p:pic>
        <p:nvPicPr>
          <p:cNvPr id="12" name="Picture 11" descr="Graphical user interface, text&#10;&#10;Description automatically generated">
            <a:extLst>
              <a:ext uri="{FF2B5EF4-FFF2-40B4-BE49-F238E27FC236}">
                <a16:creationId xmlns:a16="http://schemas.microsoft.com/office/drawing/2014/main" id="{7CE719BE-5D34-FF40-8DDE-E8F8122BC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1872.jpg"/>
          <p:cNvPicPr>
            <a:picLocks noChangeAspect="1"/>
          </p:cNvPicPr>
          <p:nvPr/>
        </p:nvPicPr>
        <p:blipFill>
          <a:blip r:embed="rId2" cstate="print"/>
          <a:stretch>
            <a:fillRect/>
          </a:stretch>
        </p:blipFill>
        <p:spPr>
          <a:xfrm>
            <a:off x="1149530" y="7001689"/>
            <a:ext cx="7942219" cy="7942219"/>
          </a:xfrm>
          <a:prstGeom prst="rect">
            <a:avLst/>
          </a:prstGeom>
        </p:spPr>
      </p:pic>
      <p:pic>
        <p:nvPicPr>
          <p:cNvPr id="243" name="Image" descr="Image"/>
          <p:cNvPicPr>
            <a:picLocks noChangeAspect="1"/>
          </p:cNvPicPr>
          <p:nvPr/>
        </p:nvPicPr>
        <p:blipFill>
          <a:blip r:embed="rId3" cstate="print"/>
          <a:stretch>
            <a:fillRect/>
          </a:stretch>
        </p:blipFill>
        <p:spPr>
          <a:xfrm>
            <a:off x="8936984" y="10354105"/>
            <a:ext cx="15700723" cy="3345352"/>
          </a:xfrm>
          <a:prstGeom prst="rect">
            <a:avLst/>
          </a:prstGeom>
          <a:ln w="12700">
            <a:miter lim="400000"/>
          </a:ln>
        </p:spPr>
      </p:pic>
      <p:sp>
        <p:nvSpPr>
          <p:cNvPr id="246" name="Line"/>
          <p:cNvSpPr/>
          <p:nvPr/>
        </p:nvSpPr>
        <p:spPr>
          <a:xfrm>
            <a:off x="8344516" y="2833917"/>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47" name="HEADLINE"/>
          <p:cNvSpPr txBox="1"/>
          <p:nvPr/>
        </p:nvSpPr>
        <p:spPr>
          <a:xfrm>
            <a:off x="8343559" y="2200418"/>
            <a:ext cx="6417470"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3200" dirty="0"/>
              <a:t>ΕΠΙΛΟΓΕΣ ΑΙΤΗΤΗ</a:t>
            </a:r>
          </a:p>
        </p:txBody>
      </p:sp>
      <p:sp>
        <p:nvSpPr>
          <p:cNvPr id="248" name="Lorem ipsum dolor sit amet, consec etur adip iscin elit. Suspe disse place rat, felis in biben dum trist ique, lectu magna fini bus dolor, ut sagit tis nibh lorem in massa. In eget purus et torto lobor tis auctor non ve."/>
          <p:cNvSpPr txBox="1"/>
          <p:nvPr/>
        </p:nvSpPr>
        <p:spPr>
          <a:xfrm>
            <a:off x="1359263" y="3218474"/>
            <a:ext cx="6350000" cy="3980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285750" indent="-285750" defTabSz="914400" hangingPunct="1">
              <a:lnSpc>
                <a:spcPct val="100000"/>
              </a:lnSpc>
              <a:buFont typeface="Arial" pitchFamily="34" charset="0"/>
              <a:buChar char="•"/>
            </a:pPr>
            <a:r>
              <a:rPr lang="el-GR" sz="2800" dirty="0"/>
              <a:t> </a:t>
            </a:r>
            <a:r>
              <a:rPr lang="el-GR" sz="2800" kern="1200" noProof="1">
                <a:solidFill>
                  <a:schemeClr val="tx1"/>
                </a:solidFill>
                <a:latin typeface="Arial" pitchFamily="34" charset="0"/>
                <a:cs typeface="Arial" pitchFamily="34" charset="0"/>
              </a:rPr>
              <a:t>Επιλογή ειδικευμένου εμπειρογνώμονα - συμβούλου</a:t>
            </a:r>
          </a:p>
          <a:p>
            <a:pPr marL="285750" indent="-285750" defTabSz="914400" hangingPunct="1">
              <a:lnSpc>
                <a:spcPct val="100000"/>
              </a:lnSpc>
              <a:buFont typeface="Arial" pitchFamily="34" charset="0"/>
              <a:buChar char="•"/>
            </a:pPr>
            <a:endParaRPr lang="el-GR" sz="2800" kern="1200" noProof="1">
              <a:solidFill>
                <a:schemeClr val="tx1"/>
              </a:solidFill>
              <a:latin typeface="Arial" pitchFamily="34" charset="0"/>
              <a:cs typeface="Arial" pitchFamily="34" charset="0"/>
            </a:endParaRPr>
          </a:p>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Επιθεώρηση οικίας από τον  εμπειρογνώμονα</a:t>
            </a:r>
            <a:br>
              <a:rPr lang="el-GR" sz="2800" kern="1200" noProof="1">
                <a:solidFill>
                  <a:schemeClr val="tx1"/>
                </a:solidFill>
                <a:latin typeface="Arial" pitchFamily="34" charset="0"/>
                <a:cs typeface="Arial" pitchFamily="34" charset="0"/>
              </a:rPr>
            </a:br>
            <a:endParaRPr lang="el-GR" sz="2800" kern="1200" noProof="1">
              <a:solidFill>
                <a:schemeClr val="tx1"/>
              </a:solidFill>
              <a:latin typeface="Arial" pitchFamily="34" charset="0"/>
              <a:cs typeface="Arial" pitchFamily="34" charset="0"/>
            </a:endParaRPr>
          </a:p>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Έκδοση του αρχικού ΠΕΑ κατοικίας</a:t>
            </a:r>
            <a:br>
              <a:rPr lang="el-GR" sz="2800" kern="1200" noProof="1">
                <a:solidFill>
                  <a:schemeClr val="tx1"/>
                </a:solidFill>
                <a:latin typeface="Arial" pitchFamily="34" charset="0"/>
                <a:cs typeface="Arial" pitchFamily="34" charset="0"/>
              </a:rPr>
            </a:br>
            <a:endParaRPr lang="el-GR" sz="2800" kern="1200" noProof="1">
              <a:solidFill>
                <a:schemeClr val="tx1"/>
              </a:solidFill>
              <a:latin typeface="Arial" pitchFamily="34" charset="0"/>
              <a:cs typeface="Arial" pitchFamily="34" charset="0"/>
            </a:endParaRPr>
          </a:p>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Υποβολή συστάσεων προς τον αιτητή</a:t>
            </a:r>
            <a:endParaRPr lang="el-GR" sz="2800" dirty="0"/>
          </a:p>
        </p:txBody>
      </p:sp>
      <p:sp>
        <p:nvSpPr>
          <p:cNvPr id="249" name="Line"/>
          <p:cNvSpPr/>
          <p:nvPr/>
        </p:nvSpPr>
        <p:spPr>
          <a:xfrm>
            <a:off x="15469216" y="2833917"/>
            <a:ext cx="6345863"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50" name="HEADLINE"/>
          <p:cNvSpPr txBox="1"/>
          <p:nvPr/>
        </p:nvSpPr>
        <p:spPr>
          <a:xfrm>
            <a:off x="15468259" y="2162729"/>
            <a:ext cx="6347778"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3200" dirty="0"/>
              <a:t>ΥΠΟΒΟΛΗ ΑΙΤΗΣΗΣ</a:t>
            </a:r>
            <a:endParaRPr sz="3200" dirty="0"/>
          </a:p>
        </p:txBody>
      </p:sp>
      <p:sp>
        <p:nvSpPr>
          <p:cNvPr id="252" name="Line"/>
          <p:cNvSpPr/>
          <p:nvPr/>
        </p:nvSpPr>
        <p:spPr>
          <a:xfrm>
            <a:off x="1219816" y="2833917"/>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53" name="HEADLINE"/>
          <p:cNvSpPr txBox="1"/>
          <p:nvPr/>
        </p:nvSpPr>
        <p:spPr>
          <a:xfrm>
            <a:off x="1218858" y="2162729"/>
            <a:ext cx="6305347"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3200" dirty="0"/>
              <a:t>ΑΡΧΙΚΕΣ ΕΝΕΡΓΕΙΕΣ</a:t>
            </a:r>
          </a:p>
        </p:txBody>
      </p:sp>
      <p:sp>
        <p:nvSpPr>
          <p:cNvPr id="264" name="THE TITLE IS HERE"/>
          <p:cNvSpPr txBox="1"/>
          <p:nvPr/>
        </p:nvSpPr>
        <p:spPr>
          <a:xfrm>
            <a:off x="1165497" y="577492"/>
            <a:ext cx="20320000"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pPr algn="ctr"/>
            <a:r>
              <a:rPr lang="el-GR" dirty="0"/>
              <a:t>Διαδικασια υλοποιησησ</a:t>
            </a:r>
            <a:endParaRPr dirty="0"/>
          </a:p>
        </p:txBody>
      </p:sp>
      <p:sp>
        <p:nvSpPr>
          <p:cNvPr id="26" name="Lorem ipsum dolor sit amet, consec etur adip iscin elit. Suspe disse place rat, felis in biben dum trist ique, lectu magna fini bus dolor, ut sagit tis nibh lorem in massa. In eget purus et torto lobor tis auctor non ve."/>
          <p:cNvSpPr txBox="1"/>
          <p:nvPr/>
        </p:nvSpPr>
        <p:spPr>
          <a:xfrm>
            <a:off x="15504160" y="3214118"/>
            <a:ext cx="6350000" cy="4842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Δημιουγία προφίλ χρήστη από υον αιτητή</a:t>
            </a:r>
          </a:p>
          <a:p>
            <a:pPr marL="285750" indent="-285750" defTabSz="914400" hangingPunct="1">
              <a:lnSpc>
                <a:spcPct val="100000"/>
              </a:lnSpc>
              <a:buFont typeface="Arial" pitchFamily="34" charset="0"/>
              <a:buChar char="•"/>
            </a:pPr>
            <a:endParaRPr lang="el-GR" sz="2800" kern="1200" noProof="1">
              <a:solidFill>
                <a:schemeClr val="tx1"/>
              </a:solidFill>
              <a:latin typeface="Arial" pitchFamily="34" charset="0"/>
              <a:cs typeface="Arial" pitchFamily="34" charset="0"/>
            </a:endParaRPr>
          </a:p>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Δυνατότητα παραχώρησης δικαιώματος σε σύμβουλο για συμπλήρωση στοιχείων της αίτησης</a:t>
            </a:r>
          </a:p>
          <a:p>
            <a:pPr marL="285750" indent="-285750" defTabSz="914400" hangingPunct="1">
              <a:lnSpc>
                <a:spcPct val="100000"/>
              </a:lnSpc>
              <a:buFont typeface="Arial" pitchFamily="34" charset="0"/>
              <a:buChar char="•"/>
            </a:pPr>
            <a:endParaRPr lang="el-GR" sz="2800" kern="1200" noProof="1">
              <a:solidFill>
                <a:schemeClr val="tx1"/>
              </a:solidFill>
              <a:latin typeface="Arial" pitchFamily="34" charset="0"/>
              <a:cs typeface="Arial" pitchFamily="34" charset="0"/>
            </a:endParaRPr>
          </a:p>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Οριστική υποβολή αίτησης από αιτητή, με επισύναψη όλων των απαιτούμενων δικαιολογητικών</a:t>
            </a:r>
            <a:br>
              <a:rPr lang="el-GR" sz="2800" kern="1200" noProof="1">
                <a:solidFill>
                  <a:schemeClr val="tx1"/>
                </a:solidFill>
                <a:latin typeface="Arial" pitchFamily="34" charset="0"/>
                <a:cs typeface="Arial" pitchFamily="34" charset="0"/>
              </a:rPr>
            </a:br>
            <a:endParaRPr lang="el-GR" sz="2800" kern="1200" noProof="1">
              <a:solidFill>
                <a:schemeClr val="tx1"/>
              </a:solidFill>
              <a:latin typeface="Arial" pitchFamily="34" charset="0"/>
              <a:cs typeface="Arial" pitchFamily="34" charset="0"/>
            </a:endParaRPr>
          </a:p>
        </p:txBody>
      </p:sp>
      <p:sp>
        <p:nvSpPr>
          <p:cNvPr id="25" name="Lorem ipsum dolor sit amet, consec etur adip iscin elit. Suspe disse place rat, felis in biben dum trist ique, lectu magna fini bus dolor, ut sagit tis nibh lorem in massa. In eget purus et torto lobor tis auctor non ve."/>
          <p:cNvSpPr txBox="1"/>
          <p:nvPr/>
        </p:nvSpPr>
        <p:spPr>
          <a:xfrm>
            <a:off x="8539480" y="3187994"/>
            <a:ext cx="6350000" cy="4842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lnSpc>
                <a:spcPct val="100000"/>
              </a:lnSpc>
              <a:buFont typeface="Arial" pitchFamily="34" charset="0"/>
              <a:buChar char="•"/>
            </a:pPr>
            <a:r>
              <a:rPr lang="el-GR" sz="2800" dirty="0"/>
              <a:t>Απόφαση για τις δράσεις που θα υλοποιήσει</a:t>
            </a:r>
          </a:p>
          <a:p>
            <a:pPr>
              <a:lnSpc>
                <a:spcPct val="100000"/>
              </a:lnSpc>
            </a:pPr>
            <a:endParaRPr lang="el-GR" sz="2800" dirty="0"/>
          </a:p>
          <a:p>
            <a:pPr>
              <a:lnSpc>
                <a:spcPct val="100000"/>
              </a:lnSpc>
              <a:buFont typeface="Arial" pitchFamily="34" charset="0"/>
              <a:buChar char="•"/>
            </a:pPr>
            <a:r>
              <a:rPr lang="el-GR" sz="2800" dirty="0"/>
              <a:t>Επιλογή κατηγορίας επένδυσης</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Ετοιμασία προτεινόμενου ΠΕΑ που παρουσιάζει την κατοικία όπως θα είναι μετά την αναβάθμιση</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Συγκέντρωση απαιτούμενων δικαιολογητικών</a:t>
            </a:r>
          </a:p>
        </p:txBody>
      </p:sp>
      <p:pic>
        <p:nvPicPr>
          <p:cNvPr id="29" name="Picture 28" descr="Graphical user interface, text&#10;&#10;Description automatically generated">
            <a:extLst>
              <a:ext uri="{FF2B5EF4-FFF2-40B4-BE49-F238E27FC236}">
                <a16:creationId xmlns:a16="http://schemas.microsoft.com/office/drawing/2014/main" id="{7CE719BE-5D34-FF40-8DDE-E8F8122BC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Tree>
    <p:extLst>
      <p:ext uri="{BB962C8B-B14F-4D97-AF65-F5344CB8AC3E}">
        <p14:creationId xmlns:p14="http://schemas.microsoft.com/office/powerpoint/2010/main" val="1644770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65.jpg"/>
          <p:cNvPicPr>
            <a:picLocks noChangeAspect="1"/>
          </p:cNvPicPr>
          <p:nvPr/>
        </p:nvPicPr>
        <p:blipFill>
          <a:blip r:embed="rId2" cstate="print"/>
          <a:stretch>
            <a:fillRect/>
          </a:stretch>
        </p:blipFill>
        <p:spPr>
          <a:xfrm>
            <a:off x="5143873" y="5813332"/>
            <a:ext cx="20204602" cy="7772037"/>
          </a:xfrm>
          <a:prstGeom prst="rect">
            <a:avLst/>
          </a:prstGeom>
        </p:spPr>
      </p:pic>
      <p:pic>
        <p:nvPicPr>
          <p:cNvPr id="243" name="Image" descr="Image"/>
          <p:cNvPicPr>
            <a:picLocks noChangeAspect="1"/>
          </p:cNvPicPr>
          <p:nvPr/>
        </p:nvPicPr>
        <p:blipFill>
          <a:blip r:embed="rId3" cstate="print"/>
          <a:stretch>
            <a:fillRect/>
          </a:stretch>
        </p:blipFill>
        <p:spPr>
          <a:xfrm>
            <a:off x="550630" y="10370648"/>
            <a:ext cx="15700723" cy="3345352"/>
          </a:xfrm>
          <a:prstGeom prst="rect">
            <a:avLst/>
          </a:prstGeom>
          <a:ln w="12700">
            <a:miter lim="400000"/>
          </a:ln>
        </p:spPr>
      </p:pic>
      <p:sp>
        <p:nvSpPr>
          <p:cNvPr id="246" name="Line"/>
          <p:cNvSpPr/>
          <p:nvPr/>
        </p:nvSpPr>
        <p:spPr>
          <a:xfrm>
            <a:off x="8344516" y="2833917"/>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47" name="HEADLINE"/>
          <p:cNvSpPr txBox="1"/>
          <p:nvPr/>
        </p:nvSpPr>
        <p:spPr>
          <a:xfrm>
            <a:off x="8343559" y="2200418"/>
            <a:ext cx="6417470"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3200" dirty="0"/>
              <a:t>ΟΛΟΚΛΗΡΩΣΗ ΕΠΕΝΔΥΣΗΣ</a:t>
            </a:r>
          </a:p>
        </p:txBody>
      </p:sp>
      <p:sp>
        <p:nvSpPr>
          <p:cNvPr id="248" name="Lorem ipsum dolor sit amet, consec etur adip iscin elit. Suspe disse place rat, felis in biben dum trist ique, lectu magna fini bus dolor, ut sagit tis nibh lorem in massa. In eget purus et torto lobor tis auctor non ve."/>
          <p:cNvSpPr txBox="1"/>
          <p:nvPr/>
        </p:nvSpPr>
        <p:spPr>
          <a:xfrm>
            <a:off x="8360954" y="3113969"/>
            <a:ext cx="6350000" cy="3980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lnSpc>
                <a:spcPct val="100000"/>
              </a:lnSpc>
              <a:buFont typeface="Arial" pitchFamily="34" charset="0"/>
              <a:buChar char="•"/>
            </a:pPr>
            <a:r>
              <a:rPr lang="el-GR" sz="2800" dirty="0"/>
              <a:t>    12 μήνες από την ημερομηνία    υπογραφής της συμφωνίας δημόσιας χρηματοδότησης</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  Έκδοση τελικού ΠΕΑ μετά την αναβάθμιση</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  Υποβολή αιτήματος πληρωμής με όλα τα δικαιολογητικά </a:t>
            </a:r>
          </a:p>
        </p:txBody>
      </p:sp>
      <p:sp>
        <p:nvSpPr>
          <p:cNvPr id="249" name="Line"/>
          <p:cNvSpPr/>
          <p:nvPr/>
        </p:nvSpPr>
        <p:spPr>
          <a:xfrm>
            <a:off x="15469216" y="2833917"/>
            <a:ext cx="6345863"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50" name="HEADLINE"/>
          <p:cNvSpPr txBox="1"/>
          <p:nvPr/>
        </p:nvSpPr>
        <p:spPr>
          <a:xfrm>
            <a:off x="15468259" y="2162729"/>
            <a:ext cx="6347778"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3200" dirty="0"/>
              <a:t>ΚΑΤΑΒΟΛΗ ΧΟΡΗΓΙΑΣ</a:t>
            </a:r>
            <a:endParaRPr sz="3200" dirty="0"/>
          </a:p>
        </p:txBody>
      </p:sp>
      <p:sp>
        <p:nvSpPr>
          <p:cNvPr id="251" name="Lorem ipsum dolor sit amet, consec etur adip iscin elit. Suspe disse place rat, felis in biben dum trist ique, lectu magna fini bus dolor, ut sagit tis nibh lorem in massa. In eget purus et torto lobor tis auctor non ve."/>
          <p:cNvSpPr txBox="1"/>
          <p:nvPr/>
        </p:nvSpPr>
        <p:spPr>
          <a:xfrm>
            <a:off x="1217748" y="3061718"/>
            <a:ext cx="6350000" cy="4842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lnSpc>
                <a:spcPct val="100000"/>
              </a:lnSpc>
              <a:buFont typeface="Arial" pitchFamily="34" charset="0"/>
              <a:buChar char="•"/>
            </a:pPr>
            <a:r>
              <a:rPr lang="el-GR" sz="2800" dirty="0"/>
              <a:t>Δειγματοληπτικοί επιτόπιοι έλεγχοι</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Αξιολόγηση αιτήσεων, υπολογισμός επιλέξιμου κόστους και έγκριση όσων πληρούν τις προϋποθέσεις</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Υπογραφή συμφωνίας δημόσιας χρηματοδότησης </a:t>
            </a:r>
          </a:p>
          <a:p>
            <a:pPr>
              <a:lnSpc>
                <a:spcPct val="100000"/>
              </a:lnSpc>
              <a:buFont typeface="Arial" pitchFamily="34" charset="0"/>
              <a:buChar char="•"/>
            </a:pPr>
            <a:endParaRPr lang="el-GR" sz="2800" dirty="0"/>
          </a:p>
          <a:p>
            <a:pPr>
              <a:lnSpc>
                <a:spcPct val="100000"/>
              </a:lnSpc>
              <a:buFont typeface="Arial" pitchFamily="34" charset="0"/>
              <a:buChar char="•"/>
            </a:pPr>
            <a:r>
              <a:rPr lang="el-GR" sz="2800" dirty="0"/>
              <a:t>Δυνατότητα ένστασης σε περιπτώσεις απόρριψης</a:t>
            </a:r>
          </a:p>
        </p:txBody>
      </p:sp>
      <p:sp>
        <p:nvSpPr>
          <p:cNvPr id="252" name="Line"/>
          <p:cNvSpPr/>
          <p:nvPr/>
        </p:nvSpPr>
        <p:spPr>
          <a:xfrm>
            <a:off x="1219816" y="2833917"/>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53" name="HEADLINE"/>
          <p:cNvSpPr txBox="1"/>
          <p:nvPr/>
        </p:nvSpPr>
        <p:spPr>
          <a:xfrm>
            <a:off x="1218858" y="2162729"/>
            <a:ext cx="6305347"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3200" dirty="0"/>
              <a:t>ΑΞΙΟΛΟΓΗΣΗ ΑΙΤΗΣΗΣ</a:t>
            </a:r>
          </a:p>
        </p:txBody>
      </p:sp>
      <p:sp>
        <p:nvSpPr>
          <p:cNvPr id="264" name="THE TITLE IS HERE"/>
          <p:cNvSpPr txBox="1"/>
          <p:nvPr/>
        </p:nvSpPr>
        <p:spPr>
          <a:xfrm>
            <a:off x="1165497" y="577492"/>
            <a:ext cx="20320000"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pPr algn="ctr"/>
            <a:r>
              <a:rPr lang="el-GR" dirty="0"/>
              <a:t>Διαδικασια υλοποιησησ</a:t>
            </a:r>
            <a:endParaRPr dirty="0"/>
          </a:p>
        </p:txBody>
      </p:sp>
      <p:sp>
        <p:nvSpPr>
          <p:cNvPr id="26" name="Lorem ipsum dolor sit amet, consec etur adip iscin elit. Suspe disse place rat, felis in biben dum trist ique, lectu magna fini bus dolor, ut sagit tis nibh lorem in massa. In eget purus et torto lobor tis auctor non ve."/>
          <p:cNvSpPr txBox="1"/>
          <p:nvPr/>
        </p:nvSpPr>
        <p:spPr>
          <a:xfrm>
            <a:off x="15504160" y="3214118"/>
            <a:ext cx="6350000" cy="2687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Διοικητικός έλεγχος και επιτόπια επιθεώρηση για την επιβεβαίωση της επίτευξης των τεχνικών κριτηρίων</a:t>
            </a:r>
          </a:p>
          <a:p>
            <a:pPr marL="285750" indent="-285750" defTabSz="914400" hangingPunct="1">
              <a:lnSpc>
                <a:spcPct val="100000"/>
              </a:lnSpc>
              <a:buFont typeface="Arial" pitchFamily="34" charset="0"/>
              <a:buChar char="•"/>
            </a:pPr>
            <a:endParaRPr lang="el-GR" sz="2800" kern="1200" noProof="1">
              <a:solidFill>
                <a:schemeClr val="tx1"/>
              </a:solidFill>
              <a:latin typeface="Arial" pitchFamily="34" charset="0"/>
              <a:cs typeface="Arial" pitchFamily="34" charset="0"/>
            </a:endParaRPr>
          </a:p>
          <a:p>
            <a:pPr marL="285750" indent="-285750" defTabSz="914400" hangingPunct="1">
              <a:lnSpc>
                <a:spcPct val="100000"/>
              </a:lnSpc>
              <a:buFont typeface="Arial" pitchFamily="34" charset="0"/>
              <a:buChar char="•"/>
            </a:pPr>
            <a:r>
              <a:rPr lang="el-GR" sz="2800" kern="1200" noProof="1">
                <a:solidFill>
                  <a:schemeClr val="tx1"/>
                </a:solidFill>
                <a:latin typeface="Arial" pitchFamily="34" charset="0"/>
                <a:cs typeface="Arial" pitchFamily="34" charset="0"/>
              </a:rPr>
              <a:t>Καταβολή χορηγίας </a:t>
            </a:r>
          </a:p>
          <a:p>
            <a:pPr marL="285750" indent="-285750" defTabSz="914400" hangingPunct="1">
              <a:lnSpc>
                <a:spcPct val="100000"/>
              </a:lnSpc>
              <a:buFont typeface="Arial" pitchFamily="34" charset="0"/>
              <a:buChar char="•"/>
            </a:pPr>
            <a:endParaRPr lang="el-GR" sz="2800" kern="1200" noProof="1">
              <a:solidFill>
                <a:schemeClr val="tx1"/>
              </a:solidFill>
              <a:latin typeface="Arial" pitchFamily="34" charset="0"/>
              <a:cs typeface="Arial" pitchFamily="34" charset="0"/>
            </a:endParaRPr>
          </a:p>
        </p:txBody>
      </p:sp>
      <p:pic>
        <p:nvPicPr>
          <p:cNvPr id="16" name="Picture 15" descr="Graphical user interface, text&#10;&#10;Description automatically generated">
            <a:extLst>
              <a:ext uri="{FF2B5EF4-FFF2-40B4-BE49-F238E27FC236}">
                <a16:creationId xmlns:a16="http://schemas.microsoft.com/office/drawing/2014/main" id="{1003E613-5EB3-A740-9ED0-5E2939246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496" y="12002781"/>
            <a:ext cx="6035270" cy="1310516"/>
          </a:xfrm>
          <a:prstGeom prst="rect">
            <a:avLst/>
          </a:prstGeom>
        </p:spPr>
      </p:pic>
    </p:spTree>
    <p:extLst>
      <p:ext uri="{BB962C8B-B14F-4D97-AF65-F5344CB8AC3E}">
        <p14:creationId xmlns:p14="http://schemas.microsoft.com/office/powerpoint/2010/main" val="19422569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un-power-supply-book-cityscape-focused.jpg"/>
          <p:cNvPicPr>
            <a:picLocks noChangeAspect="1"/>
          </p:cNvPicPr>
          <p:nvPr/>
        </p:nvPicPr>
        <p:blipFill>
          <a:blip r:embed="rId2" cstate="print"/>
          <a:stretch>
            <a:fillRect/>
          </a:stretch>
        </p:blipFill>
        <p:spPr>
          <a:xfrm>
            <a:off x="9229165" y="-1513540"/>
            <a:ext cx="19050000" cy="13462000"/>
          </a:xfrm>
          <a:prstGeom prst="rect">
            <a:avLst/>
          </a:prstGeom>
        </p:spPr>
      </p:pic>
      <p:sp>
        <p:nvSpPr>
          <p:cNvPr id="19" name="Rectangle">
            <a:extLst>
              <a:ext uri="{FF2B5EF4-FFF2-40B4-BE49-F238E27FC236}">
                <a16:creationId xmlns:a16="http://schemas.microsoft.com/office/drawing/2014/main" id="{4F98BCF5-8270-D84C-867D-231075BF2585}"/>
              </a:ext>
            </a:extLst>
          </p:cNvPr>
          <p:cNvSpPr/>
          <p:nvPr/>
        </p:nvSpPr>
        <p:spPr>
          <a:xfrm rot="914430">
            <a:off x="-4111922" y="-5067680"/>
            <a:ext cx="17209625" cy="21386983"/>
          </a:xfrm>
          <a:prstGeom prst="rect">
            <a:avLst/>
          </a:pr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solidFill>
                <a:schemeClr val="bg1"/>
              </a:solidFill>
            </a:endParaRPr>
          </a:p>
        </p:txBody>
      </p:sp>
      <p:pic>
        <p:nvPicPr>
          <p:cNvPr id="173" name="Image" descr="Image"/>
          <p:cNvPicPr>
            <a:picLocks noChangeAspect="1"/>
          </p:cNvPicPr>
          <p:nvPr/>
        </p:nvPicPr>
        <p:blipFill>
          <a:blip r:embed="rId3" cstate="print"/>
          <a:stretch>
            <a:fillRect/>
          </a:stretch>
        </p:blipFill>
        <p:spPr>
          <a:xfrm>
            <a:off x="8936984" y="10354105"/>
            <a:ext cx="15700723" cy="3345352"/>
          </a:xfrm>
          <a:prstGeom prst="rect">
            <a:avLst/>
          </a:prstGeom>
          <a:ln w="12700">
            <a:miter lim="400000"/>
          </a:ln>
        </p:spPr>
      </p:pic>
      <p:sp>
        <p:nvSpPr>
          <p:cNvPr id="174" name="ΚΥΠΡΙΑΚΗ ΔΗΜΟΚΡΑΤΙΑ / ΠΝΕΥΜΑΤΙΚΑ ΔΙΚΑΙΩΜΑΤΑ 2020"/>
          <p:cNvSpPr txBox="1"/>
          <p:nvPr/>
        </p:nvSpPr>
        <p:spPr>
          <a:xfrm>
            <a:off x="1210618" y="130112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12" name="Picture 11" descr="Graphical user interface, text&#10;&#10;Description automatically generated">
            <a:extLst>
              <a:ext uri="{FF2B5EF4-FFF2-40B4-BE49-F238E27FC236}">
                <a16:creationId xmlns:a16="http://schemas.microsoft.com/office/drawing/2014/main" id="{0F6FAF2D-DA74-2742-AB7B-43FDFD40D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cxnSp>
        <p:nvCxnSpPr>
          <p:cNvPr id="14" name="Straight Connector 13">
            <a:extLst>
              <a:ext uri="{FF2B5EF4-FFF2-40B4-BE49-F238E27FC236}">
                <a16:creationId xmlns:a16="http://schemas.microsoft.com/office/drawing/2014/main" id="{B2462294-08A1-EE44-993E-70D7634196D2}"/>
              </a:ext>
            </a:extLst>
          </p:cNvPr>
          <p:cNvCxnSpPr>
            <a:cxnSpLocks/>
          </p:cNvCxnSpPr>
          <p:nvPr/>
        </p:nvCxnSpPr>
        <p:spPr>
          <a:xfrm>
            <a:off x="705223" y="1862948"/>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94E804-2DC7-E042-8221-84327C5D476A}"/>
              </a:ext>
            </a:extLst>
          </p:cNvPr>
          <p:cNvPicPr>
            <a:picLocks noChangeAspect="1"/>
          </p:cNvPicPr>
          <p:nvPr/>
        </p:nvPicPr>
        <p:blipFill>
          <a:blip r:embed="rId5" cstate="print"/>
          <a:stretch>
            <a:fillRect/>
          </a:stretch>
        </p:blipFill>
        <p:spPr>
          <a:xfrm>
            <a:off x="22060300" y="1212674"/>
            <a:ext cx="711200" cy="698500"/>
          </a:xfrm>
          <a:prstGeom prst="rect">
            <a:avLst/>
          </a:prstGeom>
        </p:spPr>
      </p:pic>
      <p:sp>
        <p:nvSpPr>
          <p:cNvPr id="25"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a:extLst>
              <a:ext uri="{FF2B5EF4-FFF2-40B4-BE49-F238E27FC236}">
                <a16:creationId xmlns:a16="http://schemas.microsoft.com/office/drawing/2014/main" id="{41FAFD48-F54E-8748-874D-C8D5786C4FD2}"/>
              </a:ext>
            </a:extLst>
          </p:cNvPr>
          <p:cNvSpPr txBox="1"/>
          <p:nvPr/>
        </p:nvSpPr>
        <p:spPr>
          <a:xfrm>
            <a:off x="428244" y="2325183"/>
            <a:ext cx="10589323" cy="9432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pPr marL="457200" indent="-457200">
              <a:buFont typeface="Arial" panose="020B0604020202020204" pitchFamily="34" charset="0"/>
              <a:buChar char="•"/>
            </a:pPr>
            <a:r>
              <a:rPr lang="x-none" sz="3200" dirty="0"/>
              <a:t>Προσοχή στην επιλογή συνεργατών</a:t>
            </a:r>
            <a:r>
              <a:rPr lang="el-GR" sz="3200" dirty="0"/>
              <a:t>/συμβούλων/ προμηθευτών (μητρώο εγκαταστατών).</a:t>
            </a:r>
            <a:endParaRPr lang="x-none" sz="3200" dirty="0"/>
          </a:p>
          <a:p>
            <a:endParaRPr lang="x-none" sz="3200" b="1" dirty="0"/>
          </a:p>
          <a:p>
            <a:pPr marL="457200" indent="-457200">
              <a:buFont typeface="Arial" panose="020B0604020202020204" pitchFamily="34" charset="0"/>
              <a:buChar char="•"/>
            </a:pPr>
            <a:r>
              <a:rPr lang="el-GR" sz="3200" dirty="0"/>
              <a:t>Ξ</a:t>
            </a:r>
            <a:r>
              <a:rPr lang="x-none" sz="3200" dirty="0"/>
              <a:t>εκάθαρη ανάλυση ως προς τις υπηρεσίες </a:t>
            </a:r>
            <a:br>
              <a:rPr lang="el-GR" sz="3200" dirty="0"/>
            </a:br>
            <a:r>
              <a:rPr lang="x-none" sz="3200" dirty="0"/>
              <a:t>που θα προσφερθούν και το κόστος τους</a:t>
            </a:r>
            <a:r>
              <a:rPr lang="el-GR" sz="3200" dirty="0"/>
              <a:t>.</a:t>
            </a:r>
            <a:endParaRPr lang="x-none" sz="3200" dirty="0"/>
          </a:p>
          <a:p>
            <a:pPr marL="457200" indent="-457200">
              <a:buFont typeface="Arial" panose="020B0604020202020204" pitchFamily="34" charset="0"/>
              <a:buChar char="•"/>
            </a:pPr>
            <a:endParaRPr lang="x-none" sz="3200" dirty="0"/>
          </a:p>
          <a:p>
            <a:pPr marL="457200" indent="-457200">
              <a:buFont typeface="Arial" panose="020B0604020202020204" pitchFamily="34" charset="0"/>
              <a:buChar char="•"/>
            </a:pPr>
            <a:r>
              <a:rPr lang="x-none" sz="3200" dirty="0"/>
              <a:t>Να ζητείται από τους </a:t>
            </a:r>
            <a:r>
              <a:rPr lang="el-GR" sz="3200" dirty="0"/>
              <a:t>ε</a:t>
            </a:r>
            <a:r>
              <a:rPr lang="x-none" sz="3200" dirty="0"/>
              <a:t>ιδικευμένους </a:t>
            </a:r>
            <a:r>
              <a:rPr lang="el-GR" sz="3200" dirty="0"/>
              <a:t>ε</a:t>
            </a:r>
            <a:r>
              <a:rPr lang="x-none" sz="3200" dirty="0"/>
              <a:t>μπειρογνώμονες υποχρεωτική επιτόπια επιθεώρηση τόσο πριν την έκδοση του αρχικού ΠΕΑ όσο και πριν την έκδοση </a:t>
            </a:r>
            <a:br>
              <a:rPr lang="el-GR" sz="3200" dirty="0"/>
            </a:br>
            <a:r>
              <a:rPr lang="x-none" sz="3200" dirty="0"/>
              <a:t>του τελικού</a:t>
            </a:r>
            <a:r>
              <a:rPr lang="el-GR" sz="3200" dirty="0"/>
              <a:t> ΠΕΑ.</a:t>
            </a:r>
            <a:endParaRPr lang="x-none" sz="3200" dirty="0"/>
          </a:p>
          <a:p>
            <a:pPr marL="457200" indent="-457200">
              <a:buFont typeface="Arial" panose="020B0604020202020204" pitchFamily="34" charset="0"/>
              <a:buChar char="•"/>
            </a:pPr>
            <a:endParaRPr lang="x-none" sz="3200" dirty="0"/>
          </a:p>
          <a:p>
            <a:pPr marL="457200" indent="-457200">
              <a:buFont typeface="Arial" panose="020B0604020202020204" pitchFamily="34" charset="0"/>
              <a:buChar char="•"/>
            </a:pPr>
            <a:r>
              <a:rPr lang="x-none" sz="3200" dirty="0"/>
              <a:t>Να τηρούν </a:t>
            </a:r>
            <a:r>
              <a:rPr lang="el-GR" sz="3200" dirty="0"/>
              <a:t>π</a:t>
            </a:r>
            <a:r>
              <a:rPr lang="x-none" sz="3200" dirty="0"/>
              <a:t>άντα στο αρχείο τους όλα τα τιμολόγια/αποδείξεις για όλες τις δράσεις</a:t>
            </a:r>
            <a:r>
              <a:rPr lang="el-GR" sz="3200" dirty="0"/>
              <a:t> που υλοποιούν. </a:t>
            </a:r>
            <a:endParaRPr lang="x-none" sz="3200" dirty="0"/>
          </a:p>
          <a:p>
            <a:pPr marL="457200" indent="-457200">
              <a:buFont typeface="Arial" panose="020B0604020202020204" pitchFamily="34" charset="0"/>
              <a:buChar char="•"/>
            </a:pPr>
            <a:endParaRPr lang="x-none" sz="3000" dirty="0"/>
          </a:p>
          <a:p>
            <a:pPr marL="457200" indent="-457200">
              <a:buFont typeface="Arial" panose="020B0604020202020204" pitchFamily="34" charset="0"/>
              <a:buChar char="•"/>
            </a:pPr>
            <a:endParaRPr lang="en-GB" sz="3000" dirty="0"/>
          </a:p>
        </p:txBody>
      </p:sp>
      <p:sp>
        <p:nvSpPr>
          <p:cNvPr id="13" name="THE TITLE IS HERE">
            <a:extLst>
              <a:ext uri="{FF2B5EF4-FFF2-40B4-BE49-F238E27FC236}">
                <a16:creationId xmlns:a16="http://schemas.microsoft.com/office/drawing/2014/main" id="{F031E11C-48BC-45C8-85E1-0AE786CBC4AA}"/>
              </a:ext>
            </a:extLst>
          </p:cNvPr>
          <p:cNvSpPr txBox="1"/>
          <p:nvPr/>
        </p:nvSpPr>
        <p:spPr>
          <a:xfrm>
            <a:off x="705223" y="971316"/>
            <a:ext cx="20320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sz="4000" i="1" cap="none" spc="150" dirty="0">
                <a:solidFill>
                  <a:srgbClr val="307687"/>
                </a:solidFill>
              </a:rPr>
              <a:t>Συστάσεις προς τους αιτητές</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olar-panels.jpg"/>
          <p:cNvPicPr>
            <a:picLocks noChangeAspect="1"/>
          </p:cNvPicPr>
          <p:nvPr/>
        </p:nvPicPr>
        <p:blipFill>
          <a:blip r:embed="rId2" cstate="print"/>
          <a:stretch>
            <a:fillRect/>
          </a:stretch>
        </p:blipFill>
        <p:spPr>
          <a:xfrm>
            <a:off x="9547413" y="-672353"/>
            <a:ext cx="18955870" cy="12637246"/>
          </a:xfrm>
          <a:prstGeom prst="rect">
            <a:avLst/>
          </a:prstGeom>
        </p:spPr>
      </p:pic>
      <p:sp>
        <p:nvSpPr>
          <p:cNvPr id="19" name="Rectangle">
            <a:extLst>
              <a:ext uri="{FF2B5EF4-FFF2-40B4-BE49-F238E27FC236}">
                <a16:creationId xmlns:a16="http://schemas.microsoft.com/office/drawing/2014/main" id="{4F98BCF5-8270-D84C-867D-231075BF2585}"/>
              </a:ext>
            </a:extLst>
          </p:cNvPr>
          <p:cNvSpPr/>
          <p:nvPr/>
        </p:nvSpPr>
        <p:spPr>
          <a:xfrm rot="914430">
            <a:off x="-4111301" y="-5072318"/>
            <a:ext cx="17174336" cy="21386983"/>
          </a:xfrm>
          <a:prstGeom prst="rect">
            <a:avLst/>
          </a:pr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solidFill>
                <a:schemeClr val="bg1"/>
              </a:solidFill>
            </a:endParaRPr>
          </a:p>
        </p:txBody>
      </p:sp>
      <p:sp>
        <p:nvSpPr>
          <p:cNvPr id="174" name="ΚΥΠΡΙΑΚΗ ΔΗΜΟΚΡΑΤΙΑ / ΠΝΕΥΜΑΤΙΚΑ ΔΙΚΑΙΩΜΑΤΑ 2020"/>
          <p:cNvSpPr txBox="1"/>
          <p:nvPr/>
        </p:nvSpPr>
        <p:spPr>
          <a:xfrm>
            <a:off x="1210618" y="130112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12" name="Picture 11" descr="Graphical user interface, text&#10;&#10;Description automatically generated">
            <a:extLst>
              <a:ext uri="{FF2B5EF4-FFF2-40B4-BE49-F238E27FC236}">
                <a16:creationId xmlns:a16="http://schemas.microsoft.com/office/drawing/2014/main" id="{0F6FAF2D-DA74-2742-AB7B-43FDFD40D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cxnSp>
        <p:nvCxnSpPr>
          <p:cNvPr id="14" name="Straight Connector 13">
            <a:extLst>
              <a:ext uri="{FF2B5EF4-FFF2-40B4-BE49-F238E27FC236}">
                <a16:creationId xmlns:a16="http://schemas.microsoft.com/office/drawing/2014/main" id="{B2462294-08A1-EE44-993E-70D7634196D2}"/>
              </a:ext>
            </a:extLst>
          </p:cNvPr>
          <p:cNvCxnSpPr>
            <a:cxnSpLocks/>
          </p:cNvCxnSpPr>
          <p:nvPr/>
        </p:nvCxnSpPr>
        <p:spPr>
          <a:xfrm>
            <a:off x="597650" y="1701584"/>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94E804-2DC7-E042-8221-84327C5D476A}"/>
              </a:ext>
            </a:extLst>
          </p:cNvPr>
          <p:cNvPicPr>
            <a:picLocks noChangeAspect="1"/>
          </p:cNvPicPr>
          <p:nvPr/>
        </p:nvPicPr>
        <p:blipFill>
          <a:blip r:embed="rId4" cstate="print"/>
          <a:stretch>
            <a:fillRect/>
          </a:stretch>
        </p:blipFill>
        <p:spPr>
          <a:xfrm>
            <a:off x="22060300" y="997522"/>
            <a:ext cx="711200" cy="698500"/>
          </a:xfrm>
          <a:prstGeom prst="rect">
            <a:avLst/>
          </a:prstGeom>
        </p:spPr>
      </p:pic>
      <p:sp>
        <p:nvSpPr>
          <p:cNvPr id="25"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a:extLst>
              <a:ext uri="{FF2B5EF4-FFF2-40B4-BE49-F238E27FC236}">
                <a16:creationId xmlns:a16="http://schemas.microsoft.com/office/drawing/2014/main" id="{41FAFD48-F54E-8748-874D-C8D5786C4FD2}"/>
              </a:ext>
            </a:extLst>
          </p:cNvPr>
          <p:cNvSpPr txBox="1"/>
          <p:nvPr/>
        </p:nvSpPr>
        <p:spPr>
          <a:xfrm>
            <a:off x="428244" y="1921772"/>
            <a:ext cx="10589323" cy="8966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pPr marL="457200" indent="-457200" algn="just">
              <a:lnSpc>
                <a:spcPct val="100000"/>
              </a:lnSpc>
              <a:buFont typeface="Arial" panose="020B0604020202020204" pitchFamily="34" charset="0"/>
              <a:buChar char="•"/>
            </a:pPr>
            <a:r>
              <a:rPr lang="x-none" sz="3600" dirty="0"/>
              <a:t>Προσοχή ως π</a:t>
            </a:r>
            <a:r>
              <a:rPr lang="x-none" sz="3600" dirty="0" err="1"/>
              <a:t>ρος</a:t>
            </a:r>
            <a:r>
              <a:rPr lang="x-none" sz="3600" dirty="0"/>
              <a:t> τον </a:t>
            </a:r>
            <a:r>
              <a:rPr lang="x-none" sz="3600" dirty="0" err="1"/>
              <a:t>εξο</a:t>
            </a:r>
            <a:r>
              <a:rPr lang="x-none" sz="3600" dirty="0"/>
              <a:t>πλισμό /</a:t>
            </a:r>
            <a:r>
              <a:rPr lang="el-GR" sz="3600" dirty="0"/>
              <a:t> </a:t>
            </a:r>
            <a:r>
              <a:rPr lang="x-none" sz="3600" dirty="0"/>
              <a:t>υλικά που θα επιλεγούν</a:t>
            </a:r>
            <a:r>
              <a:rPr lang="el-GR" sz="3600" dirty="0"/>
              <a:t>.</a:t>
            </a:r>
            <a:endParaRPr lang="x-none" sz="3600" dirty="0"/>
          </a:p>
          <a:p>
            <a:pPr marL="457200" indent="-457200" algn="just">
              <a:lnSpc>
                <a:spcPct val="100000"/>
              </a:lnSpc>
              <a:buFont typeface="Arial" panose="020B0604020202020204" pitchFamily="34" charset="0"/>
              <a:buChar char="•"/>
            </a:pPr>
            <a:endParaRPr lang="x-none" sz="3600" dirty="0"/>
          </a:p>
          <a:p>
            <a:pPr marL="457200" indent="-457200" algn="just">
              <a:lnSpc>
                <a:spcPct val="100000"/>
              </a:lnSpc>
              <a:buFont typeface="Arial" panose="020B0604020202020204" pitchFamily="34" charset="0"/>
              <a:buChar char="•"/>
            </a:pPr>
            <a:r>
              <a:rPr lang="x-none" sz="3600" dirty="0"/>
              <a:t>Οι πιο φθηνές λύσεις δεν είναι πάντα οι βέλτιστες</a:t>
            </a:r>
            <a:r>
              <a:rPr lang="el-GR" sz="3600" dirty="0"/>
              <a:t>.</a:t>
            </a:r>
            <a:endParaRPr lang="x-none" sz="3600" dirty="0"/>
          </a:p>
          <a:p>
            <a:pPr marL="457200" indent="-457200" algn="just">
              <a:lnSpc>
                <a:spcPct val="100000"/>
              </a:lnSpc>
              <a:buFont typeface="Arial" panose="020B0604020202020204" pitchFamily="34" charset="0"/>
              <a:buChar char="•"/>
            </a:pPr>
            <a:endParaRPr lang="x-none" sz="3600" dirty="0"/>
          </a:p>
          <a:p>
            <a:pPr marL="457200" indent="-457200" algn="just">
              <a:lnSpc>
                <a:spcPct val="100000"/>
              </a:lnSpc>
              <a:buFont typeface="Arial" panose="020B0604020202020204" pitchFamily="34" charset="0"/>
              <a:buChar char="•"/>
            </a:pPr>
            <a:r>
              <a:rPr lang="x-none" sz="3600" dirty="0"/>
              <a:t>Να ζητούνται πάντα οι τεχνικές προδιαγραφές για να επιβεβαιώνεται ότι τηρούνται οι απαιτήσεις του </a:t>
            </a:r>
            <a:r>
              <a:rPr lang="el-GR" sz="3600" dirty="0"/>
              <a:t>σ</a:t>
            </a:r>
            <a:r>
              <a:rPr lang="x-none" sz="3600" dirty="0"/>
              <a:t>χεδίου</a:t>
            </a:r>
            <a:r>
              <a:rPr lang="el-GR" sz="3600" dirty="0"/>
              <a:t>.</a:t>
            </a:r>
            <a:endParaRPr lang="x-none" sz="3600" dirty="0"/>
          </a:p>
          <a:p>
            <a:pPr marL="457200" indent="-457200" algn="just">
              <a:lnSpc>
                <a:spcPct val="100000"/>
              </a:lnSpc>
              <a:buFont typeface="Arial" panose="020B0604020202020204" pitchFamily="34" charset="0"/>
              <a:buChar char="•"/>
            </a:pPr>
            <a:endParaRPr lang="x-none" sz="3600" dirty="0"/>
          </a:p>
          <a:p>
            <a:pPr marL="457200" indent="-457200" algn="just">
              <a:lnSpc>
                <a:spcPct val="100000"/>
              </a:lnSpc>
              <a:buFont typeface="Arial" panose="020B0604020202020204" pitchFamily="34" charset="0"/>
              <a:buChar char="•"/>
            </a:pPr>
            <a:r>
              <a:rPr lang="x-none" sz="3600" dirty="0"/>
              <a:t>Η </a:t>
            </a:r>
            <a:r>
              <a:rPr lang="x-none" sz="3600" dirty="0" err="1"/>
              <a:t>εγκ</a:t>
            </a:r>
            <a:r>
              <a:rPr lang="x-none" sz="3600" dirty="0"/>
              <a:t>ατάσταση εξοπλισμού / υλικών που δεν τηρούν τις απαιτήσεις του Σχεδίου δύναται να </a:t>
            </a:r>
            <a:r>
              <a:rPr lang="el-GR" sz="3600" dirty="0"/>
              <a:t>επιφέρει </a:t>
            </a:r>
            <a:r>
              <a:rPr lang="x-none" sz="3600" dirty="0"/>
              <a:t>απώλεια μέρους ή/και</a:t>
            </a:r>
            <a:r>
              <a:rPr lang="el-GR" sz="3600" dirty="0"/>
              <a:t>,</a:t>
            </a:r>
            <a:r>
              <a:rPr lang="x-none" sz="3600" dirty="0"/>
              <a:t> σε ορισμένες περιπτώσεις</a:t>
            </a:r>
            <a:r>
              <a:rPr lang="el-GR" sz="3600" dirty="0"/>
              <a:t>,</a:t>
            </a:r>
            <a:r>
              <a:rPr lang="x-none" sz="3600" dirty="0"/>
              <a:t> ολόκληρης της χρηματοδότησης.</a:t>
            </a:r>
            <a:endParaRPr lang="en-GB" sz="3600" dirty="0"/>
          </a:p>
          <a:p>
            <a:pPr marL="457200" indent="-457200" algn="just">
              <a:lnSpc>
                <a:spcPct val="100000"/>
              </a:lnSpc>
              <a:buFont typeface="Arial" panose="020B0604020202020204" pitchFamily="34" charset="0"/>
              <a:buChar char="•"/>
            </a:pPr>
            <a:endParaRPr lang="x-none" sz="3600" dirty="0"/>
          </a:p>
          <a:p>
            <a:pPr marL="457200" indent="-457200">
              <a:lnSpc>
                <a:spcPct val="100000"/>
              </a:lnSpc>
              <a:buFont typeface="Arial" panose="020B0604020202020204" pitchFamily="34" charset="0"/>
              <a:buChar char="•"/>
            </a:pPr>
            <a:r>
              <a:rPr lang="el-GR" sz="3600" dirty="0"/>
              <a:t>Υποβολή αιτήσεων μόνο όταν είναι έτοιμοι και έχουν αποφασίσει τι δράσεις θα εφαρμόσουν.</a:t>
            </a:r>
            <a:endParaRPr lang="en-GB" sz="3600" dirty="0"/>
          </a:p>
        </p:txBody>
      </p:sp>
      <p:sp>
        <p:nvSpPr>
          <p:cNvPr id="13" name="THE TITLE IS HERE">
            <a:extLst>
              <a:ext uri="{FF2B5EF4-FFF2-40B4-BE49-F238E27FC236}">
                <a16:creationId xmlns:a16="http://schemas.microsoft.com/office/drawing/2014/main" id="{F031E11C-48BC-45C8-85E1-0AE786CBC4AA}"/>
              </a:ext>
            </a:extLst>
          </p:cNvPr>
          <p:cNvSpPr txBox="1"/>
          <p:nvPr/>
        </p:nvSpPr>
        <p:spPr>
          <a:xfrm>
            <a:off x="597650" y="890634"/>
            <a:ext cx="20320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sz="4000" i="1" cap="none" spc="150" dirty="0">
                <a:solidFill>
                  <a:srgbClr val="307687"/>
                </a:solidFill>
              </a:rPr>
              <a:t>Συστάσεις προς τους αιτητές</a:t>
            </a:r>
          </a:p>
        </p:txBody>
      </p:sp>
      <p:pic>
        <p:nvPicPr>
          <p:cNvPr id="173" name="Image" descr="Image"/>
          <p:cNvPicPr>
            <a:picLocks noChangeAspect="1"/>
          </p:cNvPicPr>
          <p:nvPr/>
        </p:nvPicPr>
        <p:blipFill>
          <a:blip r:embed="rId5" cstate="print"/>
          <a:stretch>
            <a:fillRect/>
          </a:stretch>
        </p:blipFill>
        <p:spPr>
          <a:xfrm>
            <a:off x="8936984" y="10354105"/>
            <a:ext cx="15700723" cy="3345352"/>
          </a:xfrm>
          <a:prstGeom prst="rect">
            <a:avLst/>
          </a:prstGeom>
          <a:ln w="12700">
            <a:miter lim="400000"/>
          </a:ln>
        </p:spPr>
      </p:pic>
      <p:pic>
        <p:nvPicPr>
          <p:cNvPr id="17" name="Picture 16" descr="Graphical user interface, text&#10;&#10;Description automatically generated">
            <a:extLst>
              <a:ext uri="{FF2B5EF4-FFF2-40B4-BE49-F238E27FC236}">
                <a16:creationId xmlns:a16="http://schemas.microsoft.com/office/drawing/2014/main" id="{0625127D-CEF7-A947-955F-227403599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0250" y="12004168"/>
            <a:ext cx="6035270" cy="1310516"/>
          </a:xfrm>
          <a:prstGeom prst="rect">
            <a:avLst/>
          </a:prstGeom>
        </p:spPr>
      </p:pic>
    </p:spTree>
    <p:extLst>
      <p:ext uri="{BB962C8B-B14F-4D97-AF65-F5344CB8AC3E}">
        <p14:creationId xmlns:p14="http://schemas.microsoft.com/office/powerpoint/2010/main" val="23189808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descr="Image"/>
          <p:cNvPicPr>
            <a:picLocks noChangeAspect="1"/>
          </p:cNvPicPr>
          <p:nvPr/>
        </p:nvPicPr>
        <p:blipFill>
          <a:blip r:embed="rId2" cstate="print"/>
          <a:stretch>
            <a:fillRect/>
          </a:stretch>
        </p:blipFill>
        <p:spPr>
          <a:xfrm>
            <a:off x="8936984" y="10354105"/>
            <a:ext cx="15700723" cy="3345352"/>
          </a:xfrm>
          <a:prstGeom prst="rect">
            <a:avLst/>
          </a:prstGeom>
          <a:ln w="12700">
            <a:miter lim="400000"/>
          </a:ln>
        </p:spPr>
      </p:pic>
      <p:sp>
        <p:nvSpPr>
          <p:cNvPr id="141"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143" name="AGENDA"/>
          <p:cNvSpPr txBox="1"/>
          <p:nvPr/>
        </p:nvSpPr>
        <p:spPr>
          <a:xfrm>
            <a:off x="1219200" y="488675"/>
            <a:ext cx="8111146" cy="1527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120000"/>
              </a:lnSpc>
              <a:defRPr sz="8500" cap="all">
                <a:solidFill>
                  <a:srgbClr val="3E8499"/>
                </a:solidFill>
                <a:latin typeface="Arial"/>
                <a:ea typeface="Arial"/>
                <a:cs typeface="Arial"/>
                <a:sym typeface="Arial"/>
              </a:defRPr>
            </a:lvl1pPr>
          </a:lstStyle>
          <a:p>
            <a:r>
              <a:rPr lang="el-GR" dirty="0"/>
              <a:t>καινοτομιεσ</a:t>
            </a:r>
            <a:endParaRPr dirty="0"/>
          </a:p>
        </p:txBody>
      </p:sp>
      <p:sp>
        <p:nvSpPr>
          <p:cNvPr id="145" name="01/…"/>
          <p:cNvSpPr txBox="1"/>
          <p:nvPr/>
        </p:nvSpPr>
        <p:spPr>
          <a:xfrm>
            <a:off x="9799017" y="3079872"/>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lang="x-none" dirty="0"/>
              <a:t>01</a:t>
            </a:r>
            <a:r>
              <a:rPr dirty="0"/>
              <a:t>/</a:t>
            </a:r>
          </a:p>
        </p:txBody>
      </p:sp>
      <p:pic>
        <p:nvPicPr>
          <p:cNvPr id="10" name="Picture 9" descr="Graphical user interface, text&#10;&#10;Description automatically generated">
            <a:extLst>
              <a:ext uri="{FF2B5EF4-FFF2-40B4-BE49-F238E27FC236}">
                <a16:creationId xmlns:a16="http://schemas.microsoft.com/office/drawing/2014/main" id="{E4FF01A9-942F-0448-9EF6-6E8B1933C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grpSp>
        <p:nvGrpSpPr>
          <p:cNvPr id="5" name="Group 4">
            <a:extLst>
              <a:ext uri="{FF2B5EF4-FFF2-40B4-BE49-F238E27FC236}">
                <a16:creationId xmlns:a16="http://schemas.microsoft.com/office/drawing/2014/main" id="{E7E2D29A-10EB-9048-A013-A4360C837FE2}"/>
              </a:ext>
            </a:extLst>
          </p:cNvPr>
          <p:cNvGrpSpPr/>
          <p:nvPr/>
        </p:nvGrpSpPr>
        <p:grpSpPr>
          <a:xfrm>
            <a:off x="9330346" y="3079872"/>
            <a:ext cx="11845233" cy="0"/>
            <a:chOff x="8936977" y="4550033"/>
            <a:chExt cx="11845233" cy="0"/>
          </a:xfrm>
        </p:grpSpPr>
        <p:cxnSp>
          <p:nvCxnSpPr>
            <p:cNvPr id="47" name="Straight Connector 46">
              <a:extLst>
                <a:ext uri="{FF2B5EF4-FFF2-40B4-BE49-F238E27FC236}">
                  <a16:creationId xmlns:a16="http://schemas.microsoft.com/office/drawing/2014/main" id="{E3D95B07-BCA4-CE44-8B2E-447E658AF9A8}"/>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8B2FC36-3426-0845-9F36-1B639F52655E}"/>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53" name="Lorem ipsum dolor sit amet consectetur adipiscing…">
            <a:extLst>
              <a:ext uri="{FF2B5EF4-FFF2-40B4-BE49-F238E27FC236}">
                <a16:creationId xmlns:a16="http://schemas.microsoft.com/office/drawing/2014/main" id="{754C5409-FB28-DA43-93C2-C2019A5B24F1}"/>
              </a:ext>
            </a:extLst>
          </p:cNvPr>
          <p:cNvSpPr txBox="1"/>
          <p:nvPr/>
        </p:nvSpPr>
        <p:spPr>
          <a:xfrm>
            <a:off x="11104564" y="3127998"/>
            <a:ext cx="10118518" cy="851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60000"/>
              </a:lnSpc>
              <a:defRPr sz="4000" b="0" i="1">
                <a:solidFill>
                  <a:srgbClr val="5E5E5E"/>
                </a:solidFill>
                <a:latin typeface="Arial"/>
                <a:ea typeface="Arial"/>
                <a:cs typeface="Arial"/>
                <a:sym typeface="Arial"/>
              </a:defRPr>
            </a:pPr>
            <a:r>
              <a:rPr lang="el-GR" sz="3500" dirty="0"/>
              <a:t>Ηλεκτρονική υποβολή</a:t>
            </a:r>
            <a:endParaRPr sz="3500" dirty="0"/>
          </a:p>
        </p:txBody>
      </p:sp>
      <p:grpSp>
        <p:nvGrpSpPr>
          <p:cNvPr id="8" name="Group 7">
            <a:extLst>
              <a:ext uri="{FF2B5EF4-FFF2-40B4-BE49-F238E27FC236}">
                <a16:creationId xmlns:a16="http://schemas.microsoft.com/office/drawing/2014/main" id="{1D560D25-00B9-3E48-A738-CC4F8A53629B}"/>
              </a:ext>
            </a:extLst>
          </p:cNvPr>
          <p:cNvGrpSpPr/>
          <p:nvPr/>
        </p:nvGrpSpPr>
        <p:grpSpPr>
          <a:xfrm>
            <a:off x="9330345" y="4232996"/>
            <a:ext cx="11845233" cy="958019"/>
            <a:chOff x="9482746" y="4073783"/>
            <a:chExt cx="11892736" cy="958019"/>
          </a:xfrm>
        </p:grpSpPr>
        <p:sp>
          <p:nvSpPr>
            <p:cNvPr id="54" name="01/…">
              <a:extLst>
                <a:ext uri="{FF2B5EF4-FFF2-40B4-BE49-F238E27FC236}">
                  <a16:creationId xmlns:a16="http://schemas.microsoft.com/office/drawing/2014/main" id="{500B8476-1C02-E747-B281-12FEB47BF04E}"/>
                </a:ext>
              </a:extLst>
            </p:cNvPr>
            <p:cNvSpPr txBox="1"/>
            <p:nvPr/>
          </p:nvSpPr>
          <p:spPr>
            <a:xfrm>
              <a:off x="9951417" y="4073783"/>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dirty="0"/>
                <a:t>0</a:t>
              </a:r>
              <a:r>
                <a:rPr lang="en-US" dirty="0"/>
                <a:t>2</a:t>
              </a:r>
              <a:r>
                <a:rPr dirty="0"/>
                <a:t>/</a:t>
              </a:r>
            </a:p>
          </p:txBody>
        </p:sp>
        <p:grpSp>
          <p:nvGrpSpPr>
            <p:cNvPr id="55" name="Group 54">
              <a:extLst>
                <a:ext uri="{FF2B5EF4-FFF2-40B4-BE49-F238E27FC236}">
                  <a16:creationId xmlns:a16="http://schemas.microsoft.com/office/drawing/2014/main" id="{D36CDFB1-84FB-D240-8989-2E182EE09884}"/>
                </a:ext>
              </a:extLst>
            </p:cNvPr>
            <p:cNvGrpSpPr/>
            <p:nvPr/>
          </p:nvGrpSpPr>
          <p:grpSpPr>
            <a:xfrm>
              <a:off x="9482746" y="4073783"/>
              <a:ext cx="11845233" cy="0"/>
              <a:chOff x="8936977" y="4550033"/>
              <a:chExt cx="11845233" cy="0"/>
            </a:xfrm>
          </p:grpSpPr>
          <p:cxnSp>
            <p:nvCxnSpPr>
              <p:cNvPr id="56" name="Straight Connector 55">
                <a:extLst>
                  <a:ext uri="{FF2B5EF4-FFF2-40B4-BE49-F238E27FC236}">
                    <a16:creationId xmlns:a16="http://schemas.microsoft.com/office/drawing/2014/main" id="{C69DE9F1-B7DE-4B4B-8907-98FA478602DD}"/>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3513C0-D5A1-8B43-9E77-71A33B2C74B1}"/>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58" name="Lorem ipsum dolor sit amet consectetur adipiscing…">
              <a:extLst>
                <a:ext uri="{FF2B5EF4-FFF2-40B4-BE49-F238E27FC236}">
                  <a16:creationId xmlns:a16="http://schemas.microsoft.com/office/drawing/2014/main" id="{154D4054-6887-9B46-A568-7EE922C97489}"/>
                </a:ext>
              </a:extLst>
            </p:cNvPr>
            <p:cNvSpPr txBox="1"/>
            <p:nvPr/>
          </p:nvSpPr>
          <p:spPr>
            <a:xfrm>
              <a:off x="11256964" y="4121909"/>
              <a:ext cx="10118518" cy="851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60000"/>
                </a:lnSpc>
                <a:defRPr sz="4000" b="0" i="1">
                  <a:solidFill>
                    <a:srgbClr val="5E5E5E"/>
                  </a:solidFill>
                  <a:latin typeface="Arial"/>
                  <a:ea typeface="Arial"/>
                  <a:cs typeface="Arial"/>
                  <a:sym typeface="Arial"/>
                </a:defRPr>
              </a:pPr>
              <a:r>
                <a:rPr lang="el-GR" sz="3500" dirty="0"/>
                <a:t>Αυξημένος προϋπολογισμός</a:t>
              </a:r>
              <a:endParaRPr sz="3500" dirty="0"/>
            </a:p>
          </p:txBody>
        </p:sp>
      </p:grpSp>
      <p:grpSp>
        <p:nvGrpSpPr>
          <p:cNvPr id="60" name="Group 59">
            <a:extLst>
              <a:ext uri="{FF2B5EF4-FFF2-40B4-BE49-F238E27FC236}">
                <a16:creationId xmlns:a16="http://schemas.microsoft.com/office/drawing/2014/main" id="{5C85F9FB-1E85-A84C-8877-79E4CB612CF8}"/>
              </a:ext>
            </a:extLst>
          </p:cNvPr>
          <p:cNvGrpSpPr/>
          <p:nvPr/>
        </p:nvGrpSpPr>
        <p:grpSpPr>
          <a:xfrm>
            <a:off x="9330346" y="5341146"/>
            <a:ext cx="11892736" cy="958019"/>
            <a:chOff x="9482746" y="4073783"/>
            <a:chExt cx="11892736" cy="958019"/>
          </a:xfrm>
        </p:grpSpPr>
        <p:sp>
          <p:nvSpPr>
            <p:cNvPr id="61" name="01/…">
              <a:extLst>
                <a:ext uri="{FF2B5EF4-FFF2-40B4-BE49-F238E27FC236}">
                  <a16:creationId xmlns:a16="http://schemas.microsoft.com/office/drawing/2014/main" id="{8A6B0427-6346-034F-9CCE-FC1486B0D485}"/>
                </a:ext>
              </a:extLst>
            </p:cNvPr>
            <p:cNvSpPr txBox="1"/>
            <p:nvPr/>
          </p:nvSpPr>
          <p:spPr>
            <a:xfrm>
              <a:off x="9951417" y="4073783"/>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dirty="0"/>
                <a:t>0</a:t>
              </a:r>
              <a:r>
                <a:rPr lang="en-US" dirty="0"/>
                <a:t>3</a:t>
              </a:r>
              <a:r>
                <a:rPr dirty="0"/>
                <a:t>/</a:t>
              </a:r>
            </a:p>
          </p:txBody>
        </p:sp>
        <p:grpSp>
          <p:nvGrpSpPr>
            <p:cNvPr id="62" name="Group 61">
              <a:extLst>
                <a:ext uri="{FF2B5EF4-FFF2-40B4-BE49-F238E27FC236}">
                  <a16:creationId xmlns:a16="http://schemas.microsoft.com/office/drawing/2014/main" id="{C86BF526-4CDF-E641-BCF7-3EF2FD004940}"/>
                </a:ext>
              </a:extLst>
            </p:cNvPr>
            <p:cNvGrpSpPr/>
            <p:nvPr/>
          </p:nvGrpSpPr>
          <p:grpSpPr>
            <a:xfrm>
              <a:off x="9482746" y="4073783"/>
              <a:ext cx="11845233" cy="0"/>
              <a:chOff x="8936977" y="4550033"/>
              <a:chExt cx="11845233" cy="0"/>
            </a:xfrm>
          </p:grpSpPr>
          <p:cxnSp>
            <p:nvCxnSpPr>
              <p:cNvPr id="64" name="Straight Connector 63">
                <a:extLst>
                  <a:ext uri="{FF2B5EF4-FFF2-40B4-BE49-F238E27FC236}">
                    <a16:creationId xmlns:a16="http://schemas.microsoft.com/office/drawing/2014/main" id="{1B209B15-7EE2-1040-B4AF-25CD51081101}"/>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AD1743C-E5A3-B543-BC3F-C0B86B277742}"/>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63" name="Lorem ipsum dolor sit amet consectetur adipiscing…">
              <a:extLst>
                <a:ext uri="{FF2B5EF4-FFF2-40B4-BE49-F238E27FC236}">
                  <a16:creationId xmlns:a16="http://schemas.microsoft.com/office/drawing/2014/main" id="{08BBE851-CB10-214C-8B74-E86677E95933}"/>
                </a:ext>
              </a:extLst>
            </p:cNvPr>
            <p:cNvSpPr txBox="1"/>
            <p:nvPr/>
          </p:nvSpPr>
          <p:spPr>
            <a:xfrm>
              <a:off x="11256964" y="4121909"/>
              <a:ext cx="10118518" cy="851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60000"/>
                </a:lnSpc>
                <a:defRPr sz="4000" b="0" i="1">
                  <a:solidFill>
                    <a:srgbClr val="5E5E5E"/>
                  </a:solidFill>
                  <a:latin typeface="Arial"/>
                  <a:ea typeface="Arial"/>
                  <a:cs typeface="Arial"/>
                  <a:sym typeface="Arial"/>
                </a:defRPr>
              </a:pPr>
              <a:r>
                <a:rPr lang="el-GR" sz="3500" dirty="0"/>
                <a:t>Αυξημένα ποσοστά/ποσά χορηγίας</a:t>
              </a:r>
              <a:endParaRPr sz="3500" dirty="0"/>
            </a:p>
          </p:txBody>
        </p:sp>
      </p:grpSp>
      <p:grpSp>
        <p:nvGrpSpPr>
          <p:cNvPr id="66" name="Group 65">
            <a:extLst>
              <a:ext uri="{FF2B5EF4-FFF2-40B4-BE49-F238E27FC236}">
                <a16:creationId xmlns:a16="http://schemas.microsoft.com/office/drawing/2014/main" id="{571EE717-E836-1140-8D63-56186F0C02A7}"/>
              </a:ext>
            </a:extLst>
          </p:cNvPr>
          <p:cNvGrpSpPr/>
          <p:nvPr/>
        </p:nvGrpSpPr>
        <p:grpSpPr>
          <a:xfrm>
            <a:off x="9330346" y="6479511"/>
            <a:ext cx="11892736" cy="2622742"/>
            <a:chOff x="9482746" y="4073783"/>
            <a:chExt cx="11892736" cy="2622742"/>
          </a:xfrm>
        </p:grpSpPr>
        <p:sp>
          <p:nvSpPr>
            <p:cNvPr id="67" name="01/…">
              <a:extLst>
                <a:ext uri="{FF2B5EF4-FFF2-40B4-BE49-F238E27FC236}">
                  <a16:creationId xmlns:a16="http://schemas.microsoft.com/office/drawing/2014/main" id="{70826F8A-4BB5-6446-AC16-05834F6F3178}"/>
                </a:ext>
              </a:extLst>
            </p:cNvPr>
            <p:cNvSpPr txBox="1"/>
            <p:nvPr/>
          </p:nvSpPr>
          <p:spPr>
            <a:xfrm>
              <a:off x="9951417" y="4073783"/>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dirty="0"/>
                <a:t>0</a:t>
              </a:r>
              <a:r>
                <a:rPr lang="en-US" dirty="0"/>
                <a:t>4</a:t>
              </a:r>
              <a:r>
                <a:rPr dirty="0"/>
                <a:t>/</a:t>
              </a:r>
            </a:p>
          </p:txBody>
        </p:sp>
        <p:grpSp>
          <p:nvGrpSpPr>
            <p:cNvPr id="68" name="Group 67">
              <a:extLst>
                <a:ext uri="{FF2B5EF4-FFF2-40B4-BE49-F238E27FC236}">
                  <a16:creationId xmlns:a16="http://schemas.microsoft.com/office/drawing/2014/main" id="{1C47D6B2-6F59-6B40-8312-FC0FE47CEA91}"/>
                </a:ext>
              </a:extLst>
            </p:cNvPr>
            <p:cNvGrpSpPr/>
            <p:nvPr/>
          </p:nvGrpSpPr>
          <p:grpSpPr>
            <a:xfrm>
              <a:off x="9482746" y="4073783"/>
              <a:ext cx="11845233" cy="0"/>
              <a:chOff x="8936977" y="4550033"/>
              <a:chExt cx="11845233" cy="0"/>
            </a:xfrm>
          </p:grpSpPr>
          <p:cxnSp>
            <p:nvCxnSpPr>
              <p:cNvPr id="70" name="Straight Connector 69">
                <a:extLst>
                  <a:ext uri="{FF2B5EF4-FFF2-40B4-BE49-F238E27FC236}">
                    <a16:creationId xmlns:a16="http://schemas.microsoft.com/office/drawing/2014/main" id="{81BDD4AC-9012-684A-A67B-006F865304CB}"/>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9A0CFE-65E8-C342-9A42-CDE65EFCF499}"/>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69" name="Lorem ipsum dolor sit amet consectetur adipiscing…">
              <a:extLst>
                <a:ext uri="{FF2B5EF4-FFF2-40B4-BE49-F238E27FC236}">
                  <a16:creationId xmlns:a16="http://schemas.microsoft.com/office/drawing/2014/main" id="{4D414139-FFF9-7646-9D35-0C2E012415E5}"/>
                </a:ext>
              </a:extLst>
            </p:cNvPr>
            <p:cNvSpPr txBox="1"/>
            <p:nvPr/>
          </p:nvSpPr>
          <p:spPr>
            <a:xfrm>
              <a:off x="11256964" y="4121909"/>
              <a:ext cx="10118518" cy="2574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60000"/>
                </a:lnSpc>
                <a:defRPr sz="4000" b="0" i="1">
                  <a:solidFill>
                    <a:srgbClr val="5E5E5E"/>
                  </a:solidFill>
                  <a:latin typeface="Arial"/>
                  <a:ea typeface="Arial"/>
                  <a:cs typeface="Arial"/>
                  <a:sym typeface="Arial"/>
                </a:defRPr>
              </a:pPr>
              <a:r>
                <a:rPr lang="el-GR" sz="3500" dirty="0"/>
                <a:t>Απλοποιημένες διαδικασίες υπολογισμού χορηγίας</a:t>
              </a:r>
              <a:br>
                <a:rPr lang="el-GR" sz="3500" dirty="0"/>
              </a:br>
              <a:br>
                <a:rPr lang="el-GR" sz="3500" dirty="0"/>
              </a:br>
              <a:endParaRPr sz="3500" dirty="0"/>
            </a:p>
          </p:txBody>
        </p:sp>
      </p:grpSp>
      <p:grpSp>
        <p:nvGrpSpPr>
          <p:cNvPr id="72" name="Group 71">
            <a:extLst>
              <a:ext uri="{FF2B5EF4-FFF2-40B4-BE49-F238E27FC236}">
                <a16:creationId xmlns:a16="http://schemas.microsoft.com/office/drawing/2014/main" id="{6227BC2B-19B9-6D4A-9241-6C56B1A7A7F8}"/>
              </a:ext>
            </a:extLst>
          </p:cNvPr>
          <p:cNvGrpSpPr/>
          <p:nvPr/>
        </p:nvGrpSpPr>
        <p:grpSpPr>
          <a:xfrm>
            <a:off x="9381753" y="7769566"/>
            <a:ext cx="11892736" cy="958019"/>
            <a:chOff x="9482746" y="4073783"/>
            <a:chExt cx="11892736" cy="958019"/>
          </a:xfrm>
        </p:grpSpPr>
        <p:sp>
          <p:nvSpPr>
            <p:cNvPr id="73" name="01/…">
              <a:extLst>
                <a:ext uri="{FF2B5EF4-FFF2-40B4-BE49-F238E27FC236}">
                  <a16:creationId xmlns:a16="http://schemas.microsoft.com/office/drawing/2014/main" id="{22132121-64E3-A543-A582-F9521734FB80}"/>
                </a:ext>
              </a:extLst>
            </p:cNvPr>
            <p:cNvSpPr txBox="1"/>
            <p:nvPr/>
          </p:nvSpPr>
          <p:spPr>
            <a:xfrm>
              <a:off x="9951417" y="4073783"/>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dirty="0"/>
                <a:t>0</a:t>
              </a:r>
              <a:r>
                <a:rPr lang="en-US" dirty="0"/>
                <a:t>5</a:t>
              </a:r>
              <a:r>
                <a:rPr dirty="0"/>
                <a:t>/</a:t>
              </a:r>
            </a:p>
          </p:txBody>
        </p:sp>
        <p:grpSp>
          <p:nvGrpSpPr>
            <p:cNvPr id="74" name="Group 73">
              <a:extLst>
                <a:ext uri="{FF2B5EF4-FFF2-40B4-BE49-F238E27FC236}">
                  <a16:creationId xmlns:a16="http://schemas.microsoft.com/office/drawing/2014/main" id="{078AA72E-EC60-9E43-886C-27243E6AD2AC}"/>
                </a:ext>
              </a:extLst>
            </p:cNvPr>
            <p:cNvGrpSpPr/>
            <p:nvPr/>
          </p:nvGrpSpPr>
          <p:grpSpPr>
            <a:xfrm>
              <a:off x="9482746" y="4073783"/>
              <a:ext cx="11845233" cy="0"/>
              <a:chOff x="8936977" y="4550033"/>
              <a:chExt cx="11845233" cy="0"/>
            </a:xfrm>
          </p:grpSpPr>
          <p:cxnSp>
            <p:nvCxnSpPr>
              <p:cNvPr id="76" name="Straight Connector 75">
                <a:extLst>
                  <a:ext uri="{FF2B5EF4-FFF2-40B4-BE49-F238E27FC236}">
                    <a16:creationId xmlns:a16="http://schemas.microsoft.com/office/drawing/2014/main" id="{C2113236-C5D1-4D48-B822-BA0075B96FA5}"/>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2B0B982-E220-F642-B3BC-E26793B88084}"/>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75" name="Lorem ipsum dolor sit amet consectetur adipiscing…">
              <a:extLst>
                <a:ext uri="{FF2B5EF4-FFF2-40B4-BE49-F238E27FC236}">
                  <a16:creationId xmlns:a16="http://schemas.microsoft.com/office/drawing/2014/main" id="{4914C68B-19AD-4642-AD06-D3E70AEA8EF6}"/>
                </a:ext>
              </a:extLst>
            </p:cNvPr>
            <p:cNvSpPr txBox="1"/>
            <p:nvPr/>
          </p:nvSpPr>
          <p:spPr>
            <a:xfrm>
              <a:off x="11256964" y="4121909"/>
              <a:ext cx="10118518" cy="851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60000"/>
                </a:lnSpc>
                <a:defRPr sz="4000" b="0" i="1">
                  <a:solidFill>
                    <a:srgbClr val="5E5E5E"/>
                  </a:solidFill>
                  <a:latin typeface="Arial"/>
                  <a:ea typeface="Arial"/>
                  <a:cs typeface="Arial"/>
                  <a:sym typeface="Arial"/>
                </a:defRPr>
              </a:pPr>
              <a:r>
                <a:rPr lang="el-GR" sz="3500" dirty="0"/>
                <a:t>Μείωση απαιτούμενων δικαιολογητικών</a:t>
              </a:r>
              <a:endParaRPr sz="3500" dirty="0"/>
            </a:p>
          </p:txBody>
        </p:sp>
      </p:grpSp>
      <p:cxnSp>
        <p:nvCxnSpPr>
          <p:cNvPr id="78" name="Straight Connector 77">
            <a:extLst>
              <a:ext uri="{FF2B5EF4-FFF2-40B4-BE49-F238E27FC236}">
                <a16:creationId xmlns:a16="http://schemas.microsoft.com/office/drawing/2014/main" id="{B620E129-A907-9F4C-AEEE-3602CE334FC2}"/>
              </a:ext>
            </a:extLst>
          </p:cNvPr>
          <p:cNvCxnSpPr>
            <a:cxnSpLocks/>
          </p:cNvCxnSpPr>
          <p:nvPr/>
        </p:nvCxnSpPr>
        <p:spPr>
          <a:xfrm>
            <a:off x="1270000" y="1916736"/>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D88A5913-5498-7141-98B6-CDC53686876C}"/>
              </a:ext>
            </a:extLst>
          </p:cNvPr>
          <p:cNvPicPr>
            <a:picLocks noChangeAspect="1"/>
          </p:cNvPicPr>
          <p:nvPr/>
        </p:nvPicPr>
        <p:blipFill>
          <a:blip r:embed="rId4" cstate="print"/>
          <a:stretch>
            <a:fillRect/>
          </a:stretch>
        </p:blipFill>
        <p:spPr>
          <a:xfrm>
            <a:off x="22060300" y="1219414"/>
            <a:ext cx="711200" cy="698500"/>
          </a:xfrm>
          <a:prstGeom prst="rect">
            <a:avLst/>
          </a:prstGeom>
        </p:spPr>
      </p:pic>
      <p:grpSp>
        <p:nvGrpSpPr>
          <p:cNvPr id="40" name="Group 39">
            <a:extLst>
              <a:ext uri="{FF2B5EF4-FFF2-40B4-BE49-F238E27FC236}">
                <a16:creationId xmlns:a16="http://schemas.microsoft.com/office/drawing/2014/main" id="{AE6CE35E-25D8-4024-BF4A-E83D2B1FE458}"/>
              </a:ext>
            </a:extLst>
          </p:cNvPr>
          <p:cNvGrpSpPr/>
          <p:nvPr/>
        </p:nvGrpSpPr>
        <p:grpSpPr>
          <a:xfrm>
            <a:off x="9405145" y="9034361"/>
            <a:ext cx="11892736" cy="1012493"/>
            <a:chOff x="9482746" y="4073783"/>
            <a:chExt cx="11892736" cy="1012493"/>
          </a:xfrm>
        </p:grpSpPr>
        <p:sp>
          <p:nvSpPr>
            <p:cNvPr id="41" name="01/…">
              <a:extLst>
                <a:ext uri="{FF2B5EF4-FFF2-40B4-BE49-F238E27FC236}">
                  <a16:creationId xmlns:a16="http://schemas.microsoft.com/office/drawing/2014/main" id="{6536BFEF-A909-47E7-B1B6-C94CE3797002}"/>
                </a:ext>
              </a:extLst>
            </p:cNvPr>
            <p:cNvSpPr txBox="1"/>
            <p:nvPr/>
          </p:nvSpPr>
          <p:spPr>
            <a:xfrm>
              <a:off x="9951417" y="4073783"/>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dirty="0"/>
                <a:t>0</a:t>
              </a:r>
              <a:r>
                <a:rPr lang="el-GR" dirty="0"/>
                <a:t>6</a:t>
              </a:r>
              <a:r>
                <a:rPr dirty="0"/>
                <a:t>/</a:t>
              </a:r>
            </a:p>
          </p:txBody>
        </p:sp>
        <p:grpSp>
          <p:nvGrpSpPr>
            <p:cNvPr id="42" name="Group 41">
              <a:extLst>
                <a:ext uri="{FF2B5EF4-FFF2-40B4-BE49-F238E27FC236}">
                  <a16:creationId xmlns:a16="http://schemas.microsoft.com/office/drawing/2014/main" id="{EFD9E94C-2239-4033-BA27-E72B509EA135}"/>
                </a:ext>
              </a:extLst>
            </p:cNvPr>
            <p:cNvGrpSpPr/>
            <p:nvPr/>
          </p:nvGrpSpPr>
          <p:grpSpPr>
            <a:xfrm>
              <a:off x="9482746" y="4073783"/>
              <a:ext cx="11845233" cy="0"/>
              <a:chOff x="8936977" y="4550033"/>
              <a:chExt cx="11845233" cy="0"/>
            </a:xfrm>
          </p:grpSpPr>
          <p:cxnSp>
            <p:nvCxnSpPr>
              <p:cNvPr id="44" name="Straight Connector 43">
                <a:extLst>
                  <a:ext uri="{FF2B5EF4-FFF2-40B4-BE49-F238E27FC236}">
                    <a16:creationId xmlns:a16="http://schemas.microsoft.com/office/drawing/2014/main" id="{2513A15D-8DA3-4011-8EEF-66588CC5CC09}"/>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0F04E93-BEEA-4902-AE00-EF5F6A30BF60}"/>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43" name="Lorem ipsum dolor sit amet consectetur adipiscing…">
              <a:extLst>
                <a:ext uri="{FF2B5EF4-FFF2-40B4-BE49-F238E27FC236}">
                  <a16:creationId xmlns:a16="http://schemas.microsoft.com/office/drawing/2014/main" id="{2F490FDA-E705-46D1-A2CE-C58C9A331BF8}"/>
                </a:ext>
              </a:extLst>
            </p:cNvPr>
            <p:cNvSpPr txBox="1"/>
            <p:nvPr/>
          </p:nvSpPr>
          <p:spPr>
            <a:xfrm>
              <a:off x="11256964" y="4121909"/>
              <a:ext cx="10118518"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821531">
                <a:lnSpc>
                  <a:spcPct val="160000"/>
                </a:lnSpc>
                <a:defRPr sz="4000" b="0" i="1">
                  <a:solidFill>
                    <a:srgbClr val="5E5E5E"/>
                  </a:solidFill>
                  <a:latin typeface="Arial"/>
                  <a:ea typeface="Arial"/>
                  <a:cs typeface="Arial"/>
                  <a:sym typeface="Arial"/>
                </a:defRPr>
              </a:pPr>
              <a:r>
                <a:rPr lang="el-GR" sz="3500" b="0" dirty="0"/>
                <a:t>Νέες επιλεγμένες δαπάνες</a:t>
              </a:r>
              <a:endParaRPr sz="3500" dirty="0"/>
            </a:p>
          </p:txBody>
        </p:sp>
      </p:grpSp>
      <p:sp>
        <p:nvSpPr>
          <p:cNvPr id="50" name="01/…"/>
          <p:cNvSpPr txBox="1"/>
          <p:nvPr/>
        </p:nvSpPr>
        <p:spPr>
          <a:xfrm>
            <a:off x="-4313223" y="6785369"/>
            <a:ext cx="815929" cy="958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821531">
              <a:lnSpc>
                <a:spcPct val="160000"/>
              </a:lnSpc>
              <a:defRPr sz="4000">
                <a:solidFill>
                  <a:srgbClr val="3B8396"/>
                </a:solidFill>
                <a:latin typeface="Arial"/>
                <a:ea typeface="Arial"/>
                <a:cs typeface="Arial"/>
                <a:sym typeface="Arial"/>
              </a:defRPr>
            </a:pPr>
            <a:r>
              <a:rPr lang="x-none" dirty="0"/>
              <a:t>01</a:t>
            </a:r>
            <a:r>
              <a:rPr dirty="0"/>
              <a:t>/</a:t>
            </a:r>
          </a:p>
        </p:txBody>
      </p:sp>
      <p:grpSp>
        <p:nvGrpSpPr>
          <p:cNvPr id="51" name="Group 50">
            <a:extLst>
              <a:ext uri="{FF2B5EF4-FFF2-40B4-BE49-F238E27FC236}">
                <a16:creationId xmlns:a16="http://schemas.microsoft.com/office/drawing/2014/main" id="{E7E2D29A-10EB-9048-A013-A4360C837FE2}"/>
              </a:ext>
            </a:extLst>
          </p:cNvPr>
          <p:cNvGrpSpPr/>
          <p:nvPr/>
        </p:nvGrpSpPr>
        <p:grpSpPr>
          <a:xfrm>
            <a:off x="9498884" y="10335393"/>
            <a:ext cx="11845233" cy="0"/>
            <a:chOff x="8936977" y="4550033"/>
            <a:chExt cx="11845233" cy="0"/>
          </a:xfrm>
        </p:grpSpPr>
        <p:cxnSp>
          <p:nvCxnSpPr>
            <p:cNvPr id="52" name="Straight Connector 51">
              <a:extLst>
                <a:ext uri="{FF2B5EF4-FFF2-40B4-BE49-F238E27FC236}">
                  <a16:creationId xmlns:a16="http://schemas.microsoft.com/office/drawing/2014/main" id="{E3D95B07-BCA4-CE44-8B2E-447E658AF9A8}"/>
                </a:ext>
              </a:extLst>
            </p:cNvPr>
            <p:cNvCxnSpPr>
              <a:cxnSpLocks/>
            </p:cNvCxnSpPr>
            <p:nvPr/>
          </p:nvCxnSpPr>
          <p:spPr>
            <a:xfrm>
              <a:off x="8936977" y="4550033"/>
              <a:ext cx="11845233" cy="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B2FC36-3426-0845-9F36-1B639F52655E}"/>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45002.jpg"/>
          <p:cNvPicPr>
            <a:picLocks noChangeAspect="1"/>
          </p:cNvPicPr>
          <p:nvPr/>
        </p:nvPicPr>
        <p:blipFill>
          <a:blip r:embed="rId3" cstate="print"/>
          <a:stretch>
            <a:fillRect/>
          </a:stretch>
        </p:blipFill>
        <p:spPr>
          <a:xfrm>
            <a:off x="0" y="0"/>
            <a:ext cx="24384000" cy="13716000"/>
          </a:xfrm>
          <a:prstGeom prst="rect">
            <a:avLst/>
          </a:prstGeom>
        </p:spPr>
      </p:pic>
      <p:pic>
        <p:nvPicPr>
          <p:cNvPr id="210" name="Image" descr="Image"/>
          <p:cNvPicPr>
            <a:picLocks noChangeAspect="1"/>
          </p:cNvPicPr>
          <p:nvPr/>
        </p:nvPicPr>
        <p:blipFill>
          <a:blip r:embed="rId4" cstate="print"/>
          <a:stretch>
            <a:fillRect/>
          </a:stretch>
        </p:blipFill>
        <p:spPr>
          <a:xfrm>
            <a:off x="8936984" y="10354105"/>
            <a:ext cx="15700723" cy="3345352"/>
          </a:xfrm>
          <a:prstGeom prst="rect">
            <a:avLst/>
          </a:prstGeom>
          <a:ln w="12700">
            <a:miter lim="400000"/>
          </a:ln>
        </p:spPr>
      </p:pic>
      <p:sp>
        <p:nvSpPr>
          <p:cNvPr id="11" name="Rectangle">
            <a:extLst>
              <a:ext uri="{FF2B5EF4-FFF2-40B4-BE49-F238E27FC236}">
                <a16:creationId xmlns:a16="http://schemas.microsoft.com/office/drawing/2014/main" id="{29B7A8C3-BED0-6E41-80E0-0120858720B3}"/>
              </a:ext>
            </a:extLst>
          </p:cNvPr>
          <p:cNvSpPr/>
          <p:nvPr/>
        </p:nvSpPr>
        <p:spPr>
          <a:xfrm>
            <a:off x="600892" y="2481943"/>
            <a:ext cx="10450285" cy="8752114"/>
          </a:xfrm>
          <a:prstGeom prst="rect">
            <a:avLst/>
          </a:prstGeom>
          <a:solidFill>
            <a:schemeClr val="bg1">
              <a:alpha val="8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11" name="ΚΥΠΡΙΑΚΗ ΔΗΜΟΚΡΑΤΙΑ / ΠΝΕΥΜΑΤΙΚΑ ΔΙΚΑΙΩΜΑΤΑ 2020"/>
          <p:cNvSpPr txBox="1"/>
          <p:nvPr/>
        </p:nvSpPr>
        <p:spPr>
          <a:xfrm>
            <a:off x="1210618" y="12966399"/>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16" name="Picture 15" descr="Graphical user interface, text&#10;&#10;Description automatically generated">
            <a:extLst>
              <a:ext uri="{FF2B5EF4-FFF2-40B4-BE49-F238E27FC236}">
                <a16:creationId xmlns:a16="http://schemas.microsoft.com/office/drawing/2014/main" id="{0625127D-CEF7-A947-955F-2274035999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
        <p:nvSpPr>
          <p:cNvPr id="9" name="”">
            <a:extLst>
              <a:ext uri="{FF2B5EF4-FFF2-40B4-BE49-F238E27FC236}">
                <a16:creationId xmlns:a16="http://schemas.microsoft.com/office/drawing/2014/main" id="{62AEDA85-8383-B04B-BEC4-368B89879FB0}"/>
              </a:ext>
            </a:extLst>
          </p:cNvPr>
          <p:cNvSpPr txBox="1"/>
          <p:nvPr/>
        </p:nvSpPr>
        <p:spPr>
          <a:xfrm rot="10800000">
            <a:off x="973180" y="365760"/>
            <a:ext cx="2245313" cy="473770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120000"/>
              </a:lnSpc>
              <a:defRPr sz="25100" i="1" cap="all">
                <a:solidFill>
                  <a:srgbClr val="FFFFFF"/>
                </a:solidFill>
                <a:latin typeface="Arial"/>
                <a:ea typeface="Arial"/>
                <a:cs typeface="Arial"/>
                <a:sym typeface="Arial"/>
              </a:defRPr>
            </a:lvl1pPr>
          </a:lstStyle>
          <a:p>
            <a:r>
              <a:rPr dirty="0">
                <a:solidFill>
                  <a:srgbClr val="407879"/>
                </a:solidFill>
              </a:rPr>
              <a:t>”</a:t>
            </a:r>
          </a:p>
        </p:txBody>
      </p:sp>
      <p:sp>
        <p:nvSpPr>
          <p:cNvPr id="10" name="Lorem ipsum dolor sit amet, consec etur adip iscin elit. Suspe disse place rat, felis in biben dum trist ique, lectu magna fini bus dolor, ut sagit tis nibh lorem in massa.">
            <a:extLst>
              <a:ext uri="{FF2B5EF4-FFF2-40B4-BE49-F238E27FC236}">
                <a16:creationId xmlns:a16="http://schemas.microsoft.com/office/drawing/2014/main" id="{AA6BA0B4-957E-4048-A20E-32FA62799EDF}"/>
              </a:ext>
            </a:extLst>
          </p:cNvPr>
          <p:cNvSpPr txBox="1"/>
          <p:nvPr/>
        </p:nvSpPr>
        <p:spPr>
          <a:xfrm>
            <a:off x="2429691" y="2743200"/>
            <a:ext cx="8203475" cy="9217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4300" b="0" i="1">
                <a:solidFill>
                  <a:srgbClr val="FFFFFF"/>
                </a:solidFill>
                <a:latin typeface="Arial"/>
                <a:ea typeface="Arial"/>
                <a:cs typeface="Arial"/>
                <a:sym typeface="Arial"/>
              </a:defRPr>
            </a:lvl1pPr>
          </a:lstStyle>
          <a:p>
            <a:pPr algn="ctr"/>
            <a:r>
              <a:rPr lang="el-GR" sz="4000" i="1" cap="none" spc="150" dirty="0">
                <a:solidFill>
                  <a:srgbClr val="307687"/>
                </a:solidFill>
              </a:rPr>
              <a:t>Συστάσεις προς τους αιτητές</a:t>
            </a:r>
          </a:p>
          <a:p>
            <a:pPr lvl="0" algn="just">
              <a:lnSpc>
                <a:spcPct val="107000"/>
              </a:lnSpc>
              <a:spcAft>
                <a:spcPts val="800"/>
              </a:spcAft>
              <a:tabLst>
                <a:tab pos="457200" algn="l"/>
              </a:tabLst>
            </a:pPr>
            <a:endParaRPr lang="el-GR" sz="3200" dirty="0">
              <a:solidFill>
                <a:schemeClr val="tx1"/>
              </a:solidFill>
            </a:endParaRPr>
          </a:p>
          <a:p>
            <a:pPr lvl="0" algn="just">
              <a:lnSpc>
                <a:spcPct val="107000"/>
              </a:lnSpc>
              <a:spcAft>
                <a:spcPts val="800"/>
              </a:spcAft>
              <a:tabLst>
                <a:tab pos="457200" algn="l"/>
              </a:tabLst>
            </a:pPr>
            <a:r>
              <a:rPr lang="el-GR" sz="3200" dirty="0">
                <a:solidFill>
                  <a:schemeClr val="tx1"/>
                </a:solidFill>
              </a:rPr>
              <a:t>Σε περιπτώσεις ενεργειακής αναβάθμισης μεγάλης κλίμακας κτηρίου (ή κτηριακής μονάδας), του οποίου η άδεια οικοδομής εκδόθηκε πριν το 1994, ο ιδιοκτήτης οφείλει να διορίσει κατάλληλο μελετητή που θα του ετοιμάσει έκθεση αποτίμησης του φέροντος οργανισμού σύμφωνα με τους εν ισχύ ευρωκώδικες αναφορικά με την κατάσταση του στατικού φορέα της οικοδομής και την υπολογιζόμενη εναπομένουσα διάρκεια ζωής της, η οποία να συνοδεύεται από τυχόν συστάσεις αναφορικά με τη </a:t>
            </a:r>
            <a:r>
              <a:rPr lang="el-GR" sz="3200" dirty="0" err="1">
                <a:solidFill>
                  <a:schemeClr val="tx1"/>
                </a:solidFill>
              </a:rPr>
              <a:t>δομοστατική</a:t>
            </a:r>
            <a:r>
              <a:rPr lang="el-GR" sz="3200" dirty="0">
                <a:solidFill>
                  <a:schemeClr val="tx1"/>
                </a:solidFill>
              </a:rPr>
              <a:t> ενίσχυσή της. </a:t>
            </a:r>
          </a:p>
          <a:p>
            <a:endParaRPr lang="en-US" dirty="0">
              <a:solidFill>
                <a:schemeClr val="tx1"/>
              </a:solidFill>
            </a:endParaRPr>
          </a:p>
        </p:txBody>
      </p:sp>
    </p:spTree>
    <p:extLst>
      <p:ext uri="{BB962C8B-B14F-4D97-AF65-F5344CB8AC3E}">
        <p14:creationId xmlns:p14="http://schemas.microsoft.com/office/powerpoint/2010/main" val="255132715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a:extLst>
              <a:ext uri="{FF2B5EF4-FFF2-40B4-BE49-F238E27FC236}">
                <a16:creationId xmlns:a16="http://schemas.microsoft.com/office/drawing/2014/main" id="{873667DA-E642-BE40-8F43-9B70D415D1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328" y="-94536"/>
            <a:ext cx="24737827" cy="14004499"/>
          </a:xfrm>
          <a:prstGeom prst="rect">
            <a:avLst/>
          </a:prstGeom>
          <a:ln w="12700">
            <a:miter lim="400000"/>
          </a:ln>
        </p:spPr>
      </p:pic>
      <p:sp>
        <p:nvSpPr>
          <p:cNvPr id="7" name="Rectangle">
            <a:extLst>
              <a:ext uri="{FF2B5EF4-FFF2-40B4-BE49-F238E27FC236}">
                <a16:creationId xmlns:a16="http://schemas.microsoft.com/office/drawing/2014/main" id="{080821A8-8C01-2B4B-9F8E-857E7693126E}"/>
              </a:ext>
            </a:extLst>
          </p:cNvPr>
          <p:cNvSpPr/>
          <p:nvPr/>
        </p:nvSpPr>
        <p:spPr>
          <a:xfrm rot="914430">
            <a:off x="-2429410" y="-6311437"/>
            <a:ext cx="13440597" cy="21386983"/>
          </a:xfrm>
          <a:prstGeom prst="rect">
            <a:avLst/>
          </a:pr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l-GR" dirty="0"/>
          </a:p>
        </p:txBody>
      </p:sp>
      <p:sp>
        <p:nvSpPr>
          <p:cNvPr id="343" name="Thank you"/>
          <p:cNvSpPr txBox="1"/>
          <p:nvPr/>
        </p:nvSpPr>
        <p:spPr>
          <a:xfrm>
            <a:off x="1209029" y="3241696"/>
            <a:ext cx="10069788" cy="3241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8500" b="0" i="1">
                <a:solidFill>
                  <a:srgbClr val="5E5E5E"/>
                </a:solidFill>
                <a:latin typeface="Arial"/>
                <a:ea typeface="Arial"/>
                <a:cs typeface="Arial"/>
                <a:sym typeface="Arial"/>
              </a:defRPr>
            </a:lvl1pPr>
          </a:lstStyle>
          <a:p>
            <a:pPr algn="ctr"/>
            <a:r>
              <a:rPr lang="el-GR" dirty="0"/>
              <a:t>Ευχ</a:t>
            </a:r>
            <a:r>
              <a:rPr dirty="0"/>
              <a:t>αριστώ για την προσοχή σας !</a:t>
            </a:r>
          </a:p>
        </p:txBody>
      </p:sp>
      <p:pic>
        <p:nvPicPr>
          <p:cNvPr id="6" name="Picture 5" descr="Graphical user interface, text&#10;&#10;Description automatically generated">
            <a:extLst>
              <a:ext uri="{FF2B5EF4-FFF2-40B4-BE49-F238E27FC236}">
                <a16:creationId xmlns:a16="http://schemas.microsoft.com/office/drawing/2014/main" id="{50C3F903-A257-AF4D-AEB0-354212659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8525" y="10584539"/>
            <a:ext cx="6035270" cy="1310516"/>
          </a:xfrm>
          <a:prstGeom prst="rect">
            <a:avLst/>
          </a:prstGeom>
        </p:spPr>
      </p:pic>
      <p:sp>
        <p:nvSpPr>
          <p:cNvPr id="11" name="TextBox 10">
            <a:extLst>
              <a:ext uri="{FF2B5EF4-FFF2-40B4-BE49-F238E27FC236}">
                <a16:creationId xmlns:a16="http://schemas.microsoft.com/office/drawing/2014/main" id="{82227C08-0D0B-4B99-9336-F2AA75FC311D}"/>
              </a:ext>
            </a:extLst>
          </p:cNvPr>
          <p:cNvSpPr txBox="1"/>
          <p:nvPr/>
        </p:nvSpPr>
        <p:spPr>
          <a:xfrm>
            <a:off x="461741" y="7716880"/>
            <a:ext cx="8920165" cy="5171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1" hangingPunct="1">
              <a:lnSpc>
                <a:spcPct val="150000"/>
              </a:lnSpc>
              <a:buFont typeface="Wingdings 2" panose="05020102010507070707" pitchFamily="18" charset="2"/>
              <a:buNone/>
            </a:pPr>
            <a:r>
              <a:rPr lang="el-GR" altLang="en-US" sz="3200" dirty="0">
                <a:solidFill>
                  <a:srgbClr val="5E5E5E"/>
                </a:solidFill>
                <a:latin typeface="Arial" panose="020B0604020202020204" pitchFamily="34" charset="0"/>
                <a:cs typeface="Arial" panose="020B0604020202020204" pitchFamily="34" charset="0"/>
              </a:rPr>
              <a:t>Ο οδηγός του Σχεδίου και τα στοιχεία επικοινωνίας των αρμόδιων λειτουργών θα αναρτηθούν στην ιστοσελίδα του Υπουργείου Ενέργειας </a:t>
            </a:r>
            <a:br>
              <a:rPr lang="el-GR" altLang="en-US" sz="3200" dirty="0">
                <a:solidFill>
                  <a:srgbClr val="5E5E5E"/>
                </a:solidFill>
                <a:latin typeface="Arial" panose="020B0604020202020204" pitchFamily="34" charset="0"/>
                <a:cs typeface="Arial" panose="020B0604020202020204" pitchFamily="34" charset="0"/>
              </a:rPr>
            </a:br>
            <a:r>
              <a:rPr lang="en-US" sz="3200" dirty="0">
                <a:solidFill>
                  <a:srgbClr val="5E5E5E"/>
                </a:solidFill>
                <a:latin typeface="Arial" panose="020B0604020202020204" pitchFamily="34" charset="0"/>
                <a:cs typeface="Arial" panose="020B0604020202020204" pitchFamily="34" charset="0"/>
              </a:rPr>
              <a:t>www.meci.gov.cy</a:t>
            </a:r>
            <a:endParaRPr lang="el-GR" sz="3200" dirty="0">
              <a:solidFill>
                <a:srgbClr val="5E5E5E"/>
              </a:solidFill>
              <a:latin typeface="Arial" panose="020B0604020202020204" pitchFamily="34" charset="0"/>
              <a:cs typeface="Arial" panose="020B0604020202020204" pitchFamily="34" charset="0"/>
            </a:endParaRPr>
          </a:p>
          <a:p>
            <a:pPr eaLnBrk="1" hangingPunct="1">
              <a:lnSpc>
                <a:spcPct val="150000"/>
              </a:lnSpc>
              <a:buFont typeface="Wingdings 2" panose="05020102010507070707" pitchFamily="18" charset="2"/>
              <a:buNone/>
            </a:pPr>
            <a:endParaRPr lang="el-GR" altLang="en-US" sz="3200" dirty="0">
              <a:solidFill>
                <a:srgbClr val="5E5E5E"/>
              </a:solidFill>
              <a:latin typeface="Arial" panose="020B0604020202020204" pitchFamily="34" charset="0"/>
              <a:cs typeface="Arial" panose="020B0604020202020204" pitchFamily="34" charset="0"/>
            </a:endParaRPr>
          </a:p>
          <a:p>
            <a:pPr eaLnBrk="1" hangingPunct="1">
              <a:lnSpc>
                <a:spcPct val="150000"/>
              </a:lnSpc>
              <a:buFont typeface="Wingdings 2" panose="05020102010507070707" pitchFamily="18" charset="2"/>
              <a:buNone/>
            </a:pPr>
            <a:endParaRPr lang="el-GR" altLang="en-US" sz="3200" b="1" dirty="0">
              <a:solidFill>
                <a:srgbClr val="3C8498"/>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396" y="12145213"/>
            <a:ext cx="5188528" cy="148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16B84C0C-8B39-408E-87DF-E3F35086ED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9470" y="-894489"/>
            <a:ext cx="16315750" cy="1442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a:extLst>
              <a:ext uri="{FF2B5EF4-FFF2-40B4-BE49-F238E27FC236}">
                <a16:creationId xmlns:a16="http://schemas.microsoft.com/office/drawing/2014/main" id="{7E19C605-0EDC-B045-B269-FA6820BFFFB6}"/>
              </a:ext>
            </a:extLst>
          </p:cNvPr>
          <p:cNvSpPr/>
          <p:nvPr/>
        </p:nvSpPr>
        <p:spPr>
          <a:xfrm rot="914430">
            <a:off x="-4000120" y="-6385289"/>
            <a:ext cx="14713345" cy="21386983"/>
          </a:xfrm>
          <a:prstGeom prst="rect">
            <a:avLst/>
          </a:prstGeom>
          <a:solidFill>
            <a:srgbClr val="2E768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l-GR" dirty="0"/>
          </a:p>
        </p:txBody>
      </p:sp>
      <p:pic>
        <p:nvPicPr>
          <p:cNvPr id="267" name="Image" descr="Image"/>
          <p:cNvPicPr>
            <a:picLocks noChangeAspect="1"/>
          </p:cNvPicPr>
          <p:nvPr/>
        </p:nvPicPr>
        <p:blipFill>
          <a:blip r:embed="rId3" cstate="print"/>
          <a:stretch>
            <a:fillRect/>
          </a:stretch>
        </p:blipFill>
        <p:spPr>
          <a:xfrm>
            <a:off x="8936984" y="10354105"/>
            <a:ext cx="15700723" cy="3345352"/>
          </a:xfrm>
          <a:prstGeom prst="rect">
            <a:avLst/>
          </a:prstGeom>
          <a:ln w="12700">
            <a:miter lim="400000"/>
          </a:ln>
        </p:spPr>
      </p:pic>
      <p:pic>
        <p:nvPicPr>
          <p:cNvPr id="19" name="Picture 18" descr="Graphical user interface, text&#10;&#10;Description automatically generated">
            <a:extLst>
              <a:ext uri="{FF2B5EF4-FFF2-40B4-BE49-F238E27FC236}">
                <a16:creationId xmlns:a16="http://schemas.microsoft.com/office/drawing/2014/main" id="{CAC06F13-2451-EB40-8DB4-C1B043F34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
        <p:nvSpPr>
          <p:cNvPr id="24"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97DC4B23-422C-9C43-BE68-A6C6802ABD52}"/>
              </a:ext>
            </a:extLst>
          </p:cNvPr>
          <p:cNvSpPr txBox="1"/>
          <p:nvPr/>
        </p:nvSpPr>
        <p:spPr>
          <a:xfrm>
            <a:off x="1536699" y="2930194"/>
            <a:ext cx="7658101" cy="2419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r>
              <a:rPr lang="el-GR" sz="4000" dirty="0">
                <a:solidFill>
                  <a:schemeClr val="bg1"/>
                </a:solidFill>
              </a:rPr>
              <a:t>Εκτεταμένη ενεργειακή αναβάθμιση </a:t>
            </a:r>
            <a:r>
              <a:rPr lang="el-GR" sz="4000" b="1" dirty="0">
                <a:solidFill>
                  <a:schemeClr val="bg1"/>
                </a:solidFill>
              </a:rPr>
              <a:t>υφιστάμενων ενεργοβόρων </a:t>
            </a:r>
            <a:r>
              <a:rPr lang="el-GR" sz="4000" dirty="0">
                <a:solidFill>
                  <a:schemeClr val="bg1"/>
                </a:solidFill>
              </a:rPr>
              <a:t>κατοικιών</a:t>
            </a:r>
          </a:p>
        </p:txBody>
      </p:sp>
      <p:sp>
        <p:nvSpPr>
          <p:cNvPr id="25" name="HEADLINE">
            <a:extLst>
              <a:ext uri="{FF2B5EF4-FFF2-40B4-BE49-F238E27FC236}">
                <a16:creationId xmlns:a16="http://schemas.microsoft.com/office/drawing/2014/main" id="{937B1543-0A2F-1245-ACCB-B65441D12B15}"/>
              </a:ext>
            </a:extLst>
          </p:cNvPr>
          <p:cNvSpPr txBox="1"/>
          <p:nvPr/>
        </p:nvSpPr>
        <p:spPr>
          <a:xfrm>
            <a:off x="1537811" y="2273604"/>
            <a:ext cx="3637484"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lgn="l" defTabSz="821531">
              <a:defRPr sz="2500">
                <a:solidFill>
                  <a:srgbClr val="5E5E5E"/>
                </a:solidFill>
                <a:latin typeface="Arial"/>
                <a:ea typeface="Arial"/>
                <a:cs typeface="Arial"/>
                <a:sym typeface="Arial"/>
              </a:defRPr>
            </a:lvl1pPr>
          </a:lstStyle>
          <a:p>
            <a:r>
              <a:rPr lang="el-GR" sz="3600" dirty="0">
                <a:solidFill>
                  <a:schemeClr val="bg1"/>
                </a:solidFill>
              </a:rPr>
              <a:t>ΣΤΟΧΟΣ </a:t>
            </a:r>
            <a:endParaRPr sz="3600" dirty="0">
              <a:solidFill>
                <a:schemeClr val="bg1"/>
              </a:solidFill>
            </a:endParaRPr>
          </a:p>
        </p:txBody>
      </p:sp>
      <p:grpSp>
        <p:nvGrpSpPr>
          <p:cNvPr id="28" name="Group 27">
            <a:extLst>
              <a:ext uri="{FF2B5EF4-FFF2-40B4-BE49-F238E27FC236}">
                <a16:creationId xmlns:a16="http://schemas.microsoft.com/office/drawing/2014/main" id="{C71C649A-15E8-1742-8E68-946B9E7CBC14}"/>
              </a:ext>
            </a:extLst>
          </p:cNvPr>
          <p:cNvGrpSpPr/>
          <p:nvPr/>
        </p:nvGrpSpPr>
        <p:grpSpPr>
          <a:xfrm>
            <a:off x="1536699" y="2976297"/>
            <a:ext cx="6075180" cy="21030"/>
            <a:chOff x="8936977" y="4550033"/>
            <a:chExt cx="6075180" cy="21030"/>
          </a:xfrm>
        </p:grpSpPr>
        <p:cxnSp>
          <p:nvCxnSpPr>
            <p:cNvPr id="29" name="Straight Connector 28">
              <a:extLst>
                <a:ext uri="{FF2B5EF4-FFF2-40B4-BE49-F238E27FC236}">
                  <a16:creationId xmlns:a16="http://schemas.microsoft.com/office/drawing/2014/main" id="{DC249446-6458-4049-A52A-900F20800887}"/>
                </a:ext>
              </a:extLst>
            </p:cNvPr>
            <p:cNvCxnSpPr>
              <a:cxnSpLocks/>
            </p:cNvCxnSpPr>
            <p:nvPr/>
          </p:nvCxnSpPr>
          <p:spPr>
            <a:xfrm>
              <a:off x="8936977" y="4550033"/>
              <a:ext cx="6075180" cy="2103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A4BF8FB-BDFC-2E4D-A278-9BFD90EC6290}"/>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
        <p:nvSpPr>
          <p:cNvPr id="37" name="ΚΥΠΡΙΑΚΗ ΔΗΜΟΚΡΑΤΙΑ / ΠΝΕΥΜΑΤΙΚΑ ΔΙΚΑΙΩΜΑΤΑ 2020">
            <a:extLst>
              <a:ext uri="{FF2B5EF4-FFF2-40B4-BE49-F238E27FC236}">
                <a16:creationId xmlns:a16="http://schemas.microsoft.com/office/drawing/2014/main" id="{2BA0AC7A-EA99-4376-B613-52BD83924ED9}"/>
              </a:ext>
            </a:extLst>
          </p:cNvPr>
          <p:cNvSpPr txBox="1"/>
          <p:nvPr/>
        </p:nvSpPr>
        <p:spPr>
          <a:xfrm>
            <a:off x="1210618" y="1312163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solidFill>
                  <a:schemeClr val="bg1"/>
                </a:solidFill>
              </a:rPr>
              <a:t>ΚΥΠΡΙΑΚΗ ΔΗΜΟΚΡΑΤΙΑ</a:t>
            </a:r>
            <a:r>
              <a:rPr dirty="0">
                <a:solidFill>
                  <a:schemeClr val="bg1"/>
                </a:solidFill>
              </a:rPr>
              <a:t> / ΠΝΕΥΜΑΤΙΚΑ ΔΙΚΑΙΩΜΑΤΑ 2020</a:t>
            </a:r>
          </a:p>
        </p:txBody>
      </p:sp>
      <p:sp>
        <p:nvSpPr>
          <p:cNvPr id="38"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9F1CC9FD-D948-4494-AC2E-A72A6EB9F7FE}"/>
              </a:ext>
            </a:extLst>
          </p:cNvPr>
          <p:cNvSpPr txBox="1"/>
          <p:nvPr/>
        </p:nvSpPr>
        <p:spPr>
          <a:xfrm>
            <a:off x="1536699" y="7224796"/>
            <a:ext cx="6740589" cy="3148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r>
              <a:rPr lang="el-GR" sz="4000" dirty="0">
                <a:solidFill>
                  <a:schemeClr val="bg1"/>
                </a:solidFill>
              </a:rPr>
              <a:t>Μη επιστρεπτέες χρηματοδοτικές ενισχύσεις (χορηγίες)</a:t>
            </a:r>
          </a:p>
          <a:p>
            <a:pPr algn="just"/>
            <a:endParaRPr lang="el-GR" sz="3600" b="1" dirty="0">
              <a:solidFill>
                <a:schemeClr val="bg1"/>
              </a:solidFill>
            </a:endParaRPr>
          </a:p>
        </p:txBody>
      </p:sp>
      <p:sp>
        <p:nvSpPr>
          <p:cNvPr id="39" name="HEADLINE">
            <a:extLst>
              <a:ext uri="{FF2B5EF4-FFF2-40B4-BE49-F238E27FC236}">
                <a16:creationId xmlns:a16="http://schemas.microsoft.com/office/drawing/2014/main" id="{DE6DD67D-9C86-48E0-A41A-07DD91B548BB}"/>
              </a:ext>
            </a:extLst>
          </p:cNvPr>
          <p:cNvSpPr txBox="1"/>
          <p:nvPr/>
        </p:nvSpPr>
        <p:spPr>
          <a:xfrm>
            <a:off x="1540922" y="6477723"/>
            <a:ext cx="577427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r>
              <a:rPr lang="el-GR" sz="3600" dirty="0">
                <a:solidFill>
                  <a:schemeClr val="bg1"/>
                </a:solidFill>
              </a:rPr>
              <a:t>ΠΑΡΕΧΟΜΕΝΑ ΚΙΝΗΤΡΑ</a:t>
            </a:r>
            <a:endParaRPr sz="3600" dirty="0">
              <a:solidFill>
                <a:schemeClr val="bg1"/>
              </a:solidFill>
            </a:endParaRPr>
          </a:p>
        </p:txBody>
      </p:sp>
      <p:grpSp>
        <p:nvGrpSpPr>
          <p:cNvPr id="40" name="Group 39">
            <a:extLst>
              <a:ext uri="{FF2B5EF4-FFF2-40B4-BE49-F238E27FC236}">
                <a16:creationId xmlns:a16="http://schemas.microsoft.com/office/drawing/2014/main" id="{FAA6B7DF-1FC2-4F72-AB81-E4C404083C7E}"/>
              </a:ext>
            </a:extLst>
          </p:cNvPr>
          <p:cNvGrpSpPr/>
          <p:nvPr/>
        </p:nvGrpSpPr>
        <p:grpSpPr>
          <a:xfrm>
            <a:off x="1557384" y="7179554"/>
            <a:ext cx="6075180" cy="21030"/>
            <a:chOff x="8936977" y="4550033"/>
            <a:chExt cx="6075180" cy="21030"/>
          </a:xfrm>
        </p:grpSpPr>
        <p:cxnSp>
          <p:nvCxnSpPr>
            <p:cNvPr id="41" name="Straight Connector 40">
              <a:extLst>
                <a:ext uri="{FF2B5EF4-FFF2-40B4-BE49-F238E27FC236}">
                  <a16:creationId xmlns:a16="http://schemas.microsoft.com/office/drawing/2014/main" id="{D2DD38AC-2646-41BD-90D3-3FE5F4114645}"/>
                </a:ext>
              </a:extLst>
            </p:cNvPr>
            <p:cNvCxnSpPr>
              <a:cxnSpLocks/>
            </p:cNvCxnSpPr>
            <p:nvPr/>
          </p:nvCxnSpPr>
          <p:spPr>
            <a:xfrm>
              <a:off x="8936977" y="4550033"/>
              <a:ext cx="6075180" cy="21030"/>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E83B175-2DD4-4BF6-AFCF-C3A0575D00B4}"/>
                </a:ext>
              </a:extLst>
            </p:cNvPr>
            <p:cNvCxnSpPr>
              <a:cxnSpLocks/>
            </p:cNvCxnSpPr>
            <p:nvPr/>
          </p:nvCxnSpPr>
          <p:spPr>
            <a:xfrm>
              <a:off x="8936977" y="4550033"/>
              <a:ext cx="1774218" cy="0"/>
            </a:xfrm>
            <a:prstGeom prst="line">
              <a:avLst/>
            </a:prstGeom>
            <a:noFill/>
            <a:ln w="53975">
              <a:solidFill>
                <a:srgbClr val="168DA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075104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cstate="print"/>
          <a:stretch>
            <a:fillRect/>
          </a:stretch>
        </p:blipFill>
        <p:spPr>
          <a:xfrm>
            <a:off x="478400" y="10370648"/>
            <a:ext cx="15700723" cy="3345352"/>
          </a:xfrm>
          <a:prstGeom prst="rect">
            <a:avLst/>
          </a:prstGeom>
          <a:ln w="12700">
            <a:miter lim="400000"/>
          </a:ln>
        </p:spPr>
      </p:pic>
      <p:pic>
        <p:nvPicPr>
          <p:cNvPr id="17" name="Picture 16" descr="energy.jpg"/>
          <p:cNvPicPr>
            <a:picLocks noChangeAspect="1"/>
          </p:cNvPicPr>
          <p:nvPr/>
        </p:nvPicPr>
        <p:blipFill>
          <a:blip r:embed="rId3" cstate="print"/>
          <a:stretch>
            <a:fillRect/>
          </a:stretch>
        </p:blipFill>
        <p:spPr>
          <a:xfrm>
            <a:off x="9661939" y="8151223"/>
            <a:ext cx="15121107" cy="5564777"/>
          </a:xfrm>
          <a:prstGeom prst="rect">
            <a:avLst/>
          </a:prstGeom>
        </p:spPr>
      </p:pic>
      <p:sp>
        <p:nvSpPr>
          <p:cNvPr id="269" name="Lorem ipsum dolor sit amet, consec etur adip iscin elit. Suspe disse place rat, felis in biben dum trist ique, lectu magna fini bus dolor, ut sagit tis nibh lorem in massa. In eget purus et torto lobor tis auctor non ve."/>
          <p:cNvSpPr txBox="1"/>
          <p:nvPr/>
        </p:nvSpPr>
        <p:spPr>
          <a:xfrm>
            <a:off x="8499203" y="5244297"/>
            <a:ext cx="6350000" cy="1603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buFont typeface="Arial" pitchFamily="34" charset="0"/>
              <a:buChar char="•"/>
            </a:pPr>
            <a:r>
              <a:rPr lang="el-GR" dirty="0"/>
              <a:t>  Προγραμματική Περίοδος 2021- 2027</a:t>
            </a:r>
          </a:p>
          <a:p>
            <a:endParaRPr lang="el-GR" dirty="0"/>
          </a:p>
          <a:p>
            <a:pPr>
              <a:buFont typeface="Arial" pitchFamily="34" charset="0"/>
              <a:buChar char="•"/>
            </a:pPr>
            <a:r>
              <a:rPr lang="el-GR" dirty="0"/>
              <a:t>  Πρώτη πρόσκληση: 9 Μαρτίου 2021 </a:t>
            </a:r>
          </a:p>
        </p:txBody>
      </p:sp>
      <p:sp>
        <p:nvSpPr>
          <p:cNvPr id="270" name="Line"/>
          <p:cNvSpPr/>
          <p:nvPr/>
        </p:nvSpPr>
        <p:spPr>
          <a:xfrm>
            <a:off x="8396768" y="5049956"/>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71" name="HEADLINE"/>
          <p:cNvSpPr txBox="1"/>
          <p:nvPr/>
        </p:nvSpPr>
        <p:spPr>
          <a:xfrm>
            <a:off x="8395811" y="4432990"/>
            <a:ext cx="6312966"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2800" dirty="0"/>
              <a:t>ΠΕΡΙΟΔΟΣ ΕΦΑΡΜΟΓΗΣ</a:t>
            </a:r>
          </a:p>
        </p:txBody>
      </p:sp>
      <p:sp>
        <p:nvSpPr>
          <p:cNvPr id="272" name="Lorem ipsum dolor sit amet, consec etur adip iscin elit. Suspe disse place rat, felis in biben dum trist ique, lectu magna fini bus dolor, ut sagit tis nibh lorem in massa. In eget purus et torto lobor tis auctor non ve."/>
          <p:cNvSpPr txBox="1"/>
          <p:nvPr/>
        </p:nvSpPr>
        <p:spPr>
          <a:xfrm>
            <a:off x="15519400" y="5270422"/>
            <a:ext cx="6350000" cy="2603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buFont typeface="Arial" pitchFamily="34" charset="0"/>
              <a:buChar char="•"/>
            </a:pPr>
            <a:r>
              <a:rPr lang="el-GR" dirty="0"/>
              <a:t>  Τουλάχιστον €70 εκατομμύρια για την περίοδο 2021-2027</a:t>
            </a:r>
          </a:p>
          <a:p>
            <a:endParaRPr lang="el-GR" dirty="0"/>
          </a:p>
          <a:p>
            <a:pPr>
              <a:buFont typeface="Arial" pitchFamily="34" charset="0"/>
              <a:buChar char="•"/>
            </a:pPr>
            <a:r>
              <a:rPr lang="el-GR" dirty="0"/>
              <a:t>  Για την Α’ Πρόσκληση (2021) </a:t>
            </a:r>
            <a:br>
              <a:rPr lang="en-US" dirty="0"/>
            </a:br>
            <a:r>
              <a:rPr lang="el-GR" dirty="0"/>
              <a:t>θα  διατεθούν €30 εκατομμύρια</a:t>
            </a:r>
          </a:p>
        </p:txBody>
      </p:sp>
      <p:sp>
        <p:nvSpPr>
          <p:cNvPr id="273" name="Line"/>
          <p:cNvSpPr/>
          <p:nvPr/>
        </p:nvSpPr>
        <p:spPr>
          <a:xfrm>
            <a:off x="15521468" y="5049956"/>
            <a:ext cx="6345863"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74" name="HEADLINE"/>
          <p:cNvSpPr txBox="1"/>
          <p:nvPr/>
        </p:nvSpPr>
        <p:spPr>
          <a:xfrm>
            <a:off x="15520511" y="4432989"/>
            <a:ext cx="6347778"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2800" dirty="0"/>
              <a:t>ΠΡΟΫΠΟΛΟΓΙΣΜΟΣ</a:t>
            </a:r>
            <a:endParaRPr sz="2800" dirty="0"/>
          </a:p>
        </p:txBody>
      </p:sp>
      <p:sp>
        <p:nvSpPr>
          <p:cNvPr id="275" name="Lorem ipsum dolor sit amet, consec etur adip iscin elit. Suspe disse place rat, felis in biben dum trist ique, lectu magna fini bus dolor, ut sagit tis nibh lorem in massa. In eget purus et torto lobor tis auctor non ve."/>
          <p:cNvSpPr txBox="1"/>
          <p:nvPr/>
        </p:nvSpPr>
        <p:spPr>
          <a:xfrm>
            <a:off x="1270000" y="5058118"/>
            <a:ext cx="6350000" cy="5043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342900" indent="-342900">
              <a:buFont typeface="Arial" panose="020B0604020202020204" pitchFamily="34" charset="0"/>
              <a:buChar char="•"/>
            </a:pPr>
            <a:r>
              <a:rPr lang="el-GR" dirty="0"/>
              <a:t>Θ.Αλ.Ε.Ι.Α: «Θεμέλια Αλλαγής, Ευημερίας, Ισότητας, Ανάπτυξης»</a:t>
            </a:r>
            <a:r>
              <a:rPr dirty="0"/>
              <a:t>.</a:t>
            </a:r>
            <a:r>
              <a:rPr lang="el-GR" dirty="0"/>
              <a:t> </a:t>
            </a:r>
          </a:p>
          <a:p>
            <a:pPr marL="342900" indent="-342900">
              <a:buFont typeface="Arial" panose="020B0604020202020204" pitchFamily="34" charset="0"/>
              <a:buChar char="•"/>
            </a:pPr>
            <a:endParaRPr lang="el-GR" dirty="0"/>
          </a:p>
          <a:p>
            <a:pPr marL="342900" indent="-342900">
              <a:buFont typeface="Arial" panose="020B0604020202020204" pitchFamily="34" charset="0"/>
              <a:buChar char="•"/>
            </a:pPr>
            <a:r>
              <a:rPr lang="el-GR" dirty="0"/>
              <a:t>Προτεραιότητα 2: Ενέργεια </a:t>
            </a:r>
            <a:br>
              <a:rPr lang="el-GR" dirty="0"/>
            </a:br>
            <a:r>
              <a:rPr lang="el-GR" dirty="0"/>
              <a:t>και Περιβάλλον.</a:t>
            </a:r>
          </a:p>
          <a:p>
            <a:pPr marL="342900" indent="-342900">
              <a:buFont typeface="Arial" panose="020B0604020202020204" pitchFamily="34" charset="0"/>
              <a:buChar char="•"/>
            </a:pPr>
            <a:endParaRPr lang="el-GR" dirty="0"/>
          </a:p>
          <a:p>
            <a:pPr marL="342900" indent="-342900">
              <a:buFont typeface="Arial" panose="020B0604020202020204" pitchFamily="34" charset="0"/>
              <a:buChar char="•"/>
            </a:pPr>
            <a:r>
              <a:rPr lang="el-GR" dirty="0"/>
              <a:t>Ειδικός στόχος 2(i): Προώθηση μέτρων ενεργειακής απόδοσης και μείωσης των εκπομπών αερίων θερμοκηπίου</a:t>
            </a:r>
            <a:r>
              <a:rPr lang="en-US" dirty="0"/>
              <a:t>.</a:t>
            </a:r>
            <a:endParaRPr lang="el-GR" dirty="0"/>
          </a:p>
          <a:p>
            <a:endParaRPr sz="2200" dirty="0"/>
          </a:p>
        </p:txBody>
      </p:sp>
      <p:sp>
        <p:nvSpPr>
          <p:cNvPr id="276" name="Line"/>
          <p:cNvSpPr/>
          <p:nvPr/>
        </p:nvSpPr>
        <p:spPr>
          <a:xfrm>
            <a:off x="1272068" y="5049956"/>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277" name="HEADLINE"/>
          <p:cNvSpPr txBox="1"/>
          <p:nvPr/>
        </p:nvSpPr>
        <p:spPr>
          <a:xfrm>
            <a:off x="1271110" y="4511366"/>
            <a:ext cx="622696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sz="2800" dirty="0"/>
              <a:t>ΠΡΟΓΡΑΜΜΑ</a:t>
            </a:r>
          </a:p>
        </p:txBody>
      </p:sp>
      <p:sp>
        <p:nvSpPr>
          <p:cNvPr id="278" name="THE TITLE IS HERE"/>
          <p:cNvSpPr txBox="1"/>
          <p:nvPr/>
        </p:nvSpPr>
        <p:spPr>
          <a:xfrm>
            <a:off x="1270000" y="2645877"/>
            <a:ext cx="20320000" cy="141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dirty="0"/>
              <a:t>Ταυτοτητα σχεδιου</a:t>
            </a:r>
            <a:endParaRPr dirty="0"/>
          </a:p>
        </p:txBody>
      </p:sp>
      <p:sp>
        <p:nvSpPr>
          <p:cNvPr id="279" name="Subtitle here"/>
          <p:cNvSpPr txBox="1"/>
          <p:nvPr/>
        </p:nvSpPr>
        <p:spPr>
          <a:xfrm>
            <a:off x="1270000" y="1777794"/>
            <a:ext cx="203200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r>
              <a:rPr lang="el-GR" dirty="0"/>
              <a:t>Πρώτη πρόσκληση 9 Μαρτίου 2021</a:t>
            </a:r>
            <a:endParaRPr dirty="0"/>
          </a:p>
        </p:txBody>
      </p:sp>
      <p:pic>
        <p:nvPicPr>
          <p:cNvPr id="19" name="Picture 18" descr="Graphical user interface, text&#10;&#10;Description automatically generated">
            <a:extLst>
              <a:ext uri="{FF2B5EF4-FFF2-40B4-BE49-F238E27FC236}">
                <a16:creationId xmlns:a16="http://schemas.microsoft.com/office/drawing/2014/main" id="{E4FF01A9-942F-0448-9EF6-6E8B1933C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2855" y="12038489"/>
            <a:ext cx="6035270" cy="1310516"/>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d-elements-house-construction.jpg"/>
          <p:cNvPicPr>
            <a:picLocks noChangeAspect="1"/>
          </p:cNvPicPr>
          <p:nvPr/>
        </p:nvPicPr>
        <p:blipFill>
          <a:blip r:embed="rId2" cstate="print"/>
          <a:stretch>
            <a:fillRect/>
          </a:stretch>
        </p:blipFill>
        <p:spPr>
          <a:xfrm>
            <a:off x="6478436" y="783771"/>
            <a:ext cx="17513679" cy="10006149"/>
          </a:xfrm>
          <a:prstGeom prst="rect">
            <a:avLst/>
          </a:prstGeom>
        </p:spPr>
      </p:pic>
      <p:pic>
        <p:nvPicPr>
          <p:cNvPr id="192" name="Image" descr="Image"/>
          <p:cNvPicPr>
            <a:picLocks noChangeAspect="1"/>
          </p:cNvPicPr>
          <p:nvPr/>
        </p:nvPicPr>
        <p:blipFill>
          <a:blip r:embed="rId3" cstate="print"/>
          <a:stretch>
            <a:fillRect/>
          </a:stretch>
        </p:blipFill>
        <p:spPr>
          <a:xfrm>
            <a:off x="8936984" y="10354105"/>
            <a:ext cx="15700723" cy="3345352"/>
          </a:xfrm>
          <a:prstGeom prst="rect">
            <a:avLst/>
          </a:prstGeom>
          <a:ln w="12700">
            <a:miter lim="400000"/>
          </a:ln>
        </p:spPr>
      </p:pic>
      <p:sp>
        <p:nvSpPr>
          <p:cNvPr id="193"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194" name="headline goes here goes here"/>
          <p:cNvSpPr txBox="1"/>
          <p:nvPr/>
        </p:nvSpPr>
        <p:spPr>
          <a:xfrm>
            <a:off x="1270000" y="1137821"/>
            <a:ext cx="6568579" cy="77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20000"/>
              </a:lnSpc>
              <a:defRPr sz="4000" cap="all">
                <a:solidFill>
                  <a:srgbClr val="307788"/>
                </a:solidFill>
                <a:latin typeface="Arial"/>
                <a:ea typeface="Arial"/>
                <a:cs typeface="Arial"/>
                <a:sym typeface="Arial"/>
              </a:defRPr>
            </a:lvl1pPr>
          </a:lstStyle>
          <a:p>
            <a:r>
              <a:rPr lang="el-GR" dirty="0"/>
              <a:t>Ενταση ενισχυσησ</a:t>
            </a:r>
            <a:endParaRPr dirty="0"/>
          </a:p>
        </p:txBody>
      </p:sp>
      <p:sp>
        <p:nvSpPr>
          <p:cNvPr id="195"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p:cNvSpPr txBox="1"/>
          <p:nvPr/>
        </p:nvSpPr>
        <p:spPr>
          <a:xfrm>
            <a:off x="1270000" y="2968448"/>
            <a:ext cx="5365931" cy="7152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r>
              <a:rPr lang="el-GR" dirty="0"/>
              <a:t>Το ποσοστό χορηγίας ανέρχεται στο 60%  επί του συνολικού επιλέξιμου προϋπολογισμού.</a:t>
            </a:r>
          </a:p>
          <a:p>
            <a:endParaRPr lang="el-GR" dirty="0"/>
          </a:p>
          <a:p>
            <a:r>
              <a:rPr lang="el-GR" dirty="0"/>
              <a:t>Στους ευάλωτους καταναλωτές </a:t>
            </a:r>
            <a:br>
              <a:rPr lang="el-GR" dirty="0"/>
            </a:br>
            <a:r>
              <a:rPr lang="el-GR" dirty="0"/>
              <a:t>το ποσοστό αυξάνεται στο 80%</a:t>
            </a:r>
            <a:r>
              <a:rPr lang="en-US" dirty="0"/>
              <a:t>,</a:t>
            </a:r>
            <a:r>
              <a:rPr lang="el-GR" dirty="0"/>
              <a:t> στο πλαίσιο της κοινωνικής πολιτικής </a:t>
            </a:r>
          </a:p>
          <a:p>
            <a:r>
              <a:rPr lang="el-GR" dirty="0"/>
              <a:t>του κράτους</a:t>
            </a:r>
          </a:p>
        </p:txBody>
      </p:sp>
      <p:pic>
        <p:nvPicPr>
          <p:cNvPr id="11" name="Picture 10" descr="Graphical user interface, text&#10;&#10;Description automatically generated">
            <a:extLst>
              <a:ext uri="{FF2B5EF4-FFF2-40B4-BE49-F238E27FC236}">
                <a16:creationId xmlns:a16="http://schemas.microsoft.com/office/drawing/2014/main" id="{113243A6-B6C7-4667-BF51-64F89A188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cstate="print"/>
          <a:stretch>
            <a:fillRect/>
          </a:stretch>
        </p:blipFill>
        <p:spPr>
          <a:xfrm>
            <a:off x="8936984" y="10354105"/>
            <a:ext cx="15700723" cy="3345352"/>
          </a:xfrm>
          <a:prstGeom prst="rect">
            <a:avLst/>
          </a:prstGeom>
          <a:ln w="12700">
            <a:miter lim="400000"/>
          </a:ln>
        </p:spPr>
      </p:pic>
      <p:sp>
        <p:nvSpPr>
          <p:cNvPr id="185" name="ΚΥΠΡΙΑΚΗ ΔΗΜΟΚΡΑΤΙΑ / ΠΝΕΥΜΑΤΙΚΑ ΔΙΚΑΙΩΜΑΤΑ 2020"/>
          <p:cNvSpPr txBox="1"/>
          <p:nvPr/>
        </p:nvSpPr>
        <p:spPr>
          <a:xfrm>
            <a:off x="1210618" y="12970791"/>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187"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p:cNvSpPr txBox="1"/>
          <p:nvPr/>
        </p:nvSpPr>
        <p:spPr>
          <a:xfrm>
            <a:off x="1252869" y="2332875"/>
            <a:ext cx="10244488" cy="8445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3500" b="0" i="1">
                <a:solidFill>
                  <a:srgbClr val="5E5E5E"/>
                </a:solidFill>
                <a:latin typeface="Arial"/>
                <a:ea typeface="Arial"/>
                <a:cs typeface="Arial"/>
                <a:sym typeface="Arial"/>
              </a:defRPr>
            </a:lvl1pPr>
          </a:lstStyle>
          <a:p>
            <a:pPr marL="457200" indent="-457200">
              <a:buFont typeface="Arial" panose="020B0604020202020204" pitchFamily="34" charset="0"/>
              <a:buChar char="•"/>
            </a:pPr>
            <a:endParaRPr lang="el-GR" b="1" dirty="0"/>
          </a:p>
          <a:p>
            <a:pPr marL="457200" indent="-457200">
              <a:buFont typeface="Arial" panose="020B0604020202020204" pitchFamily="34" charset="0"/>
              <a:buChar char="•"/>
            </a:pPr>
            <a:r>
              <a:rPr lang="el-GR" b="1" dirty="0"/>
              <a:t>Στοχευμένες εξοικονομήσεις ενέργειας για κάθε κατοικία.</a:t>
            </a:r>
            <a:endParaRPr lang="el-GR" dirty="0"/>
          </a:p>
          <a:p>
            <a:pPr marL="457200" indent="-457200">
              <a:buFont typeface="Arial" panose="020B0604020202020204" pitchFamily="34" charset="0"/>
              <a:buChar char="•"/>
            </a:pPr>
            <a:endParaRPr lang="el-GR" dirty="0"/>
          </a:p>
          <a:p>
            <a:pPr marL="457200" indent="-457200">
              <a:buFont typeface="Arial" panose="020B0604020202020204" pitchFamily="34" charset="0"/>
              <a:buChar char="•"/>
            </a:pPr>
            <a:r>
              <a:rPr lang="el-GR" dirty="0"/>
              <a:t>Σύγκριση Πιστοποιητικών Ενεργειακής Απόδοσης (ΠΕΑ) της κατοικίας που εκδίδονται </a:t>
            </a:r>
            <a:r>
              <a:rPr lang="el-GR" b="1" dirty="0"/>
              <a:t>πριν και μετά </a:t>
            </a:r>
            <a:r>
              <a:rPr lang="el-GR" dirty="0"/>
              <a:t>την ενεργειακή της αναβάθμιση. </a:t>
            </a:r>
          </a:p>
          <a:p>
            <a:endParaRPr lang="el-GR" dirty="0"/>
          </a:p>
          <a:p>
            <a:pPr marL="457200" indent="-457200">
              <a:buFont typeface="Arial" panose="020B0604020202020204" pitchFamily="34" charset="0"/>
              <a:buChar char="•"/>
            </a:pPr>
            <a:r>
              <a:rPr lang="el-GR" dirty="0"/>
              <a:t>Έκδοση από </a:t>
            </a:r>
            <a:r>
              <a:rPr lang="el-GR" b="1" dirty="0"/>
              <a:t>Ειδικευμένους Εμπειρογνώμονες.</a:t>
            </a:r>
          </a:p>
          <a:p>
            <a:pPr marL="457200" indent="-457200">
              <a:buFont typeface="Arial" panose="020B0604020202020204" pitchFamily="34" charset="0"/>
              <a:buChar char="•"/>
            </a:pPr>
            <a:endParaRPr lang="el-GR" dirty="0"/>
          </a:p>
          <a:p>
            <a:pPr marL="457200" indent="-457200">
              <a:buFont typeface="Arial" panose="020B0604020202020204" pitchFamily="34" charset="0"/>
              <a:buChar char="•"/>
            </a:pPr>
            <a:r>
              <a:rPr lang="el-GR" b="1" dirty="0"/>
              <a:t>Συστάσεις </a:t>
            </a:r>
            <a:r>
              <a:rPr lang="el-GR" dirty="0"/>
              <a:t>για βέλτιστο συνδυασμό μέτρων ενεργειακής αναβάθμισης.</a:t>
            </a:r>
          </a:p>
        </p:txBody>
      </p:sp>
      <p:pic>
        <p:nvPicPr>
          <p:cNvPr id="11" name="Picture 10" descr="Graphical user interface, text&#10;&#10;Description automatically generated">
            <a:extLst>
              <a:ext uri="{FF2B5EF4-FFF2-40B4-BE49-F238E27FC236}">
                <a16:creationId xmlns:a16="http://schemas.microsoft.com/office/drawing/2014/main" id="{234A043E-3AE9-43AA-9704-7EE669C09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grpSp>
        <p:nvGrpSpPr>
          <p:cNvPr id="2" name="Group 1">
            <a:extLst>
              <a:ext uri="{FF2B5EF4-FFF2-40B4-BE49-F238E27FC236}">
                <a16:creationId xmlns:a16="http://schemas.microsoft.com/office/drawing/2014/main" id="{F90362CC-0188-44D2-A290-69D7025D7FF3}"/>
              </a:ext>
            </a:extLst>
          </p:cNvPr>
          <p:cNvGrpSpPr/>
          <p:nvPr/>
        </p:nvGrpSpPr>
        <p:grpSpPr>
          <a:xfrm>
            <a:off x="12192000" y="2522767"/>
            <a:ext cx="11591355" cy="8673959"/>
            <a:chOff x="11825968" y="2354965"/>
            <a:chExt cx="11957387" cy="8841762"/>
          </a:xfrm>
        </p:grpSpPr>
        <p:pic>
          <p:nvPicPr>
            <p:cNvPr id="13" name="Picture 4">
              <a:extLst>
                <a:ext uri="{FF2B5EF4-FFF2-40B4-BE49-F238E27FC236}">
                  <a16:creationId xmlns:a16="http://schemas.microsoft.com/office/drawing/2014/main" id="{881FC7C0-B793-4722-8BF4-18980C57A6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4661">
              <a:off x="16797766" y="2799232"/>
              <a:ext cx="6985589" cy="784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5E137CF7-2F08-4852-8136-CEA1BF02C0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1825968" y="2354965"/>
              <a:ext cx="7141027" cy="884176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grpSp>
      <p:cxnSp>
        <p:nvCxnSpPr>
          <p:cNvPr id="17" name="Straight Connector 16">
            <a:extLst>
              <a:ext uri="{FF2B5EF4-FFF2-40B4-BE49-F238E27FC236}">
                <a16:creationId xmlns:a16="http://schemas.microsoft.com/office/drawing/2014/main" id="{5CD69142-B9F4-4763-9EDA-748A0D3DD610}"/>
              </a:ext>
            </a:extLst>
          </p:cNvPr>
          <p:cNvCxnSpPr>
            <a:cxnSpLocks/>
          </p:cNvCxnSpPr>
          <p:nvPr/>
        </p:nvCxnSpPr>
        <p:spPr>
          <a:xfrm>
            <a:off x="1270000" y="1916736"/>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CEA843C-FEB2-415B-9CFF-E2148933DF99}"/>
              </a:ext>
            </a:extLst>
          </p:cNvPr>
          <p:cNvPicPr>
            <a:picLocks noChangeAspect="1"/>
          </p:cNvPicPr>
          <p:nvPr/>
        </p:nvPicPr>
        <p:blipFill>
          <a:blip r:embed="rId6" cstate="print"/>
          <a:stretch>
            <a:fillRect/>
          </a:stretch>
        </p:blipFill>
        <p:spPr>
          <a:xfrm>
            <a:off x="22060300" y="1219414"/>
            <a:ext cx="711200" cy="698500"/>
          </a:xfrm>
          <a:prstGeom prst="rect">
            <a:avLst/>
          </a:prstGeom>
        </p:spPr>
      </p:pic>
      <p:sp>
        <p:nvSpPr>
          <p:cNvPr id="19" name="THE TITLE IS HERE">
            <a:extLst>
              <a:ext uri="{FF2B5EF4-FFF2-40B4-BE49-F238E27FC236}">
                <a16:creationId xmlns:a16="http://schemas.microsoft.com/office/drawing/2014/main" id="{1274ABDC-45A9-43D0-8266-2E6638FB305D}"/>
              </a:ext>
            </a:extLst>
          </p:cNvPr>
          <p:cNvSpPr txBox="1"/>
          <p:nvPr/>
        </p:nvSpPr>
        <p:spPr>
          <a:xfrm>
            <a:off x="1270000" y="890634"/>
            <a:ext cx="20320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sz="4000" i="1" cap="none" spc="150" dirty="0">
                <a:solidFill>
                  <a:srgbClr val="307687"/>
                </a:solidFill>
              </a:rPr>
              <a:t>Πιστοποιητικό Ενεργειακής Απόδοσης (ΠΕΑ)</a:t>
            </a:r>
          </a:p>
        </p:txBody>
      </p:sp>
    </p:spTree>
    <p:extLst>
      <p:ext uri="{BB962C8B-B14F-4D97-AF65-F5344CB8AC3E}">
        <p14:creationId xmlns:p14="http://schemas.microsoft.com/office/powerpoint/2010/main" val="20423272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cstate="print"/>
          <a:stretch>
            <a:fillRect/>
          </a:stretch>
        </p:blipFill>
        <p:spPr>
          <a:xfrm>
            <a:off x="9003297" y="10372245"/>
            <a:ext cx="15700723" cy="3345352"/>
          </a:xfrm>
          <a:prstGeom prst="rect">
            <a:avLst/>
          </a:prstGeom>
          <a:ln w="12700">
            <a:miter lim="400000"/>
          </a:ln>
        </p:spPr>
      </p:pic>
      <p:sp>
        <p:nvSpPr>
          <p:cNvPr id="309" name="ΚΥΠΡΙΑΚΗ ΔΗΜΟΚΡΑΤΙΑ / ΠΝΕΥΜΑΤΙΚΑ ΔΙΚΑΙΩΜΑΤΑ 2020"/>
          <p:cNvSpPr txBox="1"/>
          <p:nvPr/>
        </p:nvSpPr>
        <p:spPr>
          <a:xfrm>
            <a:off x="1210618" y="13045435"/>
            <a:ext cx="4015061" cy="481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pic>
        <p:nvPicPr>
          <p:cNvPr id="21" name="Picture 20" descr="Graphical user interface, text&#10;&#10;Description automatically generated">
            <a:extLst>
              <a:ext uri="{FF2B5EF4-FFF2-40B4-BE49-F238E27FC236}">
                <a16:creationId xmlns:a16="http://schemas.microsoft.com/office/drawing/2014/main" id="{7CE719BE-5D34-FF40-8DDE-E8F8122BC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
        <p:nvSpPr>
          <p:cNvPr id="24"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509BFF7-8B85-4082-B3A2-AF0135F593ED}"/>
              </a:ext>
            </a:extLst>
          </p:cNvPr>
          <p:cNvSpPr txBox="1"/>
          <p:nvPr/>
        </p:nvSpPr>
        <p:spPr>
          <a:xfrm>
            <a:off x="1949354" y="6047773"/>
            <a:ext cx="5627815" cy="5592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algn="ctr"/>
            <a:r>
              <a:rPr lang="el-GR" sz="2800" dirty="0"/>
              <a:t>Σε περιπτώσεις ενεργειακής αναβάθμισης πολυκατοικιών που ανήκουν σε φυσικά πρόσωπα, υποβάλλεται </a:t>
            </a:r>
            <a:br>
              <a:rPr lang="el-GR" sz="2800" dirty="0"/>
            </a:br>
            <a:r>
              <a:rPr lang="el-GR" sz="2800" dirty="0"/>
              <a:t>μία ενιαία αίτηση από τη διαχειριστική επιτροπή </a:t>
            </a:r>
            <a:br>
              <a:rPr lang="el-GR" sz="2800" b="1" dirty="0"/>
            </a:br>
            <a:r>
              <a:rPr lang="el-GR" sz="2800" dirty="0"/>
              <a:t>της πολυκατοικίας, </a:t>
            </a:r>
            <a:br>
              <a:rPr lang="el-GR" sz="2800" dirty="0"/>
            </a:br>
            <a:r>
              <a:rPr lang="el-GR" sz="2800" dirty="0"/>
              <a:t>η οποία θα ενεργεί </a:t>
            </a:r>
            <a:br>
              <a:rPr lang="el-GR" sz="2800" dirty="0"/>
            </a:br>
            <a:r>
              <a:rPr lang="el-GR" sz="2800" dirty="0"/>
              <a:t>εκ μέρους όλων των ιδιοκτητών. </a:t>
            </a:r>
          </a:p>
          <a:p>
            <a:endParaRPr lang="el-GR" dirty="0"/>
          </a:p>
        </p:txBody>
      </p:sp>
      <p:sp>
        <p:nvSpPr>
          <p:cNvPr id="12" name="THE TITLE IS HERE">
            <a:extLst>
              <a:ext uri="{FF2B5EF4-FFF2-40B4-BE49-F238E27FC236}">
                <a16:creationId xmlns:a16="http://schemas.microsoft.com/office/drawing/2014/main" id="{503149E3-11CB-4AA4-A7E8-1C4EEEB6845E}"/>
              </a:ext>
            </a:extLst>
          </p:cNvPr>
          <p:cNvSpPr txBox="1"/>
          <p:nvPr/>
        </p:nvSpPr>
        <p:spPr>
          <a:xfrm>
            <a:off x="1270000" y="890634"/>
            <a:ext cx="20320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sz="4000" i="1" cap="none" spc="150" dirty="0">
                <a:solidFill>
                  <a:srgbClr val="307687"/>
                </a:solidFill>
              </a:rPr>
              <a:t>Δικαιούχοι</a:t>
            </a:r>
          </a:p>
        </p:txBody>
      </p:sp>
      <p:cxnSp>
        <p:nvCxnSpPr>
          <p:cNvPr id="13" name="Straight Connector 12">
            <a:extLst>
              <a:ext uri="{FF2B5EF4-FFF2-40B4-BE49-F238E27FC236}">
                <a16:creationId xmlns:a16="http://schemas.microsoft.com/office/drawing/2014/main" id="{99E3611D-822C-4566-A113-817FF667C566}"/>
              </a:ext>
            </a:extLst>
          </p:cNvPr>
          <p:cNvCxnSpPr>
            <a:cxnSpLocks/>
          </p:cNvCxnSpPr>
          <p:nvPr/>
        </p:nvCxnSpPr>
        <p:spPr>
          <a:xfrm>
            <a:off x="1270000" y="1874588"/>
            <a:ext cx="20790300" cy="1178"/>
          </a:xfrm>
          <a:prstGeom prst="line">
            <a:avLst/>
          </a:prstGeom>
          <a:noFill/>
          <a:ln>
            <a:solidFill>
              <a:srgbClr val="168DA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E8B2CA9-8AB0-4621-9FCB-ED3A3760458C}"/>
              </a:ext>
            </a:extLst>
          </p:cNvPr>
          <p:cNvPicPr>
            <a:picLocks noChangeAspect="1"/>
          </p:cNvPicPr>
          <p:nvPr/>
        </p:nvPicPr>
        <p:blipFill>
          <a:blip r:embed="rId4" cstate="print"/>
          <a:stretch>
            <a:fillRect/>
          </a:stretch>
        </p:blipFill>
        <p:spPr>
          <a:xfrm>
            <a:off x="22060300" y="1177266"/>
            <a:ext cx="711200" cy="698500"/>
          </a:xfrm>
          <a:prstGeom prst="rect">
            <a:avLst/>
          </a:prstGeom>
        </p:spPr>
      </p:pic>
      <p:sp>
        <p:nvSpPr>
          <p:cNvPr id="15" name="Suspe disse place rat, felis in biben dum trist ique, lectu magna fini bus dolor, ut sagit tis nibh lorem in massa.…">
            <a:extLst>
              <a:ext uri="{FF2B5EF4-FFF2-40B4-BE49-F238E27FC236}">
                <a16:creationId xmlns:a16="http://schemas.microsoft.com/office/drawing/2014/main" id="{C27C72DD-883F-40BB-8EF0-7B7F7139C99C}"/>
              </a:ext>
            </a:extLst>
          </p:cNvPr>
          <p:cNvSpPr txBox="1">
            <a:spLocks/>
          </p:cNvSpPr>
          <p:nvPr/>
        </p:nvSpPr>
        <p:spPr>
          <a:xfrm>
            <a:off x="1949355" y="2573088"/>
            <a:ext cx="5627815" cy="2615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20000"/>
              </a:lnSpc>
              <a:defRPr sz="2500" i="1">
                <a:solidFill>
                  <a:srgbClr val="3C8498"/>
                </a:solidFill>
                <a:latin typeface="Arial"/>
                <a:ea typeface="Arial"/>
                <a:cs typeface="Arial"/>
                <a:sym typeface="Arial"/>
              </a:defRPr>
            </a:pPr>
            <a:r>
              <a:rPr lang="el-GR" sz="3200" i="1" dirty="0">
                <a:solidFill>
                  <a:srgbClr val="3C8498"/>
                </a:solidFill>
                <a:latin typeface="Arial"/>
                <a:ea typeface="Arial"/>
                <a:cs typeface="Arial"/>
                <a:sym typeface="Arial"/>
              </a:rPr>
              <a:t>Φυσικά Πρόσωπα  </a:t>
            </a:r>
            <a:br>
              <a:rPr lang="el-GR" sz="3200" i="1" dirty="0">
                <a:solidFill>
                  <a:srgbClr val="3C8498"/>
                </a:solidFill>
                <a:latin typeface="Arial"/>
                <a:ea typeface="Arial"/>
                <a:cs typeface="Arial"/>
                <a:sym typeface="Arial"/>
              </a:rPr>
            </a:br>
            <a:r>
              <a:rPr lang="el-GR" sz="3200" i="1" dirty="0">
                <a:solidFill>
                  <a:srgbClr val="3C8498"/>
                </a:solidFill>
                <a:latin typeface="Arial"/>
                <a:ea typeface="Arial"/>
                <a:cs typeface="Arial"/>
                <a:sym typeface="Arial"/>
              </a:rPr>
              <a:t>που ζουν μόνιμα στις περιοχές που είναι υπό τον έλεγχο της Κυπριακής Δημοκρατίας.</a:t>
            </a:r>
          </a:p>
        </p:txBody>
      </p:sp>
      <p:pic>
        <p:nvPicPr>
          <p:cNvPr id="11" name="Picture 10" descr="adult-child-hands-holding-paper-eco-house-family-home-homeless-shelter-real-esta.jpg"/>
          <p:cNvPicPr>
            <a:picLocks noChangeAspect="1"/>
          </p:cNvPicPr>
          <p:nvPr/>
        </p:nvPicPr>
        <p:blipFill>
          <a:blip r:embed="rId5" cstate="print"/>
          <a:stretch>
            <a:fillRect/>
          </a:stretch>
        </p:blipFill>
        <p:spPr>
          <a:xfrm>
            <a:off x="9350829" y="2116183"/>
            <a:ext cx="13744303" cy="9162869"/>
          </a:xfrm>
          <a:prstGeom prst="rect">
            <a:avLst/>
          </a:prstGeom>
        </p:spPr>
      </p:pic>
    </p:spTree>
    <p:extLst>
      <p:ext uri="{BB962C8B-B14F-4D97-AF65-F5344CB8AC3E}">
        <p14:creationId xmlns:p14="http://schemas.microsoft.com/office/powerpoint/2010/main" val="2453831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286" name="Subtitle here"/>
          <p:cNvSpPr txBox="1"/>
          <p:nvPr/>
        </p:nvSpPr>
        <p:spPr>
          <a:xfrm>
            <a:off x="1270000" y="1150777"/>
            <a:ext cx="203200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000" b="0" i="1" spc="150">
                <a:solidFill>
                  <a:srgbClr val="307687"/>
                </a:solidFill>
                <a:latin typeface="Arial"/>
                <a:ea typeface="Arial"/>
                <a:cs typeface="Arial"/>
                <a:sym typeface="Arial"/>
              </a:defRPr>
            </a:lvl1pPr>
          </a:lstStyle>
          <a:p>
            <a:r>
              <a:rPr lang="el-GR" dirty="0"/>
              <a:t>Νοικοκυριά που μπορούν να συμμετάσχουν</a:t>
            </a:r>
            <a:endParaRPr dirty="0"/>
          </a:p>
        </p:txBody>
      </p:sp>
      <p:sp>
        <p:nvSpPr>
          <p:cNvPr id="287" name="Line"/>
          <p:cNvSpPr/>
          <p:nvPr/>
        </p:nvSpPr>
        <p:spPr>
          <a:xfrm>
            <a:off x="1519472" y="7502154"/>
            <a:ext cx="21345056" cy="1"/>
          </a:xfrm>
          <a:prstGeom prst="line">
            <a:avLst/>
          </a:prstGeom>
          <a:ln w="31750">
            <a:solidFill>
              <a:srgbClr val="2E7687"/>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dirty="0"/>
          </a:p>
        </p:txBody>
      </p:sp>
      <p:sp>
        <p:nvSpPr>
          <p:cNvPr id="288" name="Line"/>
          <p:cNvSpPr/>
          <p:nvPr/>
        </p:nvSpPr>
        <p:spPr>
          <a:xfrm>
            <a:off x="1270000" y="10777106"/>
            <a:ext cx="21345054" cy="1"/>
          </a:xfrm>
          <a:prstGeom prst="line">
            <a:avLst/>
          </a:prstGeom>
          <a:ln w="31750">
            <a:solidFill>
              <a:srgbClr val="2E7687"/>
            </a:solidFill>
            <a:miter lim="400000"/>
          </a:ln>
        </p:spPr>
        <p:txBody>
          <a:bodyPr lIns="50800" tIns="50800" rIns="50800" bIns="50800" anchor="ctr"/>
          <a:lstStyle/>
          <a:p>
            <a:pPr>
              <a:lnSpc>
                <a:spcPct val="80000"/>
              </a:lnSpc>
              <a:defRPr sz="4000" b="0" cap="all">
                <a:solidFill>
                  <a:srgbClr val="838787"/>
                </a:solidFill>
                <a:latin typeface="Avenir Heavy"/>
                <a:ea typeface="Avenir Heavy"/>
                <a:cs typeface="Avenir Heavy"/>
                <a:sym typeface="Avenir Heavy"/>
              </a:defRPr>
            </a:pPr>
            <a:endParaRPr dirty="0"/>
          </a:p>
        </p:txBody>
      </p:sp>
      <p:sp>
        <p:nvSpPr>
          <p:cNvPr id="289" name="Lorem ipsum dolor sit amet, consec etur adip iscin elit. Suspe disse place rat, felis in biben dum trist ique."/>
          <p:cNvSpPr txBox="1"/>
          <p:nvPr/>
        </p:nvSpPr>
        <p:spPr>
          <a:xfrm>
            <a:off x="1722442" y="8023427"/>
            <a:ext cx="20420382" cy="203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lnSpc>
                <a:spcPct val="120000"/>
              </a:lnSpc>
              <a:defRPr sz="5000">
                <a:solidFill>
                  <a:srgbClr val="5E5E5E"/>
                </a:solidFill>
                <a:latin typeface="Arial"/>
                <a:ea typeface="Arial"/>
                <a:cs typeface="Arial"/>
                <a:sym typeface="Arial"/>
              </a:defRPr>
            </a:lvl1pPr>
          </a:lstStyle>
          <a:p>
            <a:pPr algn="just"/>
            <a:r>
              <a:rPr lang="el-GR" sz="3600" dirty="0"/>
              <a:t>Στα πλαίσια της παρούσας πρόσκλησης μόνο μία αίτηση μπορεί να εγκριθεί για κάθε κατοικία. Δεν υπάρχει περιορισμός στον αριθμό αιτήσεων που μπορούν να υποβληθούν από κάθε φυσικό πρόσωπο, νοουμένου ότι αυτές θα αφορούν διαφορετικές κατοικίες.</a:t>
            </a:r>
            <a:endParaRPr sz="3600" dirty="0"/>
          </a:p>
        </p:txBody>
      </p:sp>
      <p:sp>
        <p:nvSpPr>
          <p:cNvPr id="290" name="Lorem ipsum dolor sit amet, consec etur adip iscin elit. Suspe disse place rat, felis in biben dum trist ique, lectu magna fini bus dolor, ut sagit tis nibh lorem in massa. In eget purus et torto lobor tis auctor non vel ex. Cura bitur ac ultri cies enim. Nulam dictu massa id neque ornar, vel ornar diam pulvi nar. Integer vitae vesti bulu enim. Mae cenas susci pit massa in mattis ullam corpe viva."/>
          <p:cNvSpPr txBox="1"/>
          <p:nvPr/>
        </p:nvSpPr>
        <p:spPr>
          <a:xfrm>
            <a:off x="1210618" y="2719772"/>
            <a:ext cx="21345056" cy="4443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lnSpc>
                <a:spcPct val="120000"/>
              </a:lnSpc>
              <a:defRPr sz="3200" b="0" i="1" spc="80">
                <a:solidFill>
                  <a:srgbClr val="5E5E5E"/>
                </a:solidFill>
                <a:latin typeface="Arial"/>
                <a:ea typeface="Arial"/>
                <a:cs typeface="Arial"/>
                <a:sym typeface="Arial"/>
              </a:defRPr>
            </a:lvl1pPr>
          </a:lstStyle>
          <a:p>
            <a:pPr marL="457200" indent="-457200">
              <a:lnSpc>
                <a:spcPct val="150000"/>
              </a:lnSpc>
              <a:buFont typeface="Wingdings" panose="05000000000000000000" pitchFamily="2" charset="2"/>
              <a:buChar char="Ø"/>
              <a:defRPr spc="64"/>
            </a:pPr>
            <a:r>
              <a:rPr lang="el-GR" spc="80" dirty="0"/>
              <a:t>Να έχουν λογαριασμό παροχής ηλεκτρικού ρεύματος από την ΑΗΚ με οικιακή διατίμηση.</a:t>
            </a:r>
          </a:p>
          <a:p>
            <a:pPr marL="457200" indent="-457200">
              <a:lnSpc>
                <a:spcPct val="150000"/>
              </a:lnSpc>
              <a:buFont typeface="Wingdings" panose="05000000000000000000" pitchFamily="2" charset="2"/>
              <a:buChar char="Ø"/>
              <a:defRPr spc="64"/>
            </a:pPr>
            <a:r>
              <a:rPr lang="el-GR" spc="80" dirty="0"/>
              <a:t>Η αίτηση για πολεοδομική άδεια/άδεια οικοδομής να έχει κατατεθεί πριν την 21η Δεκεμβρίου 2007.</a:t>
            </a:r>
          </a:p>
          <a:p>
            <a:pPr marL="457200" indent="-457200">
              <a:lnSpc>
                <a:spcPct val="150000"/>
              </a:lnSpc>
              <a:buFont typeface="Wingdings" panose="05000000000000000000" pitchFamily="2" charset="2"/>
              <a:buChar char="Ø"/>
              <a:defRPr spc="64"/>
            </a:pPr>
            <a:r>
              <a:rPr lang="el-GR" spc="80" dirty="0"/>
              <a:t>Να βρίσκονται σε περιοχές που είναι υπό τον έλεγχο της Κυπριακής Δημοκρατίας. </a:t>
            </a:r>
          </a:p>
          <a:p>
            <a:pPr marL="457200" indent="-457200">
              <a:lnSpc>
                <a:spcPct val="150000"/>
              </a:lnSpc>
              <a:buFont typeface="Wingdings" panose="05000000000000000000" pitchFamily="2" charset="2"/>
              <a:buChar char="Ø"/>
              <a:defRPr spc="64"/>
            </a:pPr>
            <a:r>
              <a:rPr lang="el-GR" spc="80" dirty="0"/>
              <a:t>H αρχική κατηγορία ενεργειακής απόδοσης της κατοικίας να είναι Γ’ ή χαμηλότερη.</a:t>
            </a:r>
          </a:p>
          <a:p>
            <a:pPr marL="457200" indent="-457200">
              <a:lnSpc>
                <a:spcPct val="150000"/>
              </a:lnSpc>
              <a:buFont typeface="Wingdings" panose="05000000000000000000" pitchFamily="2" charset="2"/>
              <a:buChar char="Ø"/>
              <a:defRPr spc="64"/>
            </a:pPr>
            <a:r>
              <a:rPr lang="el-GR" spc="80" dirty="0"/>
              <a:t>Να μην έχουν τύχει επιχορήγησης στα πλαίσια οποιουδήποτε άλλου σχεδίου/καθεστώτος </a:t>
            </a:r>
            <a:br>
              <a:rPr lang="el-GR" spc="80" dirty="0"/>
            </a:br>
            <a:r>
              <a:rPr lang="el-GR" spc="80" dirty="0"/>
              <a:t>στήριξης για τις ίδιες επιλέξιμες δαπάνες.</a:t>
            </a:r>
          </a:p>
        </p:txBody>
      </p:sp>
      <p:sp>
        <p:nvSpPr>
          <p:cNvPr id="291"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dirty="0"/>
              <a:t>ΥΠΟΥΡΓΕΙΟ ΟΙΚΟΝΟΜΙΚΩΝ</a:t>
            </a:r>
          </a:p>
        </p:txBody>
      </p:sp>
      <p:pic>
        <p:nvPicPr>
          <p:cNvPr id="11" name="Image" descr="Image"/>
          <p:cNvPicPr>
            <a:picLocks noChangeAspect="1"/>
          </p:cNvPicPr>
          <p:nvPr/>
        </p:nvPicPr>
        <p:blipFill>
          <a:blip r:embed="rId2" cstate="print"/>
          <a:stretch>
            <a:fillRect/>
          </a:stretch>
        </p:blipFill>
        <p:spPr>
          <a:xfrm>
            <a:off x="8936984" y="10354105"/>
            <a:ext cx="15700723" cy="3345352"/>
          </a:xfrm>
          <a:prstGeom prst="rect">
            <a:avLst/>
          </a:prstGeom>
          <a:ln w="12700">
            <a:miter lim="400000"/>
          </a:ln>
        </p:spPr>
      </p:pic>
      <p:pic>
        <p:nvPicPr>
          <p:cNvPr id="12" name="Picture 11" descr="Graphical user interface, text&#10;&#10;Description automatically generated">
            <a:extLst>
              <a:ext uri="{FF2B5EF4-FFF2-40B4-BE49-F238E27FC236}">
                <a16:creationId xmlns:a16="http://schemas.microsoft.com/office/drawing/2014/main" id="{113243A6-B6C7-4667-BF51-64F89A188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4785.jpg"/>
          <p:cNvPicPr>
            <a:picLocks noChangeAspect="1"/>
          </p:cNvPicPr>
          <p:nvPr/>
        </p:nvPicPr>
        <p:blipFill>
          <a:blip r:embed="rId2" cstate="print"/>
          <a:stretch>
            <a:fillRect/>
          </a:stretch>
        </p:blipFill>
        <p:spPr>
          <a:xfrm>
            <a:off x="16489681" y="1306286"/>
            <a:ext cx="4776651" cy="4776651"/>
          </a:xfrm>
          <a:prstGeom prst="rect">
            <a:avLst/>
          </a:prstGeom>
        </p:spPr>
      </p:pic>
      <p:pic>
        <p:nvPicPr>
          <p:cNvPr id="19" name="Picture 18" descr="solar water.jpg"/>
          <p:cNvPicPr>
            <a:picLocks noChangeAspect="1"/>
          </p:cNvPicPr>
          <p:nvPr/>
        </p:nvPicPr>
        <p:blipFill>
          <a:blip r:embed="rId3" cstate="print"/>
          <a:stretch>
            <a:fillRect/>
          </a:stretch>
        </p:blipFill>
        <p:spPr>
          <a:xfrm>
            <a:off x="9200876" y="1645920"/>
            <a:ext cx="5577922" cy="4780735"/>
          </a:xfrm>
          <a:prstGeom prst="rect">
            <a:avLst/>
          </a:prstGeom>
        </p:spPr>
      </p:pic>
      <p:pic>
        <p:nvPicPr>
          <p:cNvPr id="18" name="Picture 17" descr="109.jpg"/>
          <p:cNvPicPr>
            <a:picLocks noChangeAspect="1"/>
          </p:cNvPicPr>
          <p:nvPr/>
        </p:nvPicPr>
        <p:blipFill>
          <a:blip r:embed="rId4" cstate="print"/>
          <a:stretch>
            <a:fillRect/>
          </a:stretch>
        </p:blipFill>
        <p:spPr>
          <a:xfrm>
            <a:off x="2955836" y="2041437"/>
            <a:ext cx="3967477" cy="3967477"/>
          </a:xfrm>
          <a:prstGeom prst="rect">
            <a:avLst/>
          </a:prstGeom>
        </p:spPr>
      </p:pic>
      <p:pic>
        <p:nvPicPr>
          <p:cNvPr id="308" name="Image" descr="Image"/>
          <p:cNvPicPr>
            <a:picLocks noChangeAspect="1"/>
          </p:cNvPicPr>
          <p:nvPr/>
        </p:nvPicPr>
        <p:blipFill>
          <a:blip r:embed="rId5" cstate="print"/>
          <a:stretch>
            <a:fillRect/>
          </a:stretch>
        </p:blipFill>
        <p:spPr>
          <a:xfrm>
            <a:off x="8936984" y="10354105"/>
            <a:ext cx="15700723" cy="3345352"/>
          </a:xfrm>
          <a:prstGeom prst="rect">
            <a:avLst/>
          </a:prstGeom>
          <a:ln w="12700">
            <a:miter lim="400000"/>
          </a:ln>
        </p:spPr>
      </p:pic>
      <p:sp>
        <p:nvSpPr>
          <p:cNvPr id="309"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2020</a:t>
            </a:r>
          </a:p>
        </p:txBody>
      </p:sp>
      <p:sp>
        <p:nvSpPr>
          <p:cNvPr id="310" name="Lorem ipsum dolor sit amet, consec etur adip iscin elit. Suspe disse place rat, felis in biben dum trist ique, lectu magna fini bus dolor, ut sagit tis nibh lorem in massa. In eget purus et torto lobor tis auctor non ve."/>
          <p:cNvSpPr txBox="1"/>
          <p:nvPr/>
        </p:nvSpPr>
        <p:spPr>
          <a:xfrm>
            <a:off x="1724472" y="6245740"/>
            <a:ext cx="6350000" cy="4603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342900" indent="-342900">
              <a:buFont typeface="Arial" panose="020B0604020202020204" pitchFamily="34" charset="0"/>
              <a:buChar char="•"/>
            </a:pPr>
            <a:r>
              <a:rPr lang="el-GR" dirty="0"/>
              <a:t>Θερμομόνωση οριζόντιων δομικών στοιχείων (οροφή της  πυλωτής, δάπεδα σε πρόβολο, δώματα, στέγες).</a:t>
            </a:r>
          </a:p>
          <a:p>
            <a:pPr marL="342900" indent="-342900">
              <a:buFont typeface="Arial" panose="020B0604020202020204" pitchFamily="34" charset="0"/>
              <a:buChar char="•"/>
            </a:pPr>
            <a:r>
              <a:rPr lang="el-GR" dirty="0"/>
              <a:t>Θερμομόνωση τοίχων και στοιχείων της φέρουσας κατασκευής (κολόνες, δοκοί, τοιχία).</a:t>
            </a:r>
          </a:p>
          <a:p>
            <a:pPr marL="342900" indent="-342900">
              <a:buFont typeface="Arial" panose="020B0604020202020204" pitchFamily="34" charset="0"/>
              <a:buChar char="•"/>
            </a:pPr>
            <a:r>
              <a:rPr lang="el-GR" dirty="0"/>
              <a:t>Αντικατάσταση κουφωμάτων.</a:t>
            </a:r>
          </a:p>
          <a:p>
            <a:pPr marL="342900" indent="-342900">
              <a:buFont typeface="Arial" panose="020B0604020202020204" pitchFamily="34" charset="0"/>
              <a:buChar char="•"/>
            </a:pPr>
            <a:r>
              <a:rPr lang="el-GR" dirty="0"/>
              <a:t>Εγκατάσταση εξωτερικής σκίασης κουφωμάτων.</a:t>
            </a:r>
          </a:p>
        </p:txBody>
      </p:sp>
      <p:sp>
        <p:nvSpPr>
          <p:cNvPr id="311" name="Line"/>
          <p:cNvSpPr/>
          <p:nvPr/>
        </p:nvSpPr>
        <p:spPr>
          <a:xfrm>
            <a:off x="1527035" y="6141280"/>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312" name="HEADLINE"/>
          <p:cNvSpPr txBox="1"/>
          <p:nvPr/>
        </p:nvSpPr>
        <p:spPr>
          <a:xfrm>
            <a:off x="1526077" y="5460274"/>
            <a:ext cx="6285511" cy="50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dirty="0"/>
              <a:t>ΟΙΚΟΔΟΜΙΚΕΣ ΕΡΓΑΣΙΕΣ</a:t>
            </a:r>
            <a:endParaRPr dirty="0"/>
          </a:p>
        </p:txBody>
      </p:sp>
      <p:sp>
        <p:nvSpPr>
          <p:cNvPr id="313" name="Lorem ipsum dolor sit amet, consec etur adip iscin elit. Suspe disse place rat, felis in biben dum trist ique, lectu magna fini bus dolor, ut sagit tis nibh lorem in massa. In eget purus et torto lobor tis auctor non ve."/>
          <p:cNvSpPr txBox="1"/>
          <p:nvPr/>
        </p:nvSpPr>
        <p:spPr>
          <a:xfrm>
            <a:off x="8649667" y="6264576"/>
            <a:ext cx="6350000" cy="5051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342900" indent="-342900">
              <a:buFont typeface="Arial" panose="020B0604020202020204" pitchFamily="34" charset="0"/>
              <a:buChar char="•"/>
            </a:pPr>
            <a:r>
              <a:rPr lang="el-GR" dirty="0"/>
              <a:t>Ηλιακά συστήματα παραγωγής ζεστού νερού.</a:t>
            </a:r>
          </a:p>
          <a:p>
            <a:pPr marL="342900" indent="-342900">
              <a:buFont typeface="Arial" panose="020B0604020202020204" pitchFamily="34" charset="0"/>
              <a:buChar char="•"/>
            </a:pPr>
            <a:r>
              <a:rPr lang="el-GR" dirty="0"/>
              <a:t>Αυτόνομα κλιματιστικά.</a:t>
            </a:r>
          </a:p>
          <a:p>
            <a:pPr marL="342900" indent="-342900">
              <a:buFont typeface="Arial" panose="020B0604020202020204" pitchFamily="34" charset="0"/>
              <a:buChar char="•"/>
            </a:pPr>
            <a:r>
              <a:rPr lang="el-GR" dirty="0"/>
              <a:t>Αντλίες θερμότητας κεντρικών συστημάτων.</a:t>
            </a:r>
          </a:p>
          <a:p>
            <a:pPr marL="342900" indent="-342900">
              <a:buFont typeface="Arial" panose="020B0604020202020204" pitchFamily="34" charset="0"/>
              <a:buChar char="•"/>
            </a:pPr>
            <a:r>
              <a:rPr lang="el-GR" dirty="0"/>
              <a:t>Φωτοβολταϊκά Net-</a:t>
            </a:r>
            <a:r>
              <a:rPr lang="el-GR" dirty="0" err="1"/>
              <a:t>Billing.</a:t>
            </a:r>
            <a:endParaRPr lang="el-GR" dirty="0"/>
          </a:p>
          <a:p>
            <a:pPr marL="342900" indent="-342900">
              <a:buFont typeface="Arial" panose="020B0604020202020204" pitchFamily="34" charset="0"/>
              <a:buChar char="•"/>
            </a:pPr>
            <a:r>
              <a:rPr lang="el-GR" dirty="0"/>
              <a:t>Μπαταρίες αποθήκευσης ενέργειας Φ/Β.</a:t>
            </a:r>
          </a:p>
          <a:p>
            <a:pPr marL="342900" indent="-342900">
              <a:buFont typeface="Arial" panose="020B0604020202020204" pitchFamily="34" charset="0"/>
              <a:buChar char="•"/>
            </a:pPr>
            <a:r>
              <a:rPr lang="el-GR" dirty="0"/>
              <a:t>Λέβητες ψηλής απόδοσης.</a:t>
            </a:r>
          </a:p>
          <a:p>
            <a:pPr marL="342900" indent="-342900">
              <a:buFont typeface="Arial" panose="020B0604020202020204" pitchFamily="34" charset="0"/>
              <a:buChar char="•"/>
            </a:pPr>
            <a:r>
              <a:rPr lang="el-GR" dirty="0"/>
              <a:t>Έξυπνα συστήματα και  αυτοματισμοί διαχείρισης ενέργειας.</a:t>
            </a:r>
          </a:p>
        </p:txBody>
      </p:sp>
      <p:sp>
        <p:nvSpPr>
          <p:cNvPr id="314" name="Line"/>
          <p:cNvSpPr/>
          <p:nvPr/>
        </p:nvSpPr>
        <p:spPr>
          <a:xfrm>
            <a:off x="8651735" y="6141280"/>
            <a:ext cx="6345864"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315" name="HEADLINE"/>
          <p:cNvSpPr txBox="1"/>
          <p:nvPr/>
        </p:nvSpPr>
        <p:spPr>
          <a:xfrm>
            <a:off x="8650778" y="5443224"/>
            <a:ext cx="6345382"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dirty="0"/>
              <a:t>ΤΕΧΝΙΚΑ ΣΥΣΤΗΜΑΤΑ</a:t>
            </a:r>
            <a:endParaRPr dirty="0"/>
          </a:p>
        </p:txBody>
      </p:sp>
      <p:sp>
        <p:nvSpPr>
          <p:cNvPr id="316" name="Lorem ipsum dolor sit amet, consec etur adip iscin elit. Suspe disse place rat, felis in biben dum trist ique, lectu magna fini bus dolor, ut sagit tis nibh lorem in massa. In eget purus et torto lobor tis auctor non ve."/>
          <p:cNvSpPr txBox="1"/>
          <p:nvPr/>
        </p:nvSpPr>
        <p:spPr>
          <a:xfrm>
            <a:off x="15774367" y="6264576"/>
            <a:ext cx="6350000" cy="2103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1531">
              <a:lnSpc>
                <a:spcPct val="130000"/>
              </a:lnSpc>
              <a:defRPr sz="2500" b="0" i="1">
                <a:solidFill>
                  <a:srgbClr val="35332E"/>
                </a:solidFill>
                <a:latin typeface="Arial"/>
                <a:ea typeface="Arial"/>
                <a:cs typeface="Arial"/>
                <a:sym typeface="Arial"/>
              </a:defRPr>
            </a:lvl1pPr>
          </a:lstStyle>
          <a:p>
            <a:pPr marL="342900" indent="-342900">
              <a:buFont typeface="Arial" panose="020B0604020202020204" pitchFamily="34" charset="0"/>
              <a:buChar char="•"/>
            </a:pPr>
            <a:r>
              <a:rPr lang="el-GR" dirty="0"/>
              <a:t>Υπηρεσίες έκδοσης ΠΕΑ.</a:t>
            </a:r>
          </a:p>
          <a:p>
            <a:pPr marL="342900" indent="-342900">
              <a:buFont typeface="Arial" panose="020B0604020202020204" pitchFamily="34" charset="0"/>
              <a:buChar char="•"/>
            </a:pPr>
            <a:r>
              <a:rPr lang="el-GR" dirty="0"/>
              <a:t>Συμβουλευτικές υπηρεσίες και υπηρεσίες ετοιμασίας / υποβολής αίτησης.</a:t>
            </a:r>
          </a:p>
          <a:p>
            <a:pPr marL="342900" indent="-342900">
              <a:buFont typeface="Arial" panose="020B0604020202020204" pitchFamily="34" charset="0"/>
              <a:buChar char="•"/>
            </a:pPr>
            <a:r>
              <a:rPr lang="el-GR" dirty="0"/>
              <a:t>Άλλες μελέτες.</a:t>
            </a:r>
          </a:p>
        </p:txBody>
      </p:sp>
      <p:sp>
        <p:nvSpPr>
          <p:cNvPr id="317" name="Line"/>
          <p:cNvSpPr/>
          <p:nvPr/>
        </p:nvSpPr>
        <p:spPr>
          <a:xfrm>
            <a:off x="15776435" y="6141280"/>
            <a:ext cx="6345863" cy="1"/>
          </a:xfrm>
          <a:prstGeom prst="line">
            <a:avLst/>
          </a:prstGeom>
          <a:ln w="25400">
            <a:solidFill>
              <a:srgbClr val="2F7788"/>
            </a:solidFill>
            <a:miter lim="400000"/>
          </a:ln>
        </p:spPr>
        <p:txBody>
          <a:bodyPr lIns="71437" tIns="71437" rIns="71437" bIns="71437" anchor="ctr"/>
          <a:lstStyle/>
          <a:p>
            <a:pPr defTabSz="821531">
              <a:defRPr sz="3200" b="0">
                <a:latin typeface="Avenir Light"/>
                <a:ea typeface="Avenir Light"/>
                <a:cs typeface="Avenir Light"/>
                <a:sym typeface="Avenir Light"/>
              </a:defRPr>
            </a:pPr>
            <a:endParaRPr dirty="0"/>
          </a:p>
        </p:txBody>
      </p:sp>
      <p:sp>
        <p:nvSpPr>
          <p:cNvPr id="318" name="HEADLINE"/>
          <p:cNvSpPr txBox="1"/>
          <p:nvPr/>
        </p:nvSpPr>
        <p:spPr>
          <a:xfrm>
            <a:off x="15775478" y="5473310"/>
            <a:ext cx="6517846"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gn="l" defTabSz="821531">
              <a:defRPr sz="2500">
                <a:solidFill>
                  <a:srgbClr val="5E5E5E"/>
                </a:solidFill>
                <a:latin typeface="Arial"/>
                <a:ea typeface="Arial"/>
                <a:cs typeface="Arial"/>
                <a:sym typeface="Arial"/>
              </a:defRPr>
            </a:lvl1pPr>
          </a:lstStyle>
          <a:p>
            <a:pPr algn="ctr"/>
            <a:r>
              <a:rPr lang="el-GR" dirty="0"/>
              <a:t>ΜΕΛΕΤΕΣ - ΥΠΗΡΕΣΙΕΣ</a:t>
            </a:r>
            <a:endParaRPr dirty="0"/>
          </a:p>
        </p:txBody>
      </p:sp>
      <p:sp>
        <p:nvSpPr>
          <p:cNvPr id="320" name="THE TITLE IS HERE"/>
          <p:cNvSpPr txBox="1"/>
          <p:nvPr/>
        </p:nvSpPr>
        <p:spPr>
          <a:xfrm>
            <a:off x="1526078" y="677646"/>
            <a:ext cx="20320000" cy="141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8500" cap="all" spc="0">
                <a:solidFill>
                  <a:srgbClr val="5E5E5E"/>
                </a:solidFill>
                <a:latin typeface="Arial"/>
                <a:ea typeface="Arial"/>
                <a:cs typeface="Arial"/>
                <a:sym typeface="Arial"/>
              </a:defRPr>
            </a:lvl1pPr>
          </a:lstStyle>
          <a:p>
            <a:r>
              <a:rPr lang="el-GR" dirty="0"/>
              <a:t>Επιλεξιμεσ δαπανεσ</a:t>
            </a:r>
            <a:endParaRPr dirty="0"/>
          </a:p>
        </p:txBody>
      </p:sp>
      <p:pic>
        <p:nvPicPr>
          <p:cNvPr id="22" name="Picture 21" descr="Graphical user interface, text&#10;&#10;Description automatically generated">
            <a:extLst>
              <a:ext uri="{FF2B5EF4-FFF2-40B4-BE49-F238E27FC236}">
                <a16:creationId xmlns:a16="http://schemas.microsoft.com/office/drawing/2014/main" id="{7CE719BE-5D34-FF40-8DDE-E8F8122BC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7850" y="11986238"/>
            <a:ext cx="6035270" cy="1310516"/>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3225</TotalTime>
  <Words>1466</Words>
  <Application>Microsoft Office PowerPoint</Application>
  <PresentationFormat>Custom</PresentationFormat>
  <Paragraphs>236</Paragraphs>
  <Slides>21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 Heavy</vt:lpstr>
      <vt:lpstr>Avenir Light</vt:lpstr>
      <vt:lpstr>Calibri</vt:lpstr>
      <vt:lpstr>Helvetica Neue</vt:lpstr>
      <vt:lpstr>Helvetica Neue Light</vt:lpstr>
      <vt:lpstr>Helvetica Neue Medium</vt:lpstr>
      <vt:lpstr>Wingdings</vt:lpstr>
      <vt:lpstr>Wingdings 2</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 etur adip iscin elit. Suspe disse place rat.</dc:title>
  <dc:creator>User</dc:creator>
  <cp:lastModifiedBy>order 1823917</cp:lastModifiedBy>
  <cp:revision>226</cp:revision>
  <cp:lastPrinted>2020-11-11T14:21:44Z</cp:lastPrinted>
  <dcterms:modified xsi:type="dcterms:W3CDTF">2021-01-25T12:03:32Z</dcterms:modified>
</cp:coreProperties>
</file>