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03" r:id="rId2"/>
    <p:sldId id="304" r:id="rId3"/>
    <p:sldId id="307" r:id="rId4"/>
    <p:sldId id="305" r:id="rId5"/>
    <p:sldId id="284" r:id="rId6"/>
    <p:sldId id="306" r:id="rId7"/>
    <p:sldId id="308" r:id="rId8"/>
    <p:sldId id="311" r:id="rId9"/>
    <p:sldId id="310" r:id="rId10"/>
    <p:sldId id="288" r:id="rId11"/>
    <p:sldId id="289" r:id="rId12"/>
    <p:sldId id="290" r:id="rId13"/>
    <p:sldId id="312" r:id="rId14"/>
    <p:sldId id="292" r:id="rId15"/>
    <p:sldId id="293" r:id="rId16"/>
    <p:sldId id="296" r:id="rId17"/>
    <p:sldId id="295" r:id="rId18"/>
    <p:sldId id="297" r:id="rId19"/>
    <p:sldId id="302" r:id="rId20"/>
    <p:sldId id="30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mouela Katsi" initials="EK" lastIdx="1" clrIdx="0">
    <p:extLst>
      <p:ext uri="{19B8F6BF-5375-455C-9EA6-DF929625EA0E}">
        <p15:presenceInfo xmlns:p15="http://schemas.microsoft.com/office/powerpoint/2012/main" userId="S-1-5-21-3466503211-167815060-4279704636-39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879"/>
    <a:srgbClr val="00A8AA"/>
    <a:srgbClr val="D6D341"/>
    <a:srgbClr val="005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608"/>
  </p:normalViewPr>
  <p:slideViewPr>
    <p:cSldViewPr snapToGrid="0">
      <p:cViewPr varScale="1">
        <p:scale>
          <a:sx n="57" d="100"/>
          <a:sy n="57" d="100"/>
        </p:scale>
        <p:origin x="516"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67241-0C41-419A-AF4E-FD4F43D0FABA}" type="doc">
      <dgm:prSet loTypeId="urn:microsoft.com/office/officeart/2005/8/layout/chevron1" loCatId="process" qsTypeId="urn:microsoft.com/office/officeart/2005/8/quickstyle/simple1" qsCatId="simple" csTypeId="urn:microsoft.com/office/officeart/2005/8/colors/accent1_2" csCatId="accent1" phldr="0"/>
      <dgm:spPr/>
      <dgm:t>
        <a:bodyPr/>
        <a:lstStyle/>
        <a:p>
          <a:endParaRPr lang="x-none"/>
        </a:p>
      </dgm:t>
    </dgm:pt>
    <dgm:pt modelId="{21F0309E-50F7-4318-9495-67F605822676}" type="pres">
      <dgm:prSet presAssocID="{30D67241-0C41-419A-AF4E-FD4F43D0FABA}" presName="Name0" presStyleCnt="0">
        <dgm:presLayoutVars>
          <dgm:dir/>
          <dgm:animLvl val="lvl"/>
          <dgm:resizeHandles val="exact"/>
        </dgm:presLayoutVars>
      </dgm:prSet>
      <dgm:spPr/>
    </dgm:pt>
  </dgm:ptLst>
  <dgm:cxnLst>
    <dgm:cxn modelId="{23EDEADD-DA04-469D-95D5-3FAD696A2306}" type="presOf" srcId="{30D67241-0C41-419A-AF4E-FD4F43D0FABA}" destId="{21F0309E-50F7-4318-9495-67F605822676}" srcOrd="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F30AE-278E-4446-8ECA-28EC17E2400B}" type="doc">
      <dgm:prSet loTypeId="urn:microsoft.com/office/officeart/2005/8/layout/chevron1" loCatId="process" qsTypeId="urn:microsoft.com/office/officeart/2005/8/quickstyle/simple2" qsCatId="simple" csTypeId="urn:microsoft.com/office/officeart/2005/8/colors/accent5_2" csCatId="accent5" phldr="1"/>
      <dgm:spPr/>
      <dgm:t>
        <a:bodyPr/>
        <a:lstStyle/>
        <a:p>
          <a:endParaRPr lang="en-US"/>
        </a:p>
      </dgm:t>
    </dgm:pt>
    <dgm:pt modelId="{9FA06DB1-18DC-4DBB-A0B9-B2C65D9FB066}">
      <dgm:prSet phldrT="[Text]" custT="1"/>
      <dgm:spPr>
        <a:xfrm>
          <a:off x="4928" y="1408286"/>
          <a:ext cx="2868640" cy="114745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l-GR" sz="3200" b="0" dirty="0">
              <a:solidFill>
                <a:sysClr val="window" lastClr="FFFFFF"/>
              </a:solidFill>
              <a:latin typeface="Calibri"/>
              <a:ea typeface="+mn-ea"/>
              <a:cs typeface="+mn-cs"/>
            </a:rPr>
            <a:t>Εγγραφείτε και ταυτοποιηθείτε στην κυβερνητική διαδικτυακή πύλη Αριάδνη</a:t>
          </a:r>
          <a:endParaRPr lang="en-US" sz="3200" b="0" dirty="0">
            <a:solidFill>
              <a:sysClr val="window" lastClr="FFFFFF"/>
            </a:solidFill>
            <a:latin typeface="Calibri"/>
            <a:ea typeface="+mn-ea"/>
            <a:cs typeface="+mn-cs"/>
          </a:endParaRPr>
        </a:p>
      </dgm:t>
    </dgm:pt>
    <dgm:pt modelId="{6C1CA411-429C-425F-ADE9-4B373B7AEE56}" type="parTrans" cxnId="{00214DE9-8F58-4921-9614-B2D648B4A344}">
      <dgm:prSet/>
      <dgm:spPr/>
      <dgm:t>
        <a:bodyPr/>
        <a:lstStyle/>
        <a:p>
          <a:endParaRPr lang="en-US"/>
        </a:p>
      </dgm:t>
    </dgm:pt>
    <dgm:pt modelId="{5287C3D0-8355-4630-82AD-516385D4D552}" type="sibTrans" cxnId="{00214DE9-8F58-4921-9614-B2D648B4A344}">
      <dgm:prSet/>
      <dgm:spPr/>
      <dgm:t>
        <a:bodyPr/>
        <a:lstStyle/>
        <a:p>
          <a:endParaRPr lang="en-US"/>
        </a:p>
      </dgm:t>
    </dgm:pt>
    <dgm:pt modelId="{9ECCE3AB-F95C-47D4-AE70-ED815BECD8E9}">
      <dgm:prSet phldrT="[Text]"/>
      <dgm:spPr>
        <a:xfrm>
          <a:off x="2586704" y="1424328"/>
          <a:ext cx="2868640" cy="114745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l-GR" dirty="0">
              <a:solidFill>
                <a:sysClr val="window" lastClr="FFFFFF"/>
              </a:solidFill>
              <a:latin typeface="Calibri"/>
              <a:ea typeface="+mn-ea"/>
              <a:cs typeface="+mn-cs"/>
            </a:rPr>
            <a:t>Κάντε </a:t>
          </a:r>
          <a:r>
            <a:rPr lang="en-US" dirty="0">
              <a:solidFill>
                <a:sysClr val="window" lastClr="FFFFFF"/>
              </a:solidFill>
              <a:latin typeface="Calibri"/>
              <a:ea typeface="+mn-ea"/>
              <a:cs typeface="+mn-cs"/>
            </a:rPr>
            <a:t>login</a:t>
          </a:r>
          <a:r>
            <a:rPr lang="el-GR" dirty="0">
              <a:solidFill>
                <a:sysClr val="window" lastClr="FFFFFF"/>
              </a:solidFill>
              <a:latin typeface="Calibri"/>
              <a:ea typeface="+mn-ea"/>
              <a:cs typeface="+mn-cs"/>
            </a:rPr>
            <a:t> στο </a:t>
          </a:r>
          <a:r>
            <a:rPr lang="en-US" dirty="0" err="1">
              <a:solidFill>
                <a:sysClr val="window" lastClr="FFFFFF"/>
              </a:solidFill>
              <a:latin typeface="Calibri"/>
              <a:ea typeface="+mn-ea"/>
              <a:cs typeface="+mn-cs"/>
            </a:rPr>
            <a:t>FundingApps</a:t>
          </a:r>
          <a:r>
            <a:rPr lang="el-GR" dirty="0">
              <a:solidFill>
                <a:sysClr val="window" lastClr="FFFFFF"/>
              </a:solidFill>
              <a:latin typeface="Calibri"/>
              <a:ea typeface="+mn-ea"/>
              <a:cs typeface="+mn-cs"/>
            </a:rPr>
            <a:t> μέσω της Αριάδνης</a:t>
          </a:r>
          <a:endParaRPr lang="en-US" dirty="0">
            <a:solidFill>
              <a:sysClr val="window" lastClr="FFFFFF"/>
            </a:solidFill>
            <a:latin typeface="Calibri"/>
            <a:ea typeface="+mn-ea"/>
            <a:cs typeface="+mn-cs"/>
          </a:endParaRPr>
        </a:p>
      </dgm:t>
    </dgm:pt>
    <dgm:pt modelId="{3576313D-893E-4321-BC6E-979D59984016}" type="parTrans" cxnId="{59F37793-9C56-4EA8-88CA-98AC7E22E3C8}">
      <dgm:prSet/>
      <dgm:spPr/>
      <dgm:t>
        <a:bodyPr/>
        <a:lstStyle/>
        <a:p>
          <a:endParaRPr lang="en-US"/>
        </a:p>
      </dgm:t>
    </dgm:pt>
    <dgm:pt modelId="{31D583AF-41DB-4380-BA4E-DDA60904A41C}" type="sibTrans" cxnId="{59F37793-9C56-4EA8-88CA-98AC7E22E3C8}">
      <dgm:prSet/>
      <dgm:spPr/>
      <dgm:t>
        <a:bodyPr/>
        <a:lstStyle/>
        <a:p>
          <a:endParaRPr lang="en-US"/>
        </a:p>
      </dgm:t>
    </dgm:pt>
    <dgm:pt modelId="{6843EB4C-934D-4967-BDF7-44F1D64A890F}">
      <dgm:prSet phldrT="[Text]"/>
      <dgm:spPr>
        <a:xfrm>
          <a:off x="5115471" y="1424328"/>
          <a:ext cx="2868640" cy="114745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l-GR" dirty="0">
              <a:solidFill>
                <a:sysClr val="window" lastClr="FFFFFF"/>
              </a:solidFill>
              <a:latin typeface="Calibri"/>
              <a:ea typeface="+mn-ea"/>
              <a:cs typeface="+mn-cs"/>
            </a:rPr>
            <a:t>Ολοκληρώστε το προφίλ σας</a:t>
          </a:r>
          <a:endParaRPr lang="en-US" dirty="0">
            <a:solidFill>
              <a:sysClr val="window" lastClr="FFFFFF"/>
            </a:solidFill>
            <a:latin typeface="Calibri"/>
            <a:ea typeface="+mn-ea"/>
            <a:cs typeface="+mn-cs"/>
          </a:endParaRPr>
        </a:p>
      </dgm:t>
    </dgm:pt>
    <dgm:pt modelId="{3216DAC7-4AB8-4285-9444-AE4C435C7FC5}" type="parTrans" cxnId="{C4A007B4-5034-458E-8199-2C825E14CB86}">
      <dgm:prSet/>
      <dgm:spPr/>
      <dgm:t>
        <a:bodyPr/>
        <a:lstStyle/>
        <a:p>
          <a:endParaRPr lang="en-US"/>
        </a:p>
      </dgm:t>
    </dgm:pt>
    <dgm:pt modelId="{E1E52DE4-C225-4F8E-9E7B-2ECB12D3D4B9}" type="sibTrans" cxnId="{C4A007B4-5034-458E-8199-2C825E14CB86}">
      <dgm:prSet/>
      <dgm:spPr/>
      <dgm:t>
        <a:bodyPr/>
        <a:lstStyle/>
        <a:p>
          <a:endParaRPr lang="en-US"/>
        </a:p>
      </dgm:t>
    </dgm:pt>
    <dgm:pt modelId="{BBE7A05F-EB9E-46CC-BD3E-7C8DF27682DD}">
      <dgm:prSet phldrT="[Text]"/>
      <dgm:spPr>
        <a:xfrm>
          <a:off x="7750258" y="1424328"/>
          <a:ext cx="2868640" cy="114745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endParaRPr lang="en-US" dirty="0">
            <a:solidFill>
              <a:sysClr val="window" lastClr="FFFFFF"/>
            </a:solidFill>
            <a:latin typeface="Calibri"/>
            <a:ea typeface="+mn-ea"/>
            <a:cs typeface="+mn-cs"/>
          </a:endParaRPr>
        </a:p>
        <a:p>
          <a:pPr>
            <a:buNone/>
          </a:pPr>
          <a:r>
            <a:rPr lang="el-GR" dirty="0">
              <a:solidFill>
                <a:sysClr val="window" lastClr="FFFFFF"/>
              </a:solidFill>
              <a:latin typeface="Calibri"/>
              <a:ea typeface="+mn-ea"/>
              <a:cs typeface="+mn-cs"/>
            </a:rPr>
            <a:t>Νέα Αίτηση (</a:t>
          </a:r>
          <a:r>
            <a:rPr lang="en-US" dirty="0">
              <a:solidFill>
                <a:sysClr val="window" lastClr="FFFFFF"/>
              </a:solidFill>
              <a:latin typeface="Calibri"/>
              <a:ea typeface="+mn-ea"/>
              <a:cs typeface="+mn-cs"/>
            </a:rPr>
            <a:t>online)</a:t>
          </a:r>
        </a:p>
        <a:p>
          <a:pPr>
            <a:buNone/>
          </a:pPr>
          <a:endParaRPr lang="en-US" dirty="0">
            <a:solidFill>
              <a:sysClr val="window" lastClr="FFFFFF"/>
            </a:solidFill>
            <a:latin typeface="Calibri"/>
            <a:ea typeface="+mn-ea"/>
            <a:cs typeface="+mn-cs"/>
          </a:endParaRPr>
        </a:p>
      </dgm:t>
    </dgm:pt>
    <dgm:pt modelId="{71E2FFC9-3748-449B-92B5-1605CB7FDC1A}" type="parTrans" cxnId="{8C38A8BD-B907-4655-AEE5-F303062E642C}">
      <dgm:prSet/>
      <dgm:spPr/>
      <dgm:t>
        <a:bodyPr/>
        <a:lstStyle/>
        <a:p>
          <a:endParaRPr lang="en-US"/>
        </a:p>
      </dgm:t>
    </dgm:pt>
    <dgm:pt modelId="{278D52E6-8C6C-4542-951C-50CD1D83F3BF}" type="sibTrans" cxnId="{8C38A8BD-B907-4655-AEE5-F303062E642C}">
      <dgm:prSet/>
      <dgm:spPr/>
      <dgm:t>
        <a:bodyPr/>
        <a:lstStyle/>
        <a:p>
          <a:endParaRPr lang="en-US"/>
        </a:p>
      </dgm:t>
    </dgm:pt>
    <dgm:pt modelId="{51F01DD3-F410-4658-AABD-7D88B2489491}" type="pres">
      <dgm:prSet presAssocID="{980F30AE-278E-4446-8ECA-28EC17E2400B}" presName="Name0" presStyleCnt="0">
        <dgm:presLayoutVars>
          <dgm:dir/>
          <dgm:animLvl val="lvl"/>
          <dgm:resizeHandles val="exact"/>
        </dgm:presLayoutVars>
      </dgm:prSet>
      <dgm:spPr/>
    </dgm:pt>
    <dgm:pt modelId="{348D9196-AB09-469C-933A-623465F16B55}" type="pres">
      <dgm:prSet presAssocID="{9FA06DB1-18DC-4DBB-A0B9-B2C65D9FB066}" presName="parTxOnly" presStyleLbl="node1" presStyleIdx="0" presStyleCnt="4" custLinFactNeighborY="-1398">
        <dgm:presLayoutVars>
          <dgm:chMax val="0"/>
          <dgm:chPref val="0"/>
          <dgm:bulletEnabled val="1"/>
        </dgm:presLayoutVars>
      </dgm:prSet>
      <dgm:spPr/>
    </dgm:pt>
    <dgm:pt modelId="{3BF07853-52DE-442D-A56D-27D5853DA7B6}" type="pres">
      <dgm:prSet presAssocID="{5287C3D0-8355-4630-82AD-516385D4D552}" presName="parTxOnlySpace" presStyleCnt="0"/>
      <dgm:spPr/>
    </dgm:pt>
    <dgm:pt modelId="{D21B70FF-B73A-4736-8386-6EBD5CB8BA91}" type="pres">
      <dgm:prSet presAssocID="{9ECCE3AB-F95C-47D4-AE70-ED815BECD8E9}" presName="parTxOnly" presStyleLbl="node1" presStyleIdx="1" presStyleCnt="4">
        <dgm:presLayoutVars>
          <dgm:chMax val="0"/>
          <dgm:chPref val="0"/>
          <dgm:bulletEnabled val="1"/>
        </dgm:presLayoutVars>
      </dgm:prSet>
      <dgm:spPr/>
    </dgm:pt>
    <dgm:pt modelId="{7A5B1ABB-3EBD-4333-93E9-75723A77823E}" type="pres">
      <dgm:prSet presAssocID="{31D583AF-41DB-4380-BA4E-DDA60904A41C}" presName="parTxOnlySpace" presStyleCnt="0"/>
      <dgm:spPr/>
    </dgm:pt>
    <dgm:pt modelId="{0C2165DB-E41A-4B75-8792-36EDCC8397C9}" type="pres">
      <dgm:prSet presAssocID="{6843EB4C-934D-4967-BDF7-44F1D64A890F}" presName="parTxOnly" presStyleLbl="node1" presStyleIdx="2" presStyleCnt="4" custLinFactNeighborX="-18479">
        <dgm:presLayoutVars>
          <dgm:chMax val="0"/>
          <dgm:chPref val="0"/>
          <dgm:bulletEnabled val="1"/>
        </dgm:presLayoutVars>
      </dgm:prSet>
      <dgm:spPr/>
    </dgm:pt>
    <dgm:pt modelId="{507EE957-3449-49BE-96C4-C7EE802D3A69}" type="pres">
      <dgm:prSet presAssocID="{E1E52DE4-C225-4F8E-9E7B-2ECB12D3D4B9}" presName="parTxOnlySpace" presStyleCnt="0"/>
      <dgm:spPr/>
    </dgm:pt>
    <dgm:pt modelId="{033BDA41-4B47-4666-B482-BF680EB65CA3}" type="pres">
      <dgm:prSet presAssocID="{BBE7A05F-EB9E-46CC-BD3E-7C8DF27682DD}" presName="parTxOnly" presStyleLbl="node1" presStyleIdx="3" presStyleCnt="4">
        <dgm:presLayoutVars>
          <dgm:chMax val="0"/>
          <dgm:chPref val="0"/>
          <dgm:bulletEnabled val="1"/>
        </dgm:presLayoutVars>
      </dgm:prSet>
      <dgm:spPr/>
    </dgm:pt>
  </dgm:ptLst>
  <dgm:cxnLst>
    <dgm:cxn modelId="{C6FF0229-7B0E-4602-82DD-43A4B9A2714A}" type="presOf" srcId="{6843EB4C-934D-4967-BDF7-44F1D64A890F}" destId="{0C2165DB-E41A-4B75-8792-36EDCC8397C9}" srcOrd="0" destOrd="0" presId="urn:microsoft.com/office/officeart/2005/8/layout/chevron1"/>
    <dgm:cxn modelId="{59F37793-9C56-4EA8-88CA-98AC7E22E3C8}" srcId="{980F30AE-278E-4446-8ECA-28EC17E2400B}" destId="{9ECCE3AB-F95C-47D4-AE70-ED815BECD8E9}" srcOrd="1" destOrd="0" parTransId="{3576313D-893E-4321-BC6E-979D59984016}" sibTransId="{31D583AF-41DB-4380-BA4E-DDA60904A41C}"/>
    <dgm:cxn modelId="{F5514794-3049-43EE-A191-5D033E252374}" type="presOf" srcId="{BBE7A05F-EB9E-46CC-BD3E-7C8DF27682DD}" destId="{033BDA41-4B47-4666-B482-BF680EB65CA3}" srcOrd="0" destOrd="0" presId="urn:microsoft.com/office/officeart/2005/8/layout/chevron1"/>
    <dgm:cxn modelId="{7EC0D69A-18B8-49BC-AA8C-C0BB81FEB8EE}" type="presOf" srcId="{9ECCE3AB-F95C-47D4-AE70-ED815BECD8E9}" destId="{D21B70FF-B73A-4736-8386-6EBD5CB8BA91}" srcOrd="0" destOrd="0" presId="urn:microsoft.com/office/officeart/2005/8/layout/chevron1"/>
    <dgm:cxn modelId="{C4A007B4-5034-458E-8199-2C825E14CB86}" srcId="{980F30AE-278E-4446-8ECA-28EC17E2400B}" destId="{6843EB4C-934D-4967-BDF7-44F1D64A890F}" srcOrd="2" destOrd="0" parTransId="{3216DAC7-4AB8-4285-9444-AE4C435C7FC5}" sibTransId="{E1E52DE4-C225-4F8E-9E7B-2ECB12D3D4B9}"/>
    <dgm:cxn modelId="{8C38A8BD-B907-4655-AEE5-F303062E642C}" srcId="{980F30AE-278E-4446-8ECA-28EC17E2400B}" destId="{BBE7A05F-EB9E-46CC-BD3E-7C8DF27682DD}" srcOrd="3" destOrd="0" parTransId="{71E2FFC9-3748-449B-92B5-1605CB7FDC1A}" sibTransId="{278D52E6-8C6C-4542-951C-50CD1D83F3BF}"/>
    <dgm:cxn modelId="{7AC79EE1-18DC-44E3-BCC1-3EE97EC5E7AF}" type="presOf" srcId="{980F30AE-278E-4446-8ECA-28EC17E2400B}" destId="{51F01DD3-F410-4658-AABD-7D88B2489491}" srcOrd="0" destOrd="0" presId="urn:microsoft.com/office/officeart/2005/8/layout/chevron1"/>
    <dgm:cxn modelId="{00214DE9-8F58-4921-9614-B2D648B4A344}" srcId="{980F30AE-278E-4446-8ECA-28EC17E2400B}" destId="{9FA06DB1-18DC-4DBB-A0B9-B2C65D9FB066}" srcOrd="0" destOrd="0" parTransId="{6C1CA411-429C-425F-ADE9-4B373B7AEE56}" sibTransId="{5287C3D0-8355-4630-82AD-516385D4D552}"/>
    <dgm:cxn modelId="{FF4814ED-BC69-4853-92B2-150ACE82CE93}" type="presOf" srcId="{9FA06DB1-18DC-4DBB-A0B9-B2C65D9FB066}" destId="{348D9196-AB09-469C-933A-623465F16B55}" srcOrd="0" destOrd="0" presId="urn:microsoft.com/office/officeart/2005/8/layout/chevron1"/>
    <dgm:cxn modelId="{B6D9B1CE-D692-436F-B58D-C7F2DC198410}" type="presParOf" srcId="{51F01DD3-F410-4658-AABD-7D88B2489491}" destId="{348D9196-AB09-469C-933A-623465F16B55}" srcOrd="0" destOrd="0" presId="urn:microsoft.com/office/officeart/2005/8/layout/chevron1"/>
    <dgm:cxn modelId="{A74BDBDA-F51C-4281-A5A6-C88B2E638CE9}" type="presParOf" srcId="{51F01DD3-F410-4658-AABD-7D88B2489491}" destId="{3BF07853-52DE-442D-A56D-27D5853DA7B6}" srcOrd="1" destOrd="0" presId="urn:microsoft.com/office/officeart/2005/8/layout/chevron1"/>
    <dgm:cxn modelId="{4CFA9A9A-536C-4691-B764-0541085973A6}" type="presParOf" srcId="{51F01DD3-F410-4658-AABD-7D88B2489491}" destId="{D21B70FF-B73A-4736-8386-6EBD5CB8BA91}" srcOrd="2" destOrd="0" presId="urn:microsoft.com/office/officeart/2005/8/layout/chevron1"/>
    <dgm:cxn modelId="{E4D52C5F-DD71-4794-A073-7002D58B65FE}" type="presParOf" srcId="{51F01DD3-F410-4658-AABD-7D88B2489491}" destId="{7A5B1ABB-3EBD-4333-93E9-75723A77823E}" srcOrd="3" destOrd="0" presId="urn:microsoft.com/office/officeart/2005/8/layout/chevron1"/>
    <dgm:cxn modelId="{7468D256-CFC2-42A2-B555-5CF2B09FF49E}" type="presParOf" srcId="{51F01DD3-F410-4658-AABD-7D88B2489491}" destId="{0C2165DB-E41A-4B75-8792-36EDCC8397C9}" srcOrd="4" destOrd="0" presId="urn:microsoft.com/office/officeart/2005/8/layout/chevron1"/>
    <dgm:cxn modelId="{5B24F15E-757B-44E5-B6C7-40D5F19D0772}" type="presParOf" srcId="{51F01DD3-F410-4658-AABD-7D88B2489491}" destId="{507EE957-3449-49BE-96C4-C7EE802D3A69}" srcOrd="5" destOrd="0" presId="urn:microsoft.com/office/officeart/2005/8/layout/chevron1"/>
    <dgm:cxn modelId="{C5560C74-70F1-4077-997F-07D8158D1247}" type="presParOf" srcId="{51F01DD3-F410-4658-AABD-7D88B2489491}" destId="{033BDA41-4B47-4666-B482-BF680EB65CA3}" srcOrd="6"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F30AE-278E-4446-8ECA-28EC17E2400B}" type="doc">
      <dgm:prSet loTypeId="urn:microsoft.com/office/officeart/2005/8/layout/chevron1" loCatId="process" qsTypeId="urn:microsoft.com/office/officeart/2005/8/quickstyle/simple2" qsCatId="simple" csTypeId="urn:microsoft.com/office/officeart/2005/8/colors/accent5_2" csCatId="accent5" phldr="1"/>
      <dgm:spPr/>
    </dgm:pt>
    <dgm:pt modelId="{9FA06DB1-18DC-4DBB-A0B9-B2C65D9FB066}">
      <dgm:prSet phldrT="[Text]" custT="1"/>
      <dgm:spPr>
        <a:xfrm>
          <a:off x="0" y="42627"/>
          <a:ext cx="2619511" cy="1047804"/>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a:ea typeface="Helvetica Neue Medium"/>
              <a:cs typeface="Helvetica Neue Medium"/>
            </a:rPr>
            <a:t>Μελετήστε τα έγγραφα του διαγωνισμού</a:t>
          </a:r>
          <a:endParaRPr lang="en-US" sz="3200" kern="1200" dirty="0">
            <a:solidFill>
              <a:sysClr val="window" lastClr="FFFFFF"/>
            </a:solidFill>
            <a:latin typeface="Calibri"/>
            <a:ea typeface="Helvetica Neue Medium"/>
            <a:cs typeface="Helvetica Neue Medium"/>
          </a:endParaRPr>
        </a:p>
      </dgm:t>
    </dgm:pt>
    <dgm:pt modelId="{5287C3D0-8355-4630-82AD-516385D4D552}" type="sibTrans" cxnId="{00214DE9-8F58-4921-9614-B2D648B4A344}">
      <dgm:prSet/>
      <dgm:spPr/>
      <dgm:t>
        <a:bodyPr/>
        <a:lstStyle/>
        <a:p>
          <a:endParaRPr lang="en-US"/>
        </a:p>
      </dgm:t>
    </dgm:pt>
    <dgm:pt modelId="{6C1CA411-429C-425F-ADE9-4B373B7AEE56}" type="parTrans" cxnId="{00214DE9-8F58-4921-9614-B2D648B4A344}">
      <dgm:prSet/>
      <dgm:spPr/>
      <dgm:t>
        <a:bodyPr/>
        <a:lstStyle/>
        <a:p>
          <a:endParaRPr lang="en-US"/>
        </a:p>
      </dgm:t>
    </dgm:pt>
    <dgm:pt modelId="{51F01DD3-F410-4658-AABD-7D88B2489491}" type="pres">
      <dgm:prSet presAssocID="{980F30AE-278E-4446-8ECA-28EC17E2400B}" presName="Name0" presStyleCnt="0">
        <dgm:presLayoutVars>
          <dgm:dir/>
          <dgm:animLvl val="lvl"/>
          <dgm:resizeHandles val="exact"/>
        </dgm:presLayoutVars>
      </dgm:prSet>
      <dgm:spPr/>
    </dgm:pt>
    <dgm:pt modelId="{348D9196-AB09-469C-933A-623465F16B55}" type="pres">
      <dgm:prSet presAssocID="{9FA06DB1-18DC-4DBB-A0B9-B2C65D9FB066}" presName="parTxOnly" presStyleLbl="node1" presStyleIdx="0" presStyleCnt="1" custScaleY="117142" custLinFactNeighborX="13812">
        <dgm:presLayoutVars>
          <dgm:chMax val="0"/>
          <dgm:chPref val="0"/>
          <dgm:bulletEnabled val="1"/>
        </dgm:presLayoutVars>
      </dgm:prSet>
      <dgm:spPr/>
    </dgm:pt>
  </dgm:ptLst>
  <dgm:cxnLst>
    <dgm:cxn modelId="{A7AFE018-7EE3-4905-86DC-1B64D433D6EA}" type="presOf" srcId="{9FA06DB1-18DC-4DBB-A0B9-B2C65D9FB066}" destId="{348D9196-AB09-469C-933A-623465F16B55}" srcOrd="0" destOrd="0" presId="urn:microsoft.com/office/officeart/2005/8/layout/chevron1"/>
    <dgm:cxn modelId="{BEB31C72-5F64-447D-B0F3-83A4663F7003}" type="presOf" srcId="{980F30AE-278E-4446-8ECA-28EC17E2400B}" destId="{51F01DD3-F410-4658-AABD-7D88B2489491}" srcOrd="0" destOrd="0" presId="urn:microsoft.com/office/officeart/2005/8/layout/chevron1"/>
    <dgm:cxn modelId="{00214DE9-8F58-4921-9614-B2D648B4A344}" srcId="{980F30AE-278E-4446-8ECA-28EC17E2400B}" destId="{9FA06DB1-18DC-4DBB-A0B9-B2C65D9FB066}" srcOrd="0" destOrd="0" parTransId="{6C1CA411-429C-425F-ADE9-4B373B7AEE56}" sibTransId="{5287C3D0-8355-4630-82AD-516385D4D552}"/>
    <dgm:cxn modelId="{10D203DE-3EDB-49B0-9327-48CB9AD5DA8C}" type="presParOf" srcId="{51F01DD3-F410-4658-AABD-7D88B2489491}" destId="{348D9196-AB09-469C-933A-623465F16B55}" srcOrd="0" destOrd="0" presId="urn:microsoft.com/office/officeart/2005/8/layout/chevr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D9196-AB09-469C-933A-623465F16B55}">
      <dsp:nvSpPr>
        <dsp:cNvPr id="0" name=""/>
        <dsp:cNvSpPr/>
      </dsp:nvSpPr>
      <dsp:spPr>
        <a:xfrm>
          <a:off x="9555" y="66412"/>
          <a:ext cx="5562115" cy="222484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l-GR" sz="3200" b="0" kern="1200" dirty="0">
              <a:solidFill>
                <a:sysClr val="window" lastClr="FFFFFF"/>
              </a:solidFill>
              <a:latin typeface="Calibri"/>
              <a:ea typeface="+mn-ea"/>
              <a:cs typeface="+mn-cs"/>
            </a:rPr>
            <a:t>Εγγραφείτε και ταυτοποιηθείτε στην κυβερνητική διαδικτυακή πύλη Αριάδνη</a:t>
          </a:r>
          <a:endParaRPr lang="en-US" sz="3200" b="0" kern="1200" dirty="0">
            <a:solidFill>
              <a:sysClr val="window" lastClr="FFFFFF"/>
            </a:solidFill>
            <a:latin typeface="Calibri"/>
            <a:ea typeface="+mn-ea"/>
            <a:cs typeface="+mn-cs"/>
          </a:endParaRPr>
        </a:p>
      </dsp:txBody>
      <dsp:txXfrm>
        <a:off x="1121978" y="66412"/>
        <a:ext cx="3337269" cy="2224846"/>
      </dsp:txXfrm>
    </dsp:sp>
    <dsp:sp modelId="{D21B70FF-B73A-4736-8386-6EBD5CB8BA91}">
      <dsp:nvSpPr>
        <dsp:cNvPr id="0" name=""/>
        <dsp:cNvSpPr/>
      </dsp:nvSpPr>
      <dsp:spPr>
        <a:xfrm>
          <a:off x="5015458" y="97515"/>
          <a:ext cx="5562115" cy="222484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a:ea typeface="+mn-ea"/>
              <a:cs typeface="+mn-cs"/>
            </a:rPr>
            <a:t>Κάντε </a:t>
          </a:r>
          <a:r>
            <a:rPr lang="en-US" sz="3200" kern="1200" dirty="0">
              <a:solidFill>
                <a:sysClr val="window" lastClr="FFFFFF"/>
              </a:solidFill>
              <a:latin typeface="Calibri"/>
              <a:ea typeface="+mn-ea"/>
              <a:cs typeface="+mn-cs"/>
            </a:rPr>
            <a:t>login</a:t>
          </a:r>
          <a:r>
            <a:rPr lang="el-GR" sz="3200" kern="1200" dirty="0">
              <a:solidFill>
                <a:sysClr val="window" lastClr="FFFFFF"/>
              </a:solidFill>
              <a:latin typeface="Calibri"/>
              <a:ea typeface="+mn-ea"/>
              <a:cs typeface="+mn-cs"/>
            </a:rPr>
            <a:t> στο </a:t>
          </a:r>
          <a:r>
            <a:rPr lang="en-US" sz="3200" kern="1200" dirty="0" err="1">
              <a:solidFill>
                <a:sysClr val="window" lastClr="FFFFFF"/>
              </a:solidFill>
              <a:latin typeface="Calibri"/>
              <a:ea typeface="+mn-ea"/>
              <a:cs typeface="+mn-cs"/>
            </a:rPr>
            <a:t>FundingApps</a:t>
          </a:r>
          <a:r>
            <a:rPr lang="el-GR" sz="3200" kern="1200" dirty="0">
              <a:solidFill>
                <a:sysClr val="window" lastClr="FFFFFF"/>
              </a:solidFill>
              <a:latin typeface="Calibri"/>
              <a:ea typeface="+mn-ea"/>
              <a:cs typeface="+mn-cs"/>
            </a:rPr>
            <a:t> μέσω της Αριάδνης</a:t>
          </a:r>
          <a:endParaRPr lang="en-US" sz="3200" kern="1200" dirty="0">
            <a:solidFill>
              <a:sysClr val="window" lastClr="FFFFFF"/>
            </a:solidFill>
            <a:latin typeface="Calibri"/>
            <a:ea typeface="+mn-ea"/>
            <a:cs typeface="+mn-cs"/>
          </a:endParaRPr>
        </a:p>
      </dsp:txBody>
      <dsp:txXfrm>
        <a:off x="6127881" y="97515"/>
        <a:ext cx="3337269" cy="2224846"/>
      </dsp:txXfrm>
    </dsp:sp>
    <dsp:sp modelId="{0C2165DB-E41A-4B75-8792-36EDCC8397C9}">
      <dsp:nvSpPr>
        <dsp:cNvPr id="0" name=""/>
        <dsp:cNvSpPr/>
      </dsp:nvSpPr>
      <dsp:spPr>
        <a:xfrm>
          <a:off x="9918580" y="97515"/>
          <a:ext cx="5562115" cy="222484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a:ea typeface="+mn-ea"/>
              <a:cs typeface="+mn-cs"/>
            </a:rPr>
            <a:t>Ολοκληρώστε το προφίλ σας</a:t>
          </a:r>
          <a:endParaRPr lang="en-US" sz="3200" kern="1200" dirty="0">
            <a:solidFill>
              <a:sysClr val="window" lastClr="FFFFFF"/>
            </a:solidFill>
            <a:latin typeface="Calibri"/>
            <a:ea typeface="+mn-ea"/>
            <a:cs typeface="+mn-cs"/>
          </a:endParaRPr>
        </a:p>
      </dsp:txBody>
      <dsp:txXfrm>
        <a:off x="11031003" y="97515"/>
        <a:ext cx="3337269" cy="2224846"/>
      </dsp:txXfrm>
    </dsp:sp>
    <dsp:sp modelId="{033BDA41-4B47-4666-B482-BF680EB65CA3}">
      <dsp:nvSpPr>
        <dsp:cNvPr id="0" name=""/>
        <dsp:cNvSpPr/>
      </dsp:nvSpPr>
      <dsp:spPr>
        <a:xfrm>
          <a:off x="15027266" y="97515"/>
          <a:ext cx="5562115" cy="2224846"/>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endParaRPr lang="en-US" sz="3200" kern="1200" dirty="0">
            <a:solidFill>
              <a:sysClr val="window" lastClr="FFFFFF"/>
            </a:solidFill>
            <a:latin typeface="Calibri"/>
            <a:ea typeface="+mn-ea"/>
            <a:cs typeface="+mn-cs"/>
          </a:endParaRPr>
        </a:p>
        <a:p>
          <a:pPr marL="0" lvl="0" indent="0" algn="ctr" defTabSz="1422400">
            <a:lnSpc>
              <a:spcPct val="90000"/>
            </a:lnSpc>
            <a:spcBef>
              <a:spcPct val="0"/>
            </a:spcBef>
            <a:spcAft>
              <a:spcPct val="35000"/>
            </a:spcAft>
            <a:buNone/>
          </a:pPr>
          <a:r>
            <a:rPr lang="el-GR" sz="3200" kern="1200" dirty="0">
              <a:solidFill>
                <a:sysClr val="window" lastClr="FFFFFF"/>
              </a:solidFill>
              <a:latin typeface="Calibri"/>
              <a:ea typeface="+mn-ea"/>
              <a:cs typeface="+mn-cs"/>
            </a:rPr>
            <a:t>Νέα Αίτηση (</a:t>
          </a:r>
          <a:r>
            <a:rPr lang="en-US" sz="3200" kern="1200" dirty="0">
              <a:solidFill>
                <a:sysClr val="window" lastClr="FFFFFF"/>
              </a:solidFill>
              <a:latin typeface="Calibri"/>
              <a:ea typeface="+mn-ea"/>
              <a:cs typeface="+mn-cs"/>
            </a:rPr>
            <a:t>online)</a:t>
          </a:r>
        </a:p>
        <a:p>
          <a:pPr marL="0" lvl="0" indent="0" algn="ctr" defTabSz="1422400">
            <a:lnSpc>
              <a:spcPct val="90000"/>
            </a:lnSpc>
            <a:spcBef>
              <a:spcPct val="0"/>
            </a:spcBef>
            <a:spcAft>
              <a:spcPct val="35000"/>
            </a:spcAft>
            <a:buNone/>
          </a:pPr>
          <a:endParaRPr lang="en-US" sz="3200" kern="1200" dirty="0">
            <a:solidFill>
              <a:sysClr val="window" lastClr="FFFFFF"/>
            </a:solidFill>
            <a:latin typeface="Calibri"/>
            <a:ea typeface="+mn-ea"/>
            <a:cs typeface="+mn-cs"/>
          </a:endParaRPr>
        </a:p>
      </dsp:txBody>
      <dsp:txXfrm>
        <a:off x="16139689" y="97515"/>
        <a:ext cx="3337269" cy="2224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D9196-AB09-469C-933A-623465F16B55}">
      <dsp:nvSpPr>
        <dsp:cNvPr id="0" name=""/>
        <dsp:cNvSpPr/>
      </dsp:nvSpPr>
      <dsp:spPr>
        <a:xfrm>
          <a:off x="5212" y="0"/>
          <a:ext cx="5332776" cy="2164123"/>
        </a:xfrm>
        <a:prstGeom prst="chevron">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a:ea typeface="Helvetica Neue Medium"/>
              <a:cs typeface="Helvetica Neue Medium"/>
            </a:rPr>
            <a:t>Μελετήστε τα έγγραφα του διαγωνισμού</a:t>
          </a:r>
          <a:endParaRPr lang="en-US" sz="3200" kern="1200" dirty="0">
            <a:solidFill>
              <a:sysClr val="window" lastClr="FFFFFF"/>
            </a:solidFill>
            <a:latin typeface="Calibri"/>
            <a:ea typeface="Helvetica Neue Medium"/>
            <a:cs typeface="Helvetica Neue Medium"/>
          </a:endParaRPr>
        </a:p>
      </dsp:txBody>
      <dsp:txXfrm>
        <a:off x="1087274" y="0"/>
        <a:ext cx="3168653" cy="21641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95560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8.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3.jpeg"/><Relationship Id="rId5" Type="http://schemas.openxmlformats.org/officeDocument/2006/relationships/image" Target="../media/image8.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8.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8.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5.pn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image" Target="../media/image5.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hyperlink" Target="http://www.meci.gov.cy/" TargetMode="External"/><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8.emf"/><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emf"/><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5876" y="0"/>
            <a:ext cx="24805375" cy="13777907"/>
          </a:xfrm>
          <a:prstGeom prst="rect">
            <a:avLst/>
          </a:prstGeom>
          <a:ln w="12700">
            <a:miter lim="400000"/>
          </a:ln>
        </p:spPr>
      </p:pic>
      <p:sp>
        <p:nvSpPr>
          <p:cNvPr id="121" name="Lorem ipsum dolor sit amet, consec etur adip iscin elit. Suspe disse place rat, felis in biben dum trist ique."/>
          <p:cNvSpPr txBox="1">
            <a:spLocks noGrp="1"/>
          </p:cNvSpPr>
          <p:nvPr>
            <p:ph type="subTitle" sz="quarter" idx="1"/>
          </p:nvPr>
        </p:nvSpPr>
        <p:spPr>
          <a:xfrm>
            <a:off x="1913567" y="3567347"/>
            <a:ext cx="21255135" cy="2534530"/>
          </a:xfrm>
          <a:prstGeom prst="rect">
            <a:avLst/>
          </a:prstGeom>
        </p:spPr>
        <p:txBody>
          <a:bodyPr>
            <a:normAutofit fontScale="70000" lnSpcReduction="20000"/>
          </a:bodyPr>
          <a:lstStyle>
            <a:lvl1pPr algn="l" defTabSz="817244">
              <a:defRPr sz="5445">
                <a:solidFill>
                  <a:srgbClr val="FFFFFF"/>
                </a:solidFill>
                <a:latin typeface="Arial"/>
                <a:ea typeface="Arial"/>
                <a:cs typeface="Arial"/>
                <a:sym typeface="Arial"/>
              </a:defRPr>
            </a:lvl1pPr>
          </a:lstStyle>
          <a:p>
            <a:pPr algn="ctr"/>
            <a:r>
              <a:rPr lang="el-GR" sz="6600" b="1" dirty="0">
                <a:effectLst/>
                <a:latin typeface="Arial" panose="020B0604020202020204" pitchFamily="34" charset="0"/>
                <a:ea typeface="Times New Roman" panose="02020603050405020304" pitchFamily="18" charset="0"/>
                <a:cs typeface="Times New Roman" panose="02020603050405020304" pitchFamily="18" charset="0"/>
              </a:rPr>
              <a:t>ΣΧΕΔΙΑ ΝΕΑΣ ΠΡΟΓΡΑΜΜΑΤΙΚΗΣ ΠΕΡΙΟΔΟΥ 2021-2027</a:t>
            </a:r>
          </a:p>
          <a:p>
            <a:pPr algn="ctr"/>
            <a:endParaRPr lang="el-GR" sz="6600" b="1" dirty="0">
              <a:latin typeface="Arial" panose="020B0604020202020204" pitchFamily="34" charset="0"/>
              <a:ea typeface="Times New Roman" panose="02020603050405020304" pitchFamily="18" charset="0"/>
              <a:cs typeface="Times New Roman" panose="02020603050405020304" pitchFamily="18" charset="0"/>
            </a:endParaRPr>
          </a:p>
          <a:p>
            <a:pPr algn="ctr"/>
            <a:r>
              <a:rPr lang="el-GR" sz="6600" b="1" dirty="0">
                <a:latin typeface="Arial" panose="020B0604020202020204" pitchFamily="34" charset="0"/>
                <a:ea typeface="Times New Roman" panose="02020603050405020304" pitchFamily="18" charset="0"/>
                <a:cs typeface="Times New Roman" panose="02020603050405020304" pitchFamily="18" charset="0"/>
              </a:rPr>
              <a:t>Ενίσχυση μικρομεσαίων επιχειρήσεων μεταποιητικού τομέα</a:t>
            </a:r>
          </a:p>
          <a:p>
            <a:pPr algn="ctr"/>
            <a:r>
              <a:rPr lang="el-GR" sz="6600" b="1" dirty="0">
                <a:latin typeface="Arial" panose="020B0604020202020204" pitchFamily="34" charset="0"/>
                <a:ea typeface="Times New Roman" panose="02020603050405020304" pitchFamily="18" charset="0"/>
                <a:cs typeface="Times New Roman" panose="02020603050405020304" pitchFamily="18" charset="0"/>
              </a:rPr>
              <a:t>και άλλων στοχευμένων οικονομικών δραστηριοτήτων  </a:t>
            </a:r>
            <a:endParaRPr lang="el-GR" sz="7800" b="1"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l-GR" sz="4400" b="1"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US" sz="3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6413E34-5A76-4DA4-9BEF-077E0E6F493F}"/>
              </a:ext>
            </a:extLst>
          </p:cNvPr>
          <p:cNvSpPr txBox="1"/>
          <p:nvPr/>
        </p:nvSpPr>
        <p:spPr>
          <a:xfrm>
            <a:off x="13082094" y="7373971"/>
            <a:ext cx="7979269"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l-GR"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Παρουσίαση Χρίστου Φωτιάδη,</a:t>
            </a:r>
          </a:p>
          <a:p>
            <a:pPr algn="l"/>
            <a:r>
              <a:rPr lang="el-GR" sz="2800" dirty="0">
                <a:solidFill>
                  <a:schemeClr val="bg1"/>
                </a:solidFill>
                <a:latin typeface="Arial" panose="020B0604020202020204" pitchFamily="34" charset="0"/>
                <a:cs typeface="Arial" panose="020B0604020202020204" pitchFamily="34" charset="0"/>
              </a:rPr>
              <a:t>Διευθυντή Υπηρεσίας Βιομηχανίας </a:t>
            </a:r>
          </a:p>
          <a:p>
            <a:pPr algn="l"/>
            <a:r>
              <a:rPr lang="el-GR" sz="2800" dirty="0">
                <a:solidFill>
                  <a:schemeClr val="bg1"/>
                </a:solidFill>
                <a:latin typeface="Arial" panose="020B0604020202020204" pitchFamily="34" charset="0"/>
                <a:cs typeface="Arial" panose="020B0604020202020204" pitchFamily="34" charset="0"/>
              </a:rPr>
              <a:t>και Τεχνολογίας</a:t>
            </a:r>
          </a:p>
          <a:p>
            <a:pPr algn="l"/>
            <a:endParaRPr lang="el-GR" sz="2800" dirty="0">
              <a:solidFill>
                <a:schemeClr val="bg1"/>
              </a:solidFill>
            </a:endParaRPr>
          </a:p>
        </p:txBody>
      </p:sp>
      <p:pic>
        <p:nvPicPr>
          <p:cNvPr id="12" name="Picture 11" descr="Graphical user interface, text&#10;&#10;Description automatically generated">
            <a:extLst>
              <a:ext uri="{FF2B5EF4-FFF2-40B4-BE49-F238E27FC236}">
                <a16:creationId xmlns:a16="http://schemas.microsoft.com/office/drawing/2014/main" id="{9FD91AF3-B048-4D53-A7EC-064F8EB35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268" y="10461948"/>
            <a:ext cx="7542646" cy="1637832"/>
          </a:xfrm>
          <a:prstGeom prst="rect">
            <a:avLst/>
          </a:prstGeom>
        </p:spPr>
      </p:pic>
      <p:pic>
        <p:nvPicPr>
          <p:cNvPr id="13" name="Picture 12">
            <a:extLst>
              <a:ext uri="{FF2B5EF4-FFF2-40B4-BE49-F238E27FC236}">
                <a16:creationId xmlns:a16="http://schemas.microsoft.com/office/drawing/2014/main" id="{46F9BA85-21BE-4AAE-A489-35D6416439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0072" y="10964890"/>
            <a:ext cx="1968591" cy="1315675"/>
          </a:xfrm>
          <a:prstGeom prst="rect">
            <a:avLst/>
          </a:prstGeom>
        </p:spPr>
      </p:pic>
      <p:sp>
        <p:nvSpPr>
          <p:cNvPr id="14" name="TextBox 13">
            <a:extLst>
              <a:ext uri="{FF2B5EF4-FFF2-40B4-BE49-F238E27FC236}">
                <a16:creationId xmlns:a16="http://schemas.microsoft.com/office/drawing/2014/main" id="{B82059B6-6101-47AE-B284-31CED6369C5B}"/>
              </a:ext>
            </a:extLst>
          </p:cNvPr>
          <p:cNvSpPr txBox="1"/>
          <p:nvPr/>
        </p:nvSpPr>
        <p:spPr>
          <a:xfrm>
            <a:off x="4628663" y="11145673"/>
            <a:ext cx="5500067" cy="954107"/>
          </a:xfrm>
          <a:prstGeom prst="rect">
            <a:avLst/>
          </a:prstGeom>
          <a:noFill/>
        </p:spPr>
        <p:txBody>
          <a:bodyPr wrap="square" rtlCol="0">
            <a:spAutoFit/>
          </a:bodyPr>
          <a:lstStyle/>
          <a:p>
            <a:r>
              <a:rPr lang="el-GR" sz="2800" b="1" dirty="0">
                <a:latin typeface="Arial" panose="020B0604020202020204" pitchFamily="34" charset="0"/>
                <a:cs typeface="Arial" panose="020B0604020202020204" pitchFamily="34" charset="0"/>
              </a:rPr>
              <a:t>Συγχρηματοδοτούμενο από την Ευρωπαϊκή Ένωση</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6917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3" cstate="print"/>
          <a:stretch>
            <a:fillRect/>
          </a:stretch>
        </p:blipFill>
        <p:spPr>
          <a:xfrm>
            <a:off x="8953610" y="10298713"/>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2410699" y="2276059"/>
            <a:ext cx="2059893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flipV="1">
            <a:off x="1358545" y="1630528"/>
            <a:ext cx="21433283" cy="4151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5" cstate="print"/>
          <a:stretch>
            <a:fillRect/>
          </a:stretch>
        </p:blipFill>
        <p:spPr>
          <a:xfrm>
            <a:off x="22791828" y="932028"/>
            <a:ext cx="711200" cy="698500"/>
          </a:xfrm>
          <a:prstGeom prst="rect">
            <a:avLst/>
          </a:prstGeom>
        </p:spPr>
      </p:pic>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1512357" y="1827775"/>
            <a:ext cx="21279470" cy="1011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457200" indent="-457200" algn="l" hangingPunct="1">
              <a:lnSpc>
                <a:spcPct val="150000"/>
              </a:lnSpc>
              <a:buClr>
                <a:srgbClr val="407879"/>
              </a:buClr>
              <a:buFont typeface="Wingdings" pitchFamily="2" charset="2"/>
              <a:buChar char="Ø"/>
              <a:defRPr/>
            </a:pPr>
            <a:r>
              <a:rPr lang="el-GR" sz="3200" dirty="0">
                <a:solidFill>
                  <a:srgbClr val="5E5E5E"/>
                </a:solidFill>
                <a:latin typeface="Arial"/>
                <a:cs typeface="Arial"/>
              </a:rPr>
              <a:t>Ως επιλέξιμες δαπάνες θεωρούνται </a:t>
            </a:r>
            <a:r>
              <a:rPr lang="el-GR" sz="3200" b="1" u="sng" dirty="0">
                <a:solidFill>
                  <a:srgbClr val="5E5E5E"/>
                </a:solidFill>
                <a:latin typeface="Arial"/>
                <a:cs typeface="Arial"/>
              </a:rPr>
              <a:t>ΜΟΝΟ</a:t>
            </a:r>
            <a:r>
              <a:rPr lang="el-GR" sz="3200" dirty="0">
                <a:solidFill>
                  <a:srgbClr val="5E5E5E"/>
                </a:solidFill>
                <a:latin typeface="Arial"/>
                <a:cs typeface="Arial"/>
              </a:rPr>
              <a:t> οι παρακάτω υποκατηγορίες</a:t>
            </a:r>
            <a:r>
              <a:rPr lang="en-US" sz="3200" dirty="0">
                <a:solidFill>
                  <a:srgbClr val="5E5E5E"/>
                </a:solidFill>
                <a:latin typeface="Arial"/>
                <a:cs typeface="Arial"/>
              </a:rPr>
              <a:t>:</a:t>
            </a:r>
          </a:p>
        </p:txBody>
      </p:sp>
      <p:graphicFrame>
        <p:nvGraphicFramePr>
          <p:cNvPr id="5" name="Table 5">
            <a:extLst>
              <a:ext uri="{FF2B5EF4-FFF2-40B4-BE49-F238E27FC236}">
                <a16:creationId xmlns:a16="http://schemas.microsoft.com/office/drawing/2014/main" id="{5070D602-CB9E-40EB-8826-1229309A62D1}"/>
              </a:ext>
            </a:extLst>
          </p:cNvPr>
          <p:cNvGraphicFramePr>
            <a:graphicFrameLocks noGrp="1"/>
          </p:cNvGraphicFramePr>
          <p:nvPr>
            <p:extLst>
              <p:ext uri="{D42A27DB-BD31-4B8C-83A1-F6EECF244321}">
                <p14:modId xmlns:p14="http://schemas.microsoft.com/office/powerpoint/2010/main" val="908746129"/>
              </p:ext>
            </p:extLst>
          </p:nvPr>
        </p:nvGraphicFramePr>
        <p:xfrm>
          <a:off x="2285717" y="2997303"/>
          <a:ext cx="18221498" cy="6553200"/>
        </p:xfrm>
        <a:graphic>
          <a:graphicData uri="http://schemas.openxmlformats.org/drawingml/2006/table">
            <a:tbl>
              <a:tblPr firstRow="1" bandRow="1">
                <a:tableStyleId>{5940675A-B579-460E-94D1-54222C63F5DA}</a:tableStyleId>
              </a:tblPr>
              <a:tblGrid>
                <a:gridCol w="1685266">
                  <a:extLst>
                    <a:ext uri="{9D8B030D-6E8A-4147-A177-3AD203B41FA5}">
                      <a16:colId xmlns:a16="http://schemas.microsoft.com/office/drawing/2014/main" val="2659809223"/>
                    </a:ext>
                  </a:extLst>
                </a:gridCol>
                <a:gridCol w="16536232">
                  <a:extLst>
                    <a:ext uri="{9D8B030D-6E8A-4147-A177-3AD203B41FA5}">
                      <a16:colId xmlns:a16="http://schemas.microsoft.com/office/drawing/2014/main" val="2245572916"/>
                    </a:ext>
                  </a:extLst>
                </a:gridCol>
              </a:tblGrid>
              <a:tr h="370840">
                <a:tc>
                  <a:txBody>
                    <a:bodyPr/>
                    <a:lstStyle/>
                    <a:p>
                      <a:r>
                        <a:rPr lang="en-US" dirty="0">
                          <a:solidFill>
                            <a:srgbClr val="407879"/>
                          </a:solidFill>
                        </a:rPr>
                        <a:t>1</a:t>
                      </a:r>
                      <a:endParaRPr lang="x-none" dirty="0">
                        <a:solidFill>
                          <a:srgbClr val="407879"/>
                        </a:solidFill>
                      </a:endParaRP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Πατώματα - Βιομηχανικό Πάτωμα για χώρους παραγωγής</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717458389"/>
                  </a:ext>
                </a:extLst>
              </a:tr>
              <a:tr h="370840">
                <a:tc>
                  <a:txBody>
                    <a:bodyPr/>
                    <a:lstStyle/>
                    <a:p>
                      <a:r>
                        <a:rPr lang="en-US" dirty="0">
                          <a:solidFill>
                            <a:srgbClr val="407879"/>
                          </a:solidFill>
                        </a:rPr>
                        <a:t>2</a:t>
                      </a:r>
                      <a:endParaRPr lang="x-none" dirty="0">
                        <a:solidFill>
                          <a:srgbClr val="407879"/>
                        </a:solidFill>
                      </a:endParaRPr>
                    </a:p>
                  </a:txBody>
                  <a:tcPr/>
                </a:tc>
                <a:tc>
                  <a:txBody>
                    <a:bodyPr/>
                    <a:lstStyle/>
                    <a:p>
                      <a:pPr algn="l"/>
                      <a:r>
                        <a:rPr kumimoji="0" lang="el-GR" sz="2800" b="0" i="0" u="none" strike="noStrike" cap="none" spc="0" normalizeH="0" baseline="0" dirty="0">
                          <a:ln>
                            <a:noFill/>
                          </a:ln>
                          <a:solidFill>
                            <a:srgbClr val="5E5E5E"/>
                          </a:solidFill>
                          <a:effectLst/>
                          <a:uFillTx/>
                          <a:latin typeface="Arial"/>
                          <a:ea typeface="+mn-ea"/>
                          <a:cs typeface="Arial"/>
                          <a:sym typeface="Helvetica Neue Light"/>
                        </a:rPr>
                        <a:t>Πατώματα - Σύνηθες Πάτωμα πχ. για χώρους γραφείων, διαδρόμους </a:t>
                      </a:r>
                      <a:r>
                        <a:rPr kumimoji="0" lang="el-GR" sz="2800" b="0" i="0" u="none" strike="noStrike" cap="none" spc="0" normalizeH="0" baseline="0" dirty="0" err="1">
                          <a:ln>
                            <a:noFill/>
                          </a:ln>
                          <a:solidFill>
                            <a:srgbClr val="5E5E5E"/>
                          </a:solidFill>
                          <a:effectLst/>
                          <a:uFillTx/>
                          <a:latin typeface="Arial"/>
                          <a:ea typeface="+mn-ea"/>
                          <a:cs typeface="Arial"/>
                          <a:sym typeface="Helvetica Neue Light"/>
                        </a:rPr>
                        <a:t>κτλ</a:t>
                      </a:r>
                      <a:endParaRPr kumimoji="0" lang="x-none" sz="2800" b="0" i="0" u="none" strike="noStrike" cap="none" spc="0" normalizeH="0" baseline="0" dirty="0">
                        <a:ln>
                          <a:noFill/>
                        </a:ln>
                        <a:solidFill>
                          <a:srgbClr val="5E5E5E"/>
                        </a:solidFill>
                        <a:effectLst/>
                        <a:uFillTx/>
                        <a:latin typeface="Arial"/>
                        <a:cs typeface="Arial"/>
                        <a:sym typeface="Helvetica Neue"/>
                      </a:endParaRPr>
                    </a:p>
                  </a:txBody>
                  <a:tcPr/>
                </a:tc>
                <a:extLst>
                  <a:ext uri="{0D108BD9-81ED-4DB2-BD59-A6C34878D82A}">
                    <a16:rowId xmlns:a16="http://schemas.microsoft.com/office/drawing/2014/main" val="2099024162"/>
                  </a:ext>
                </a:extLst>
              </a:tr>
              <a:tr h="370840">
                <a:tc>
                  <a:txBody>
                    <a:bodyPr/>
                    <a:lstStyle/>
                    <a:p>
                      <a:r>
                        <a:rPr lang="en-US" dirty="0">
                          <a:solidFill>
                            <a:srgbClr val="407879"/>
                          </a:solidFill>
                        </a:rPr>
                        <a:t>3</a:t>
                      </a:r>
                      <a:endParaRPr lang="x-none" dirty="0">
                        <a:solidFill>
                          <a:srgbClr val="407879"/>
                        </a:solidFill>
                      </a:endParaRP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Κουφώματα / Ανοίγματα (περιλαμβάνει γκαραζόπορτες)</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2670300367"/>
                  </a:ext>
                </a:extLst>
              </a:tr>
              <a:tr h="370840">
                <a:tc>
                  <a:txBody>
                    <a:bodyPr/>
                    <a:lstStyle/>
                    <a:p>
                      <a:r>
                        <a:rPr lang="en-US" dirty="0">
                          <a:solidFill>
                            <a:srgbClr val="407879"/>
                          </a:solidFill>
                        </a:rPr>
                        <a:t>4</a:t>
                      </a: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Οροφές - Αντικατάσταση Παλαιάς Οροφής</a:t>
                      </a:r>
                    </a:p>
                  </a:txBody>
                  <a:tcPr/>
                </a:tc>
                <a:extLst>
                  <a:ext uri="{0D108BD9-81ED-4DB2-BD59-A6C34878D82A}">
                    <a16:rowId xmlns:a16="http://schemas.microsoft.com/office/drawing/2014/main" val="2685212949"/>
                  </a:ext>
                </a:extLst>
              </a:tr>
              <a:tr h="370840">
                <a:tc>
                  <a:txBody>
                    <a:bodyPr/>
                    <a:lstStyle/>
                    <a:p>
                      <a:r>
                        <a:rPr lang="en-US" dirty="0">
                          <a:solidFill>
                            <a:srgbClr val="407879"/>
                          </a:solidFill>
                        </a:rPr>
                        <a:t>5</a:t>
                      </a: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Οροφές - Επιδιόρθωση Οροφής</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3146949570"/>
                  </a:ext>
                </a:extLst>
              </a:tr>
              <a:tr h="370840">
                <a:tc>
                  <a:txBody>
                    <a:bodyPr/>
                    <a:lstStyle/>
                    <a:p>
                      <a:r>
                        <a:rPr lang="en-US" dirty="0">
                          <a:solidFill>
                            <a:srgbClr val="407879"/>
                          </a:solidFill>
                        </a:rPr>
                        <a:t>6</a:t>
                      </a:r>
                      <a:endParaRPr lang="x-none" dirty="0">
                        <a:solidFill>
                          <a:srgbClr val="407879"/>
                        </a:solidFill>
                      </a:endParaRP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Τοιχοποιία - Νέοι Διαχωρισμοί</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1590323397"/>
                  </a:ext>
                </a:extLst>
              </a:tr>
              <a:tr h="370840">
                <a:tc>
                  <a:txBody>
                    <a:bodyPr/>
                    <a:lstStyle/>
                    <a:p>
                      <a:r>
                        <a:rPr lang="en-US" dirty="0">
                          <a:solidFill>
                            <a:srgbClr val="407879"/>
                          </a:solidFill>
                        </a:rPr>
                        <a:t>7</a:t>
                      </a:r>
                      <a:endParaRPr lang="x-none" dirty="0">
                        <a:solidFill>
                          <a:srgbClr val="407879"/>
                        </a:solidFill>
                      </a:endParaRP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Τοιχοποιία -  Βελτιώσεις/ Επιδιορθώσεις Υφιστάμενης Τοιχοποιίας </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1081292422"/>
                  </a:ext>
                </a:extLst>
              </a:tr>
              <a:tr h="370840">
                <a:tc>
                  <a:txBody>
                    <a:bodyPr/>
                    <a:lstStyle/>
                    <a:p>
                      <a:r>
                        <a:rPr lang="en-US" dirty="0">
                          <a:solidFill>
                            <a:srgbClr val="407879"/>
                          </a:solidFill>
                        </a:rPr>
                        <a:t>8</a:t>
                      </a:r>
                      <a:endParaRPr lang="x-none" dirty="0">
                        <a:solidFill>
                          <a:srgbClr val="407879"/>
                        </a:solidFill>
                      </a:endParaRPr>
                    </a:p>
                  </a:txBody>
                  <a:tcPr/>
                </a:tc>
                <a:tc>
                  <a:txBody>
                    <a:bodyPr/>
                    <a:lstStyle/>
                    <a:p>
                      <a:pPr algn="l"/>
                      <a:r>
                        <a:rPr kumimoji="0" lang="el-GR" sz="2800" b="0" i="0" u="none" strike="noStrike" cap="none" spc="0" normalizeH="0" baseline="0" dirty="0">
                          <a:ln>
                            <a:noFill/>
                          </a:ln>
                          <a:solidFill>
                            <a:srgbClr val="5E5E5E"/>
                          </a:solidFill>
                          <a:effectLst/>
                          <a:uFillTx/>
                          <a:latin typeface="Arial"/>
                          <a:ea typeface="+mn-ea"/>
                          <a:cs typeface="Arial"/>
                          <a:sym typeface="Helvetica Neue Light"/>
                        </a:rPr>
                        <a:t>Ηλεκτρολογικά</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p>
                      <a:pPr algn="l"/>
                      <a:r>
                        <a:rPr kumimoji="0" lang="el-GR" sz="2800" b="0" i="0" u="none" strike="noStrike" cap="none" spc="0" normalizeH="0" baseline="0" dirty="0">
                          <a:ln>
                            <a:noFill/>
                          </a:ln>
                          <a:solidFill>
                            <a:srgbClr val="5E5E5E"/>
                          </a:solidFill>
                          <a:effectLst/>
                          <a:uFillTx/>
                          <a:latin typeface="Arial"/>
                          <a:ea typeface="+mn-ea"/>
                          <a:cs typeface="Arial"/>
                          <a:sym typeface="Helvetica Neue Light"/>
                        </a:rPr>
                        <a:t>Αφορά σωληνώσεις, καλωδιώσεις, σημεία φωτισμού, σημεία ρεύματος και δικτύου, πίνακες διανομής</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3189573034"/>
                  </a:ext>
                </a:extLst>
              </a:tr>
              <a:tr h="370840">
                <a:tc>
                  <a:txBody>
                    <a:bodyPr/>
                    <a:lstStyle/>
                    <a:p>
                      <a:r>
                        <a:rPr lang="en-US" dirty="0">
                          <a:solidFill>
                            <a:srgbClr val="407879"/>
                          </a:solidFill>
                        </a:rPr>
                        <a:t>9</a:t>
                      </a:r>
                      <a:endParaRPr lang="x-none" dirty="0">
                        <a:solidFill>
                          <a:srgbClr val="407879"/>
                        </a:solidFill>
                      </a:endParaRPr>
                    </a:p>
                  </a:txBody>
                  <a:tcPr/>
                </a:tc>
                <a:tc>
                  <a:txBody>
                    <a:bodyPr/>
                    <a:lstStyle/>
                    <a:p>
                      <a:pPr algn="l"/>
                      <a:r>
                        <a:rPr kumimoji="0" lang="el-GR" sz="2800" b="0" i="0" u="none" strike="noStrike" cap="none" spc="0" normalizeH="0" baseline="0" dirty="0">
                          <a:ln>
                            <a:noFill/>
                          </a:ln>
                          <a:solidFill>
                            <a:srgbClr val="5E5E5E"/>
                          </a:solidFill>
                          <a:effectLst/>
                          <a:uFillTx/>
                          <a:latin typeface="Arial"/>
                          <a:ea typeface="+mn-ea"/>
                          <a:cs typeface="Arial"/>
                          <a:sym typeface="Helvetica Neue Light"/>
                        </a:rPr>
                        <a:t>Μηχανολογικά</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p>
                      <a:pPr algn="l"/>
                      <a:r>
                        <a:rPr kumimoji="0" lang="el-GR" sz="2800" b="0" i="0" u="none" strike="noStrike" cap="none" spc="0" normalizeH="0" baseline="0" dirty="0">
                          <a:ln>
                            <a:noFill/>
                          </a:ln>
                          <a:solidFill>
                            <a:srgbClr val="5E5E5E"/>
                          </a:solidFill>
                          <a:effectLst/>
                          <a:uFillTx/>
                          <a:latin typeface="Arial"/>
                          <a:ea typeface="+mn-ea"/>
                          <a:cs typeface="Arial"/>
                          <a:sym typeface="Helvetica Neue Light"/>
                        </a:rPr>
                        <a:t>Αφορά πρόνοιες Υδραυλικών / Αποχετεύσεων / Σωληνώσεις</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4010188609"/>
                  </a:ext>
                </a:extLst>
              </a:tr>
              <a:tr h="370840">
                <a:tc>
                  <a:txBody>
                    <a:bodyPr/>
                    <a:lstStyle/>
                    <a:p>
                      <a:r>
                        <a:rPr lang="en-US" dirty="0">
                          <a:solidFill>
                            <a:srgbClr val="407879"/>
                          </a:solidFill>
                        </a:rPr>
                        <a:t>10</a:t>
                      </a:r>
                      <a:endParaRPr lang="x-none" dirty="0">
                        <a:solidFill>
                          <a:srgbClr val="407879"/>
                        </a:solidFill>
                      </a:endParaRP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Μπογιατίσματα</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3432385491"/>
                  </a:ext>
                </a:extLst>
              </a:tr>
              <a:tr h="370840">
                <a:tc>
                  <a:txBody>
                    <a:bodyPr/>
                    <a:lstStyle/>
                    <a:p>
                      <a:pPr marL="0" marR="0" indent="0" algn="ctr" defTabSz="825500" latinLnBrk="0">
                        <a:lnSpc>
                          <a:spcPct val="100000"/>
                        </a:lnSpc>
                        <a:spcBef>
                          <a:spcPts val="0"/>
                        </a:spcBef>
                        <a:spcAft>
                          <a:spcPts val="0"/>
                        </a:spcAft>
                        <a:buClrTx/>
                        <a:buSzTx/>
                        <a:buFontTx/>
                        <a:buNone/>
                        <a:tabLst/>
                      </a:pPr>
                      <a:r>
                        <a:rPr lang="en-US" sz="2400" b="0" i="0" u="none" strike="noStrike" cap="none" spc="0" baseline="0" dirty="0">
                          <a:solidFill>
                            <a:srgbClr val="407879"/>
                          </a:solidFill>
                          <a:uFillTx/>
                          <a:latin typeface="+mn-lt"/>
                          <a:ea typeface="+mn-ea"/>
                          <a:cs typeface="+mn-cs"/>
                          <a:sym typeface="Helvetica Neue Light"/>
                        </a:rPr>
                        <a:t>11</a:t>
                      </a:r>
                      <a:endParaRPr lang="x-none" sz="2400" b="0" i="0" u="none" strike="noStrike" cap="none" spc="0" baseline="0" dirty="0">
                        <a:solidFill>
                          <a:srgbClr val="407879"/>
                        </a:solidFill>
                        <a:uFillTx/>
                        <a:latin typeface="+mn-lt"/>
                        <a:ea typeface="+mn-ea"/>
                        <a:cs typeface="+mn-cs"/>
                        <a:sym typeface="Helvetica Neue Light"/>
                      </a:endParaRPr>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l-GR" sz="2800" b="0" i="0" u="none" strike="noStrike" cap="none" spc="0" normalizeH="0" baseline="0" dirty="0">
                          <a:ln>
                            <a:noFill/>
                          </a:ln>
                          <a:solidFill>
                            <a:srgbClr val="5E5E5E"/>
                          </a:solidFill>
                          <a:effectLst/>
                          <a:uFillTx/>
                          <a:latin typeface="Arial"/>
                          <a:ea typeface="+mn-ea"/>
                          <a:cs typeface="Arial"/>
                          <a:sym typeface="Helvetica Neue Light"/>
                        </a:rPr>
                        <a:t>Πελεκανικά / Κουζίνες</a:t>
                      </a:r>
                      <a:endParaRPr kumimoji="0" lang="x-none" sz="2800" b="0" i="0" u="none" strike="noStrike" cap="none" spc="0" normalizeH="0" baseline="0" dirty="0">
                        <a:ln>
                          <a:noFill/>
                        </a:ln>
                        <a:solidFill>
                          <a:srgbClr val="5E5E5E"/>
                        </a:solidFill>
                        <a:effectLst/>
                        <a:uFillTx/>
                        <a:latin typeface="Arial"/>
                        <a:ea typeface="+mn-ea"/>
                        <a:cs typeface="Arial"/>
                        <a:sym typeface="Helvetica Neue Light"/>
                      </a:endParaRPr>
                    </a:p>
                  </a:txBody>
                  <a:tcPr/>
                </a:tc>
                <a:extLst>
                  <a:ext uri="{0D108BD9-81ED-4DB2-BD59-A6C34878D82A}">
                    <a16:rowId xmlns:a16="http://schemas.microsoft.com/office/drawing/2014/main" val="2615130085"/>
                  </a:ext>
                </a:extLst>
              </a:tr>
            </a:tbl>
          </a:graphicData>
        </a:graphic>
      </p:graphicFrame>
      <p:sp>
        <p:nvSpPr>
          <p:cNvPr id="6" name="TextBox 5">
            <a:extLst>
              <a:ext uri="{FF2B5EF4-FFF2-40B4-BE49-F238E27FC236}">
                <a16:creationId xmlns:a16="http://schemas.microsoft.com/office/drawing/2014/main" id="{831856DE-8947-4B0A-AA93-0CF4FB87AE78}"/>
              </a:ext>
            </a:extLst>
          </p:cNvPr>
          <p:cNvSpPr txBox="1"/>
          <p:nvPr/>
        </p:nvSpPr>
        <p:spPr>
          <a:xfrm>
            <a:off x="1590733" y="9823054"/>
            <a:ext cx="20582881"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lnSpc>
                <a:spcPct val="150000"/>
              </a:lnSpc>
              <a:buClr>
                <a:srgbClr val="407879"/>
              </a:buClr>
              <a:buFont typeface="Wingdings" pitchFamily="2" charset="2"/>
              <a:buChar char="Ø"/>
            </a:pPr>
            <a:r>
              <a:rPr lang="el-GR" dirty="0">
                <a:solidFill>
                  <a:srgbClr val="5E5E5E"/>
                </a:solidFill>
                <a:latin typeface="Arial"/>
                <a:cs typeface="Arial"/>
              </a:rPr>
              <a:t>Σε περιπτώσεις διαμόρφωσης/ διαρρύθμισης κτηριακών εγκαταστάσεων το ανώτατο ύψος της </a:t>
            </a:r>
          </a:p>
          <a:p>
            <a:pPr marL="457200" indent="-457200" algn="just">
              <a:lnSpc>
                <a:spcPct val="150000"/>
              </a:lnSpc>
              <a:buClr>
                <a:srgbClr val="407879"/>
              </a:buClr>
            </a:pPr>
            <a:r>
              <a:rPr lang="el-GR" dirty="0">
                <a:solidFill>
                  <a:srgbClr val="5E5E5E"/>
                </a:solidFill>
                <a:latin typeface="Arial"/>
                <a:cs typeface="Arial"/>
              </a:rPr>
              <a:t>	επιλέξιμης δαπάνης δεν θα υπερβαίνει τα €250 ανά τετραγωνικό μέτρο καλυμμένου χώρου.  </a:t>
            </a:r>
            <a:endParaRPr lang="x-none" dirty="0">
              <a:solidFill>
                <a:srgbClr val="5E5E5E"/>
              </a:solidFill>
              <a:latin typeface="Arial"/>
              <a:cs typeface="Arial"/>
            </a:endParaRPr>
          </a:p>
        </p:txBody>
      </p:sp>
      <p:sp>
        <p:nvSpPr>
          <p:cNvPr id="14" name="THE TITLE IS HERE">
            <a:extLst>
              <a:ext uri="{FF2B5EF4-FFF2-40B4-BE49-F238E27FC236}">
                <a16:creationId xmlns:a16="http://schemas.microsoft.com/office/drawing/2014/main" id="{F031E11C-48BC-45C8-85E1-0AE786CBC4AA}"/>
              </a:ext>
            </a:extLst>
          </p:cNvPr>
          <p:cNvSpPr txBox="1"/>
          <p:nvPr/>
        </p:nvSpPr>
        <p:spPr>
          <a:xfrm>
            <a:off x="1436751" y="729270"/>
            <a:ext cx="203200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n-US" sz="4000" i="1" cap="none" spc="150" dirty="0">
                <a:solidFill>
                  <a:srgbClr val="307687"/>
                </a:solidFill>
              </a:rPr>
              <a:t>2. </a:t>
            </a:r>
            <a:r>
              <a:rPr lang="el-GR" sz="4000" i="1" cap="none" spc="150" dirty="0">
                <a:solidFill>
                  <a:srgbClr val="307687"/>
                </a:solidFill>
              </a:rPr>
              <a:t>Κτήρια</a:t>
            </a:r>
            <a:r>
              <a:rPr lang="en-US" sz="4000" i="1" cap="none" spc="150" dirty="0">
                <a:solidFill>
                  <a:srgbClr val="307687"/>
                </a:solidFill>
              </a:rPr>
              <a:t> </a:t>
            </a:r>
            <a:r>
              <a:rPr lang="el-GR" sz="4000" i="1" cap="none" spc="150" dirty="0">
                <a:solidFill>
                  <a:srgbClr val="307687"/>
                </a:solidFill>
              </a:rPr>
              <a:t>: Διαμόρφωση/διαρρύθμιση κτηρίων</a:t>
            </a:r>
          </a:p>
        </p:txBody>
      </p:sp>
    </p:spTree>
    <p:extLst>
      <p:ext uri="{BB962C8B-B14F-4D97-AF65-F5344CB8AC3E}">
        <p14:creationId xmlns:p14="http://schemas.microsoft.com/office/powerpoint/2010/main" val="3804787859"/>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3" cstate="print"/>
          <a:stretch>
            <a:fillRect/>
          </a:stretch>
        </p:blipFill>
        <p:spPr>
          <a:xfrm>
            <a:off x="8953610" y="10298713"/>
            <a:ext cx="15700723" cy="3375050"/>
          </a:xfrm>
          <a:prstGeom prst="rect">
            <a:avLst/>
          </a:prstGeom>
          <a:ln w="12700">
            <a:miter lim="400000"/>
          </a:ln>
        </p:spPr>
      </p:pic>
      <p:sp>
        <p:nvSpPr>
          <p:cNvPr id="14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276059"/>
            <a:ext cx="2059893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5" cstate="print"/>
          <a:stretch>
            <a:fillRect/>
          </a:stretch>
        </p:blipFill>
        <p:spPr>
          <a:xfrm>
            <a:off x="22060300" y="1219414"/>
            <a:ext cx="711200" cy="698500"/>
          </a:xfrm>
          <a:prstGeom prst="rect">
            <a:avLst/>
          </a:prstGeom>
        </p:spPr>
      </p:pic>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827587" y="1916736"/>
            <a:ext cx="11059614" cy="9923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hangingPunct="1">
              <a:defRPr/>
            </a:pPr>
            <a:endParaRPr lang="el-GR" sz="3700" b="1" dirty="0">
              <a:solidFill>
                <a:srgbClr val="3C8498"/>
              </a:solidFill>
              <a:latin typeface="Arial"/>
              <a:cs typeface="Arial"/>
            </a:endParaRPr>
          </a:p>
          <a:p>
            <a:pPr marL="285750" indent="-285750" algn="l" hangingPunct="1">
              <a:buClr>
                <a:srgbClr val="407879"/>
              </a:buClr>
              <a:buFont typeface="Wingdings" pitchFamily="2" charset="2"/>
              <a:buChar char="Ø"/>
              <a:defRPr/>
            </a:pPr>
            <a:r>
              <a:rPr lang="el-GR" sz="3700" b="1" dirty="0">
                <a:solidFill>
                  <a:srgbClr val="3C8498"/>
                </a:solidFill>
                <a:latin typeface="Arial"/>
                <a:cs typeface="Arial"/>
              </a:rPr>
              <a:t> </a:t>
            </a:r>
            <a:r>
              <a:rPr lang="el-GR" sz="3600" dirty="0">
                <a:solidFill>
                  <a:srgbClr val="5E5E5E"/>
                </a:solidFill>
                <a:latin typeface="Arial"/>
                <a:cs typeface="Arial"/>
              </a:rPr>
              <a:t>Νέα μηχανήματα και άλλο εξοπλισμό που εξυπηρετούν την παραγωγή, ποιοτικό έλεγχο/ δοκιμές, αποθήκευση, διάθεση των προϊόντων και τη λειτουργία της επιχείρησης, νοουμένου ότι βρίσκονται εντός της παραγωγικής μονάδας.</a:t>
            </a:r>
          </a:p>
          <a:p>
            <a:pPr marL="285750" indent="-285750" algn="l" hangingPunct="1">
              <a:buClr>
                <a:srgbClr val="407879"/>
              </a:buClr>
              <a:buFont typeface="Wingdings" pitchFamily="2" charset="2"/>
              <a:buChar char="Ø"/>
              <a:defRPr/>
            </a:pPr>
            <a:endParaRPr lang="el-GR" sz="3600" dirty="0">
              <a:solidFill>
                <a:srgbClr val="5E5E5E"/>
              </a:solidFill>
              <a:latin typeface="Arial"/>
              <a:cs typeface="Arial"/>
            </a:endParaRPr>
          </a:p>
          <a:p>
            <a:pPr marL="285750" indent="-285750" algn="l" hangingPunct="1">
              <a:buClr>
                <a:srgbClr val="407879"/>
              </a:buClr>
              <a:buFont typeface="Wingdings" pitchFamily="2" charset="2"/>
              <a:buChar char="Ø"/>
              <a:defRPr/>
            </a:pPr>
            <a:r>
              <a:rPr lang="el-GR" sz="3600" dirty="0">
                <a:solidFill>
                  <a:srgbClr val="5E5E5E"/>
                </a:solidFill>
                <a:latin typeface="Arial"/>
                <a:cs typeface="Arial"/>
              </a:rPr>
              <a:t> Μεταφορικά μέσα διακίνησης προϊόντων </a:t>
            </a:r>
            <a:br>
              <a:rPr lang="el-GR" sz="3600" dirty="0">
                <a:solidFill>
                  <a:srgbClr val="5E5E5E"/>
                </a:solidFill>
                <a:latin typeface="Arial"/>
                <a:cs typeface="Arial"/>
              </a:rPr>
            </a:br>
            <a:r>
              <a:rPr lang="el-GR" sz="3600" dirty="0">
                <a:solidFill>
                  <a:srgbClr val="5E5E5E"/>
                </a:solidFill>
                <a:latin typeface="Arial"/>
                <a:cs typeface="Arial"/>
              </a:rPr>
              <a:t>και πρώτων υλών εντός του χώρου παραγωγής (περονοφόρα – </a:t>
            </a:r>
            <a:r>
              <a:rPr lang="el-GR" sz="3600" dirty="0" err="1">
                <a:solidFill>
                  <a:srgbClr val="5E5E5E"/>
                </a:solidFill>
                <a:latin typeface="Arial"/>
                <a:cs typeface="Arial"/>
              </a:rPr>
              <a:t>forklifts</a:t>
            </a:r>
            <a:r>
              <a:rPr lang="el-GR" sz="3600" dirty="0">
                <a:solidFill>
                  <a:srgbClr val="5E5E5E"/>
                </a:solidFill>
                <a:latin typeface="Arial"/>
                <a:cs typeface="Arial"/>
              </a:rPr>
              <a:t>).</a:t>
            </a:r>
          </a:p>
          <a:p>
            <a:pPr marL="285750" indent="-285750" algn="l" hangingPunct="1">
              <a:buClr>
                <a:srgbClr val="407879"/>
              </a:buClr>
              <a:buFont typeface="Wingdings" pitchFamily="2" charset="2"/>
              <a:buChar char="Ø"/>
              <a:defRPr/>
            </a:pPr>
            <a:endParaRPr lang="el-GR" sz="3600" dirty="0">
              <a:solidFill>
                <a:srgbClr val="5E5E5E"/>
              </a:solidFill>
              <a:latin typeface="Arial"/>
              <a:cs typeface="Arial"/>
            </a:endParaRPr>
          </a:p>
          <a:p>
            <a:pPr marL="285750" indent="-285750" algn="l" hangingPunct="1">
              <a:buClr>
                <a:srgbClr val="407879"/>
              </a:buClr>
              <a:buFont typeface="Wingdings" pitchFamily="2" charset="2"/>
              <a:buChar char="Ø"/>
              <a:defRPr/>
            </a:pPr>
            <a:r>
              <a:rPr lang="el-GR" sz="3600" dirty="0">
                <a:solidFill>
                  <a:srgbClr val="5E5E5E"/>
                </a:solidFill>
                <a:latin typeface="Arial"/>
                <a:cs typeface="Arial"/>
              </a:rPr>
              <a:t> Νέα μηχανήματα και λοιπός εξοπλισμός πληροφορικής όπως ηλεκτρονικοί υπολογιστές, εξοπλισμός μηχανογράφησης, λογισμικά κτλ. </a:t>
            </a:r>
          </a:p>
          <a:p>
            <a:pPr marL="285750" indent="-285750" algn="l" hangingPunct="1">
              <a:buClr>
                <a:srgbClr val="407879"/>
              </a:buClr>
              <a:buFont typeface="Wingdings" pitchFamily="2" charset="2"/>
              <a:buChar char="Ø"/>
              <a:defRPr/>
            </a:pPr>
            <a:endParaRPr lang="el-GR" sz="3600" dirty="0">
              <a:solidFill>
                <a:srgbClr val="5E5E5E"/>
              </a:solidFill>
              <a:latin typeface="Arial"/>
              <a:cs typeface="Arial"/>
            </a:endParaRPr>
          </a:p>
          <a:p>
            <a:pPr marL="285750" indent="-285750" algn="l" hangingPunct="1">
              <a:buClr>
                <a:srgbClr val="407879"/>
              </a:buClr>
              <a:buFont typeface="Wingdings" pitchFamily="2" charset="2"/>
              <a:buChar char="Ø"/>
              <a:defRPr/>
            </a:pPr>
            <a:r>
              <a:rPr lang="el-GR" sz="3600" dirty="0">
                <a:solidFill>
                  <a:srgbClr val="5E5E5E"/>
                </a:solidFill>
                <a:latin typeface="Arial"/>
                <a:cs typeface="Arial"/>
              </a:rPr>
              <a:t> Νέα συστήματα αυτοματοποίησης όπως μέσα αποθήκευσης πρώτων υλών και προϊόντων, εξοπλισμός αποθηκευτικών χώρων, εντός της μονάδας.</a:t>
            </a:r>
            <a:endParaRPr lang="x-none" sz="3600" dirty="0">
              <a:solidFill>
                <a:srgbClr val="5E5E5E"/>
              </a:solidFill>
              <a:latin typeface="Arial"/>
              <a:cs typeface="Arial"/>
            </a:endParaRPr>
          </a:p>
          <a:p>
            <a:pPr algn="l" hangingPunct="1">
              <a:buFont typeface="Arial" charset="0"/>
              <a:buChar char="•"/>
              <a:defRPr/>
            </a:pPr>
            <a:endParaRPr lang="el-GR" sz="3600" dirty="0">
              <a:solidFill>
                <a:srgbClr val="5E5E5E"/>
              </a:solidFill>
              <a:latin typeface="Arial"/>
              <a:cs typeface="Arial"/>
            </a:endParaRPr>
          </a:p>
          <a:p>
            <a:pPr algn="l" hangingPunct="1">
              <a:buFont typeface="Arial" charset="0"/>
              <a:buChar char="•"/>
              <a:defRPr/>
            </a:pPr>
            <a:endParaRPr lang="x-none" sz="1800" b="1" dirty="0">
              <a:effectLst/>
              <a:latin typeface="Times New Roman" panose="02020603050405020304" pitchFamily="18" charset="0"/>
              <a:ea typeface="Times New Roman" panose="02020603050405020304" pitchFamily="18" charset="0"/>
            </a:endParaRPr>
          </a:p>
          <a:p>
            <a:pPr algn="l" hangingPunct="1">
              <a:buFont typeface="Arial" charset="0"/>
              <a:buChar char="•"/>
              <a:defRPr/>
            </a:pPr>
            <a:endParaRPr lang="en-GB" dirty="0"/>
          </a:p>
        </p:txBody>
      </p:sp>
      <p:sp>
        <p:nvSpPr>
          <p:cNvPr id="12" name="THE TITLE IS HERE">
            <a:extLst>
              <a:ext uri="{FF2B5EF4-FFF2-40B4-BE49-F238E27FC236}">
                <a16:creationId xmlns:a16="http://schemas.microsoft.com/office/drawing/2014/main" id="{F031E11C-48BC-45C8-85E1-0AE786CBC4AA}"/>
              </a:ext>
            </a:extLst>
          </p:cNvPr>
          <p:cNvSpPr txBox="1"/>
          <p:nvPr/>
        </p:nvSpPr>
        <p:spPr>
          <a:xfrm>
            <a:off x="1147850" y="1029201"/>
            <a:ext cx="203200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4000" i="1" cap="none" spc="150" dirty="0">
                <a:solidFill>
                  <a:srgbClr val="307687"/>
                </a:solidFill>
              </a:rPr>
              <a:t>3</a:t>
            </a:r>
            <a:r>
              <a:rPr lang="en-US" sz="4000" i="1" cap="none" spc="150" dirty="0">
                <a:solidFill>
                  <a:srgbClr val="307687"/>
                </a:solidFill>
              </a:rPr>
              <a:t>. </a:t>
            </a:r>
            <a:r>
              <a:rPr lang="el-GR" sz="4000" i="1" cap="none" spc="150" dirty="0">
                <a:solidFill>
                  <a:srgbClr val="307687"/>
                </a:solidFill>
              </a:rPr>
              <a:t>Καινούργια μηχανήματα - εξοπλισμός</a:t>
            </a:r>
          </a:p>
        </p:txBody>
      </p:sp>
      <p:pic>
        <p:nvPicPr>
          <p:cNvPr id="13" name="Picture 12" descr="male-worker-factory.jpg"/>
          <p:cNvPicPr>
            <a:picLocks noChangeAspect="1"/>
          </p:cNvPicPr>
          <p:nvPr/>
        </p:nvPicPr>
        <p:blipFill>
          <a:blip r:embed="rId6" cstate="print"/>
          <a:stretch>
            <a:fillRect/>
          </a:stretch>
        </p:blipFill>
        <p:spPr>
          <a:xfrm>
            <a:off x="11849099" y="2209360"/>
            <a:ext cx="11670720" cy="9468837"/>
          </a:xfrm>
          <a:prstGeom prst="rect">
            <a:avLst/>
          </a:prstGeom>
        </p:spPr>
      </p:pic>
    </p:spTree>
    <p:extLst>
      <p:ext uri="{BB962C8B-B14F-4D97-AF65-F5344CB8AC3E}">
        <p14:creationId xmlns:p14="http://schemas.microsoft.com/office/powerpoint/2010/main" val="176738758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240" y="1162047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276059"/>
            <a:ext cx="2059893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a:off x="1593669" y="1881051"/>
            <a:ext cx="20466631" cy="36863"/>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6A313DB-B9D6-4B27-B6D9-CC82AAB3C5C5}"/>
              </a:ext>
            </a:extLst>
          </p:cNvPr>
          <p:cNvPicPr>
            <a:picLocks noChangeAspect="1"/>
          </p:cNvPicPr>
          <p:nvPr/>
        </p:nvPicPr>
        <p:blipFill>
          <a:blip r:embed="rId4" cstate="print"/>
          <a:stretch>
            <a:fillRect/>
          </a:stretch>
        </p:blipFill>
        <p:spPr>
          <a:xfrm>
            <a:off x="5981051" y="11560264"/>
            <a:ext cx="2621507" cy="1298561"/>
          </a:xfrm>
          <a:prstGeom prst="rect">
            <a:avLst/>
          </a:prstGeom>
        </p:spPr>
      </p:pic>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2290624" y="2073490"/>
            <a:ext cx="6801125" cy="8664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hangingPunct="1">
              <a:defRPr/>
            </a:pPr>
            <a:endParaRPr lang="el-GR" sz="3700" dirty="0">
              <a:solidFill>
                <a:srgbClr val="3C8498"/>
              </a:solidFill>
              <a:latin typeface="Arial"/>
              <a:cs typeface="Arial"/>
            </a:endParaRPr>
          </a:p>
          <a:p>
            <a:pPr marL="571500" indent="-571500" algn="l" eaLnBrk="1" hangingPunct="1">
              <a:buClr>
                <a:srgbClr val="407879"/>
              </a:buClr>
              <a:buFont typeface="Wingdings" pitchFamily="2" charset="2"/>
              <a:buChar char="Ø"/>
              <a:defRPr/>
            </a:pPr>
            <a:r>
              <a:rPr lang="el-GR" sz="3600" dirty="0">
                <a:solidFill>
                  <a:srgbClr val="5E5E5E"/>
                </a:solidFill>
                <a:latin typeface="Arial"/>
                <a:cs typeface="Arial"/>
              </a:rPr>
              <a:t>Αγορά καινούργιων εμπορικών μεταφορικών μέσων απαραίτητων για την διακίνηση εμπορευμάτων,</a:t>
            </a:r>
            <a:r>
              <a:rPr lang="el-GR" sz="4000" dirty="0">
                <a:latin typeface="Times New Roman" panose="02020603050405020304" pitchFamily="18" charset="0"/>
                <a:cs typeface="Times New Roman" panose="02020603050405020304" pitchFamily="18" charset="0"/>
              </a:rPr>
              <a:t> </a:t>
            </a:r>
            <a:r>
              <a:rPr lang="el-GR" sz="3600" dirty="0">
                <a:solidFill>
                  <a:srgbClr val="5E5E5E"/>
                </a:solidFill>
                <a:latin typeface="Arial"/>
                <a:cs typeface="Arial"/>
              </a:rPr>
              <a:t>προϊόντων κτλ., που θα χρησιμοποιούνται αποκλειστικά για τις ανάγκες της επιχείρησης. </a:t>
            </a:r>
          </a:p>
          <a:p>
            <a:pPr marL="571500" indent="-571500" algn="l" eaLnBrk="1" hangingPunct="1">
              <a:buClr>
                <a:srgbClr val="407879"/>
              </a:buClr>
              <a:buFont typeface="Wingdings" panose="05000000000000000000" pitchFamily="2" charset="2"/>
              <a:buChar char="§"/>
              <a:defRPr/>
            </a:pPr>
            <a:endParaRPr lang="en-GB" sz="3600" dirty="0">
              <a:solidFill>
                <a:srgbClr val="5E5E5E"/>
              </a:solidFill>
              <a:latin typeface="Arial"/>
              <a:cs typeface="Arial"/>
            </a:endParaRPr>
          </a:p>
          <a:p>
            <a:pPr marL="571500" indent="-571500" algn="l" eaLnBrk="1" hangingPunct="1">
              <a:buClr>
                <a:srgbClr val="407879"/>
              </a:buClr>
              <a:buFont typeface="Wingdings" panose="05000000000000000000" pitchFamily="2" charset="2"/>
              <a:buChar char="Ø"/>
              <a:defRPr/>
            </a:pPr>
            <a:r>
              <a:rPr lang="el-GR" sz="3600" dirty="0">
                <a:solidFill>
                  <a:srgbClr val="5E5E5E"/>
                </a:solidFill>
                <a:latin typeface="Arial"/>
                <a:cs typeface="Arial"/>
              </a:rPr>
              <a:t>Το επιλέξιμο κόστος για την αγορά των εμπορικών οχημάτων περιορίζεται στις €100.000.</a:t>
            </a:r>
          </a:p>
          <a:p>
            <a:pPr marL="571500" indent="-571500" algn="l" eaLnBrk="1" hangingPunct="1">
              <a:buClr>
                <a:srgbClr val="407879"/>
              </a:buClr>
              <a:buFont typeface="Wingdings" panose="05000000000000000000" pitchFamily="2" charset="2"/>
              <a:buChar char="§"/>
              <a:defRPr/>
            </a:pPr>
            <a:endParaRPr lang="el-GR" sz="3600" b="1" dirty="0">
              <a:solidFill>
                <a:srgbClr val="5E5E5E"/>
              </a:solidFill>
              <a:latin typeface="Arial"/>
              <a:cs typeface="Arial"/>
            </a:endParaRPr>
          </a:p>
          <a:p>
            <a:pPr algn="l" eaLnBrk="1" hangingPunct="1">
              <a:buClr>
                <a:srgbClr val="407879"/>
              </a:buClr>
              <a:defRPr/>
            </a:pPr>
            <a:endParaRPr lang="el-GR" sz="3600" b="1" dirty="0">
              <a:solidFill>
                <a:srgbClr val="5E5E5E"/>
              </a:solidFill>
              <a:latin typeface="Arial"/>
              <a:cs typeface="Arial"/>
            </a:endParaRPr>
          </a:p>
          <a:p>
            <a:pPr marL="571500" indent="-571500" algn="l" eaLnBrk="1" hangingPunct="1">
              <a:buClr>
                <a:srgbClr val="407879"/>
              </a:buClr>
              <a:buFont typeface="Wingdings" panose="05000000000000000000" pitchFamily="2" charset="2"/>
              <a:buChar char="§"/>
              <a:defRPr/>
            </a:pPr>
            <a:endParaRPr lang="el-GR" sz="3600" dirty="0">
              <a:solidFill>
                <a:srgbClr val="5E5E5E"/>
              </a:solidFill>
              <a:latin typeface="Arial"/>
              <a:cs typeface="Arial"/>
            </a:endParaRPr>
          </a:p>
          <a:p>
            <a:pPr algn="l" hangingPunct="1">
              <a:defRPr/>
            </a:pPr>
            <a:endParaRPr lang="x-none" sz="3600" dirty="0">
              <a:solidFill>
                <a:srgbClr val="5E5E5E"/>
              </a:solidFill>
              <a:latin typeface="Arial"/>
              <a:cs typeface="Arial"/>
            </a:endParaRPr>
          </a:p>
          <a:p>
            <a:pPr algn="l" hangingPunct="1">
              <a:defRPr/>
            </a:pPr>
            <a:endParaRPr lang="x-none" sz="3700" b="1" dirty="0">
              <a:solidFill>
                <a:srgbClr val="3C8498"/>
              </a:solidFill>
              <a:latin typeface="Arial"/>
              <a:cs typeface="Arial"/>
            </a:endParaRPr>
          </a:p>
          <a:p>
            <a:pPr algn="l" hangingPunct="1">
              <a:buFont typeface="Arial" charset="0"/>
              <a:buChar char="•"/>
              <a:defRPr/>
            </a:pPr>
            <a:endParaRPr lang="en-GB" dirty="0"/>
          </a:p>
        </p:txBody>
      </p:sp>
      <p:sp>
        <p:nvSpPr>
          <p:cNvPr id="12" name="THE TITLE IS HERE">
            <a:extLst>
              <a:ext uri="{FF2B5EF4-FFF2-40B4-BE49-F238E27FC236}">
                <a16:creationId xmlns:a16="http://schemas.microsoft.com/office/drawing/2014/main" id="{F031E11C-48BC-45C8-85E1-0AE786CBC4AA}"/>
              </a:ext>
            </a:extLst>
          </p:cNvPr>
          <p:cNvSpPr txBox="1"/>
          <p:nvPr/>
        </p:nvSpPr>
        <p:spPr>
          <a:xfrm>
            <a:off x="2272766" y="1095031"/>
            <a:ext cx="203200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n-US" sz="4000" i="1" cap="none" spc="150" dirty="0">
                <a:solidFill>
                  <a:srgbClr val="307687"/>
                </a:solidFill>
              </a:rPr>
              <a:t>4.</a:t>
            </a:r>
            <a:r>
              <a:rPr lang="el-GR" sz="4000" i="1" cap="none" spc="150" dirty="0">
                <a:solidFill>
                  <a:srgbClr val="307687"/>
                </a:solidFill>
              </a:rPr>
              <a:t> Μεταφορικά μέσα </a:t>
            </a:r>
          </a:p>
        </p:txBody>
      </p:sp>
      <p:pic>
        <p:nvPicPr>
          <p:cNvPr id="140" name="Image" descr="Image"/>
          <p:cNvPicPr>
            <a:picLocks noChangeAspect="1"/>
          </p:cNvPicPr>
          <p:nvPr/>
        </p:nvPicPr>
        <p:blipFill>
          <a:blip r:embed="rId5" cstate="print"/>
          <a:stretch>
            <a:fillRect/>
          </a:stretch>
        </p:blipFill>
        <p:spPr>
          <a:xfrm>
            <a:off x="0" y="9740059"/>
            <a:ext cx="15700723" cy="3375050"/>
          </a:xfrm>
          <a:prstGeom prst="rect">
            <a:avLst/>
          </a:prstGeom>
          <a:ln w="12700">
            <a:miter lim="400000"/>
          </a:ln>
        </p:spPr>
      </p:pic>
      <p:pic>
        <p:nvPicPr>
          <p:cNvPr id="17" name="Picture 16"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975" y="11437597"/>
            <a:ext cx="6035270" cy="1310516"/>
          </a:xfrm>
          <a:prstGeom prst="rect">
            <a:avLst/>
          </a:prstGeom>
        </p:spPr>
      </p:pic>
      <p:pic>
        <p:nvPicPr>
          <p:cNvPr id="16" name="Picture 15" descr="19141.jpg"/>
          <p:cNvPicPr>
            <a:picLocks noChangeAspect="1"/>
          </p:cNvPicPr>
          <p:nvPr/>
        </p:nvPicPr>
        <p:blipFill>
          <a:blip r:embed="rId6" cstate="print"/>
          <a:stretch>
            <a:fillRect/>
          </a:stretch>
        </p:blipFill>
        <p:spPr>
          <a:xfrm>
            <a:off x="11876893" y="195454"/>
            <a:ext cx="12158764" cy="13520546"/>
          </a:xfrm>
          <a:prstGeom prst="rect">
            <a:avLst/>
          </a:prstGeom>
        </p:spPr>
      </p:pic>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7" cstate="print"/>
          <a:stretch>
            <a:fillRect/>
          </a:stretch>
        </p:blipFill>
        <p:spPr>
          <a:xfrm>
            <a:off x="22060300" y="1219414"/>
            <a:ext cx="711200" cy="698500"/>
          </a:xfrm>
          <a:prstGeom prst="rect">
            <a:avLst/>
          </a:prstGeom>
        </p:spPr>
      </p:pic>
    </p:spTree>
    <p:extLst>
      <p:ext uri="{BB962C8B-B14F-4D97-AF65-F5344CB8AC3E}">
        <p14:creationId xmlns:p14="http://schemas.microsoft.com/office/powerpoint/2010/main" val="2392855606"/>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p:cNvSpPr/>
          <p:nvPr/>
        </p:nvSpPr>
        <p:spPr>
          <a:xfrm>
            <a:off x="-57181" y="601"/>
            <a:ext cx="10883104" cy="11130408"/>
          </a:xfrm>
          <a:prstGeom prst="rect">
            <a:avLst/>
          </a:prstGeom>
          <a:solidFill>
            <a:srgbClr val="30778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3"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204" name="headline goes here goes here"/>
          <p:cNvSpPr txBox="1"/>
          <p:nvPr/>
        </p:nvSpPr>
        <p:spPr>
          <a:xfrm>
            <a:off x="1270000" y="1137821"/>
            <a:ext cx="6568579"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defRPr sz="4000" cap="all">
                <a:solidFill>
                  <a:srgbClr val="FFFFFF"/>
                </a:solidFill>
                <a:latin typeface="Arial"/>
                <a:ea typeface="Arial"/>
                <a:cs typeface="Arial"/>
                <a:sym typeface="Arial"/>
              </a:defRPr>
            </a:lvl1pPr>
          </a:lstStyle>
          <a:p>
            <a:r>
              <a:rPr lang="el-GR" dirty="0"/>
              <a:t>5. Άλλα εξοδα</a:t>
            </a:r>
            <a:endParaRPr dirty="0"/>
          </a:p>
        </p:txBody>
      </p:sp>
      <p:sp>
        <p:nvSpPr>
          <p:cNvPr id="206"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322201" y="2125929"/>
            <a:ext cx="6517964" cy="8445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3500" b="0" i="1">
                <a:solidFill>
                  <a:srgbClr val="FFFFFF"/>
                </a:solidFill>
                <a:latin typeface="Arial"/>
                <a:ea typeface="Arial"/>
                <a:cs typeface="Arial"/>
                <a:sym typeface="Arial"/>
              </a:defRPr>
            </a:lvl1pPr>
          </a:lstStyle>
          <a:p>
            <a:r>
              <a:rPr lang="el-GR" dirty="0"/>
              <a:t>Η κατηγορία αυτή αφορά </a:t>
            </a:r>
            <a:endParaRPr lang="en-US" dirty="0"/>
          </a:p>
          <a:p>
            <a:r>
              <a:rPr lang="el-GR" dirty="0"/>
              <a:t>ποσό που θα προκύπτει</a:t>
            </a:r>
            <a:endParaRPr lang="en-US" dirty="0"/>
          </a:p>
          <a:p>
            <a:r>
              <a:rPr lang="el-GR" dirty="0"/>
              <a:t>από το άθροισμα των άμεσων επιλέξιμων δαπανών, πολλαπλασιαζόμενο επί 7%.  </a:t>
            </a:r>
          </a:p>
          <a:p>
            <a:endParaRPr lang="el-GR" dirty="0"/>
          </a:p>
          <a:p>
            <a:r>
              <a:rPr lang="el-GR" dirty="0"/>
              <a:t>Νοείται ότι, σε κάθε στάδιο πληρωμής, το ποσό αυτό </a:t>
            </a:r>
          </a:p>
          <a:p>
            <a:r>
              <a:rPr lang="el-GR" dirty="0"/>
              <a:t>θα υπολογίζεται με βάση </a:t>
            </a:r>
            <a:br>
              <a:rPr lang="el-GR" dirty="0"/>
            </a:br>
            <a:r>
              <a:rPr lang="el-GR" dirty="0"/>
              <a:t>το άθροισμα των άμεσων επιλέξιμων δαπανών που </a:t>
            </a:r>
          </a:p>
          <a:p>
            <a:r>
              <a:rPr lang="el-GR" dirty="0"/>
              <a:t>θα περιλαμβάνονται </a:t>
            </a:r>
            <a:endParaRPr lang="en-US" dirty="0"/>
          </a:p>
          <a:p>
            <a:r>
              <a:rPr lang="el-GR" dirty="0"/>
              <a:t>στο αίτημα καταβολής χορηγίας.</a:t>
            </a:r>
          </a:p>
        </p:txBody>
      </p:sp>
      <p:sp>
        <p:nvSpPr>
          <p:cNvPr id="207"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pic>
        <p:nvPicPr>
          <p:cNvPr id="9" name="Picture 8" descr="company.jpg"/>
          <p:cNvPicPr>
            <a:picLocks noChangeAspect="1"/>
          </p:cNvPicPr>
          <p:nvPr/>
        </p:nvPicPr>
        <p:blipFill>
          <a:blip r:embed="rId2" cstate="print"/>
          <a:stretch>
            <a:fillRect/>
          </a:stretch>
        </p:blipFill>
        <p:spPr>
          <a:xfrm>
            <a:off x="7879244" y="-1"/>
            <a:ext cx="17906836" cy="11782698"/>
          </a:xfrm>
          <a:prstGeom prst="rect">
            <a:avLst/>
          </a:prstGeom>
        </p:spPr>
      </p:pic>
      <p:pic>
        <p:nvPicPr>
          <p:cNvPr id="200" name="Image" descr="Image"/>
          <p:cNvPicPr>
            <a:picLocks noChangeAspect="1"/>
          </p:cNvPicPr>
          <p:nvPr/>
        </p:nvPicPr>
        <p:blipFill>
          <a:blip r:embed="rId3" cstate="print"/>
          <a:stretch>
            <a:fillRect/>
          </a:stretch>
        </p:blipFill>
        <p:spPr>
          <a:xfrm>
            <a:off x="8936984" y="10354105"/>
            <a:ext cx="15700723" cy="334535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3" cstate="print"/>
          <a:stretch>
            <a:fillRect/>
          </a:stretch>
        </p:blipFill>
        <p:spPr>
          <a:xfrm>
            <a:off x="8953610" y="10298713"/>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276059"/>
            <a:ext cx="2059893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5" cstate="print"/>
          <a:stretch>
            <a:fillRect/>
          </a:stretch>
        </p:blipFill>
        <p:spPr>
          <a:xfrm>
            <a:off x="22060300" y="1219414"/>
            <a:ext cx="711200" cy="698500"/>
          </a:xfrm>
          <a:prstGeom prst="rect">
            <a:avLst/>
          </a:prstGeom>
        </p:spPr>
      </p:pic>
      <p:sp>
        <p:nvSpPr>
          <p:cNvPr id="12" name="THE TITLE IS HERE">
            <a:extLst>
              <a:ext uri="{FF2B5EF4-FFF2-40B4-BE49-F238E27FC236}">
                <a16:creationId xmlns:a16="http://schemas.microsoft.com/office/drawing/2014/main" id="{F031E11C-48BC-45C8-85E1-0AE786CBC4AA}"/>
              </a:ext>
            </a:extLst>
          </p:cNvPr>
          <p:cNvSpPr txBox="1"/>
          <p:nvPr/>
        </p:nvSpPr>
        <p:spPr>
          <a:xfrm>
            <a:off x="1201611" y="1042779"/>
            <a:ext cx="203200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4000" i="1" cap="none" spc="150" dirty="0">
                <a:solidFill>
                  <a:srgbClr val="307687"/>
                </a:solidFill>
              </a:rPr>
              <a:t>Τεκμηρίωση χρηματοδότησης επενδυτικής πρότασης</a:t>
            </a:r>
          </a:p>
        </p:txBody>
      </p:sp>
      <p:sp>
        <p:nvSpPr>
          <p:cNvPr id="13" name="Line"/>
          <p:cNvSpPr/>
          <p:nvPr/>
        </p:nvSpPr>
        <p:spPr>
          <a:xfrm>
            <a:off x="1269276" y="8489812"/>
            <a:ext cx="21345056" cy="1"/>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4" name="Line"/>
          <p:cNvSpPr/>
          <p:nvPr/>
        </p:nvSpPr>
        <p:spPr>
          <a:xfrm flipV="1">
            <a:off x="1295397" y="11260183"/>
            <a:ext cx="21642979" cy="18019"/>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5" name="Lorem ipsum dolor sit amet, consec etur adip iscin elit. Suspe disse place rat, felis in biben dum trist ique."/>
          <p:cNvSpPr txBox="1"/>
          <p:nvPr/>
        </p:nvSpPr>
        <p:spPr>
          <a:xfrm>
            <a:off x="1270000" y="8548088"/>
            <a:ext cx="21345056" cy="2680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r>
              <a:rPr lang="el-GR" sz="4800" dirty="0"/>
              <a:t>Κατά το στάδιο υλοποίησης του προτεινόμενου επενδυτικού προγράμματος, οι πληρωμές για επιλέξιμες δαπάνες πρέπει απαραίτητα να γίνονται μέσω τραπεζικού λογαριασμού στο όνομα του δικαιούχου. </a:t>
            </a:r>
          </a:p>
        </p:txBody>
      </p:sp>
      <p:sp>
        <p:nvSpPr>
          <p:cNvPr id="16"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Mae cenas susci pit massa in mattis ullam corpe viva."/>
          <p:cNvSpPr txBox="1"/>
          <p:nvPr/>
        </p:nvSpPr>
        <p:spPr>
          <a:xfrm>
            <a:off x="1243874" y="2445366"/>
            <a:ext cx="21407120" cy="10739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200" b="0" i="1" spc="80">
                <a:solidFill>
                  <a:srgbClr val="5E5E5E"/>
                </a:solidFill>
                <a:latin typeface="Arial"/>
                <a:ea typeface="Arial"/>
                <a:cs typeface="Arial"/>
                <a:sym typeface="Arial"/>
              </a:defRPr>
            </a:lvl1pPr>
          </a:lstStyle>
          <a:p>
            <a:pPr>
              <a:buFont typeface="Wingdings" pitchFamily="2" charset="2"/>
              <a:buChar char="Ø"/>
              <a:defRPr spc="64"/>
            </a:pPr>
            <a:r>
              <a:rPr lang="el-GR" dirty="0"/>
              <a:t> Το υπόλοιπο ποσό πέραν της δημόσιας χρηματοδότησης, δηλαδή της χορηγίας, για την κάλυψη του συνολικού 	προϋπολογισμού, θεωρείται ίδια συμμετοχή για την υλοποίηση του έργου.</a:t>
            </a:r>
          </a:p>
          <a:p>
            <a:pPr>
              <a:buFont typeface="Wingdings" pitchFamily="2" charset="2"/>
              <a:buChar char="Ø"/>
              <a:defRPr spc="64"/>
            </a:pPr>
            <a:endParaRPr lang="el-GR" dirty="0"/>
          </a:p>
          <a:p>
            <a:pPr>
              <a:buFont typeface="Wingdings" pitchFamily="2" charset="2"/>
              <a:buChar char="Ø"/>
              <a:defRPr spc="64"/>
            </a:pPr>
            <a:r>
              <a:rPr lang="el-GR" dirty="0"/>
              <a:t>Η ίδια συμμετοχή θα πρέπει να τεκμηριωθεί ως εξής:</a:t>
            </a:r>
            <a:br>
              <a:rPr lang="el-GR" dirty="0"/>
            </a:br>
            <a:endParaRPr lang="el-GR" dirty="0"/>
          </a:p>
          <a:p>
            <a:pPr>
              <a:buFont typeface="Courier New" pitchFamily="49" charset="0"/>
              <a:buChar char="o"/>
              <a:defRPr spc="64"/>
            </a:pPr>
            <a:r>
              <a:rPr lang="el-GR" dirty="0"/>
              <a:t>	Λογαριασμοί καταθέσεων, επιστολή / βεβαίωση τράπεζας που να τεκμηριώνει το διαθέσιμο υπόλοιπο κτλ, στο όνομα της επιχείρησης ή των κύριων μετόχων. </a:t>
            </a:r>
            <a:br>
              <a:rPr lang="el-GR" dirty="0"/>
            </a:br>
            <a:endParaRPr lang="el-GR" dirty="0"/>
          </a:p>
          <a:p>
            <a:pPr>
              <a:buFont typeface="Courier New" pitchFamily="49" charset="0"/>
              <a:buChar char="o"/>
              <a:defRPr spc="64"/>
            </a:pPr>
            <a:r>
              <a:rPr lang="el-GR" dirty="0"/>
              <a:t>  Επιστολή ή/και βεβαίωση χρηματοπιστωτικού ιδρύματος για έγκριση χρηματοδότησης του επιχειρηματικού σχεδίου.</a:t>
            </a:r>
          </a:p>
          <a:p>
            <a:pPr>
              <a:defRPr spc="64"/>
            </a:pPr>
            <a:endParaRPr lang="el-GR" dirty="0"/>
          </a:p>
          <a:p>
            <a:pPr>
              <a:defRPr spc="64"/>
            </a:pPr>
            <a:endParaRPr lang="el-GR" dirty="0"/>
          </a:p>
          <a:p>
            <a:pPr>
              <a:defRPr spc="64"/>
            </a:pPr>
            <a:endParaRPr lang="el-GR" dirty="0"/>
          </a:p>
          <a:p>
            <a:pPr>
              <a:defRPr spc="64"/>
            </a:pPr>
            <a:endParaRPr lang="el-GR" dirty="0"/>
          </a:p>
          <a:p>
            <a:pPr>
              <a:defRPr spc="64"/>
            </a:pPr>
            <a:endParaRPr lang="el-GR" dirty="0"/>
          </a:p>
          <a:p>
            <a:pPr>
              <a:defRPr spc="64"/>
            </a:pPr>
            <a:endParaRPr lang="el-GR" dirty="0"/>
          </a:p>
          <a:p>
            <a:pPr>
              <a:defRPr spc="64"/>
            </a:pPr>
            <a:endParaRPr lang="el-GR" dirty="0"/>
          </a:p>
          <a:p>
            <a:pPr>
              <a:defRPr spc="64"/>
            </a:pPr>
            <a:endParaRPr lang="el-GR" dirty="0" err="1"/>
          </a:p>
        </p:txBody>
      </p:sp>
    </p:spTree>
    <p:extLst>
      <p:ext uri="{BB962C8B-B14F-4D97-AF65-F5344CB8AC3E}">
        <p14:creationId xmlns:p14="http://schemas.microsoft.com/office/powerpoint/2010/main" val="3878553136"/>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descr="184.jpg"/>
          <p:cNvPicPr>
            <a:picLocks noChangeAspect="1"/>
          </p:cNvPicPr>
          <p:nvPr/>
        </p:nvPicPr>
        <p:blipFill>
          <a:blip r:embed="rId3" cstate="print"/>
          <a:stretch>
            <a:fillRect/>
          </a:stretch>
        </p:blipFill>
        <p:spPr>
          <a:xfrm>
            <a:off x="13023328" y="1"/>
            <a:ext cx="15530797" cy="15033812"/>
          </a:xfrm>
          <a:prstGeom prst="rect">
            <a:avLst/>
          </a:prstGeom>
        </p:spPr>
      </p:pic>
      <p:pic>
        <p:nvPicPr>
          <p:cNvPr id="140" name="Image" descr="Image"/>
          <p:cNvPicPr>
            <a:picLocks noChangeAspect="1"/>
          </p:cNvPicPr>
          <p:nvPr/>
        </p:nvPicPr>
        <p:blipFill>
          <a:blip r:embed="rId4" cstate="print"/>
          <a:stretch>
            <a:fillRect/>
          </a:stretch>
        </p:blipFill>
        <p:spPr>
          <a:xfrm>
            <a:off x="627024" y="10340950"/>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3881" y="11986238"/>
            <a:ext cx="6035270" cy="1310516"/>
          </a:xfrm>
          <a:prstGeom prst="rect">
            <a:avLst/>
          </a:prstGeom>
        </p:spPr>
      </p:pic>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1201785" y="2560319"/>
            <a:ext cx="14682650" cy="87838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hangingPunct="1">
              <a:defRPr/>
            </a:pPr>
            <a:endParaRPr lang="el-GR" sz="3000" dirty="0">
              <a:solidFill>
                <a:srgbClr val="3C8498"/>
              </a:solidFill>
              <a:latin typeface="Arial"/>
              <a:cs typeface="Arial"/>
            </a:endParaRPr>
          </a:p>
          <a:p>
            <a:pPr marL="571500" indent="-571500" algn="l" hangingPunct="1">
              <a:buClr>
                <a:srgbClr val="407879"/>
              </a:buClr>
              <a:buFont typeface="Wingdings" panose="05000000000000000000" pitchFamily="2" charset="2"/>
              <a:buChar char="Ø"/>
              <a:defRPr/>
            </a:pPr>
            <a:r>
              <a:rPr lang="el-GR" sz="3000" dirty="0">
                <a:solidFill>
                  <a:srgbClr val="5E5E5E"/>
                </a:solidFill>
                <a:latin typeface="Arial"/>
                <a:cs typeface="Arial"/>
              </a:rPr>
              <a:t>H Υπηρεσία, κατά την παραλαβή των αιτήσεων/ προτάσεων, θα προβεί στον έλεγχο των τυπικών προϋποθέσεων, της επιλεξιμότητας, της κανονικότητας </a:t>
            </a:r>
            <a:br>
              <a:rPr lang="el-GR" sz="3000" dirty="0">
                <a:solidFill>
                  <a:srgbClr val="5E5E5E"/>
                </a:solidFill>
                <a:latin typeface="Arial"/>
                <a:cs typeface="Arial"/>
              </a:rPr>
            </a:br>
            <a:r>
              <a:rPr lang="el-GR" sz="3000" dirty="0">
                <a:solidFill>
                  <a:srgbClr val="5E5E5E"/>
                </a:solidFill>
                <a:latin typeface="Arial"/>
                <a:cs typeface="Arial"/>
              </a:rPr>
              <a:t>και της πληρότητας των επενδυτικών προτάσεων και τη συμβατότητά τους με τις εθνικές και κοινοτικές πολιτικές. </a:t>
            </a:r>
          </a:p>
          <a:p>
            <a:pPr algn="l" hangingPunct="1">
              <a:buClr>
                <a:srgbClr val="407879"/>
              </a:buClr>
              <a:defRPr/>
            </a:pPr>
            <a:endParaRPr lang="el-GR" sz="3000" dirty="0">
              <a:solidFill>
                <a:srgbClr val="5E5E5E"/>
              </a:solidFill>
              <a:latin typeface="Arial"/>
              <a:cs typeface="Arial"/>
            </a:endParaRPr>
          </a:p>
          <a:p>
            <a:pPr marL="571500" indent="-571500" algn="l" hangingPunct="1">
              <a:buClr>
                <a:srgbClr val="407879"/>
              </a:buClr>
              <a:buFont typeface="Wingdings" panose="05000000000000000000" pitchFamily="2" charset="2"/>
              <a:buChar char="Ø"/>
              <a:defRPr/>
            </a:pPr>
            <a:r>
              <a:rPr lang="el-GR" sz="3000" dirty="0">
                <a:solidFill>
                  <a:srgbClr val="5E5E5E"/>
                </a:solidFill>
                <a:latin typeface="Arial"/>
                <a:cs typeface="Arial"/>
              </a:rPr>
              <a:t>Στις περιπτώσεις όπου διαπιστωθεί ότι συντρέχουν οι πιο πάνω προϋποθέσεις, οι προτάσεις θα εξεταστούν και θα αξιολογηθούν από την Επιτροπή Αξιολόγησης και Βαθμολόγησης, με βάση τα κριτήρια επιλογής του Σχεδίου.</a:t>
            </a:r>
          </a:p>
          <a:p>
            <a:pPr algn="l" hangingPunct="1">
              <a:buClr>
                <a:srgbClr val="407879"/>
              </a:buClr>
              <a:defRPr/>
            </a:pPr>
            <a:endParaRPr lang="el-GR" sz="3000" dirty="0">
              <a:solidFill>
                <a:srgbClr val="3C8498"/>
              </a:solidFill>
              <a:latin typeface="Arial"/>
              <a:cs typeface="Arial"/>
            </a:endParaRPr>
          </a:p>
          <a:p>
            <a:pPr marL="571500" indent="-571500" algn="l" hangingPunct="1">
              <a:buClr>
                <a:srgbClr val="407879"/>
              </a:buClr>
              <a:buFont typeface="Wingdings" panose="05000000000000000000" pitchFamily="2" charset="2"/>
              <a:buChar char="Ø"/>
              <a:defRPr/>
            </a:pPr>
            <a:r>
              <a:rPr lang="el-GR" sz="3000" dirty="0">
                <a:solidFill>
                  <a:srgbClr val="5E5E5E"/>
                </a:solidFill>
                <a:latin typeface="Arial"/>
                <a:cs typeface="Arial"/>
              </a:rPr>
              <a:t>Η διαδικασία αξιολόγησης των προτάσεων είναι άμεση, με βάση την ημερομηνία υποβολής των προτάσεων.</a:t>
            </a:r>
          </a:p>
          <a:p>
            <a:pPr algn="l" hangingPunct="1">
              <a:buClr>
                <a:srgbClr val="407879"/>
              </a:buClr>
              <a:defRPr/>
            </a:pPr>
            <a:endParaRPr lang="el-GR" sz="3000" dirty="0">
              <a:solidFill>
                <a:srgbClr val="5E5E5E"/>
              </a:solidFill>
              <a:latin typeface="Arial"/>
              <a:cs typeface="Arial"/>
            </a:endParaRPr>
          </a:p>
          <a:p>
            <a:pPr marL="571500" indent="-571500" algn="l" hangingPunct="1">
              <a:buClr>
                <a:srgbClr val="407879"/>
              </a:buClr>
              <a:buFont typeface="Wingdings" panose="05000000000000000000" pitchFamily="2" charset="2"/>
              <a:buChar char="Ø"/>
              <a:defRPr/>
            </a:pPr>
            <a:r>
              <a:rPr lang="el-GR" sz="3000" dirty="0">
                <a:solidFill>
                  <a:srgbClr val="5E5E5E"/>
                </a:solidFill>
                <a:latin typeface="Arial"/>
                <a:cs typeface="Arial"/>
              </a:rPr>
              <a:t>Οι προτάσεις που τελικά θα επιλεγούν για ένταξή τους στο Σχέδιο, θα είναι αυτές που θα συγκεντρώσουν </a:t>
            </a:r>
            <a:r>
              <a:rPr lang="el-GR" sz="3000" dirty="0">
                <a:solidFill>
                  <a:schemeClr val="tx2"/>
                </a:solidFill>
                <a:latin typeface="Arial"/>
                <a:cs typeface="Arial"/>
              </a:rPr>
              <a:t>τουλάχιστον το 60% της συνολικής βαθμολογίας.</a:t>
            </a:r>
          </a:p>
          <a:p>
            <a:pPr algn="l" hangingPunct="1">
              <a:buClr>
                <a:srgbClr val="407879"/>
              </a:buClr>
              <a:defRPr/>
            </a:pPr>
            <a:endParaRPr lang="el-GR" sz="3000" dirty="0">
              <a:solidFill>
                <a:srgbClr val="5E5E5E"/>
              </a:solidFill>
              <a:latin typeface="Arial"/>
              <a:cs typeface="Arial"/>
            </a:endParaRPr>
          </a:p>
          <a:p>
            <a:pPr marL="571500" indent="-571500" algn="l" hangingPunct="1">
              <a:buClr>
                <a:srgbClr val="407879"/>
              </a:buClr>
              <a:buFont typeface="Wingdings" panose="05000000000000000000" pitchFamily="2" charset="2"/>
              <a:buChar char="Ø"/>
              <a:defRPr/>
            </a:pPr>
            <a:r>
              <a:rPr lang="el-GR" sz="3000" dirty="0">
                <a:solidFill>
                  <a:srgbClr val="5E5E5E"/>
                </a:solidFill>
                <a:latin typeface="Arial"/>
                <a:cs typeface="Arial"/>
              </a:rPr>
              <a:t>Στο Σχέδιο θα ενταχθούν ώριμες επενδυτικές προτάσεις, οι οποίες θα πρέπει να ολοκληρωθούν εντός της περιόδου</a:t>
            </a:r>
            <a:r>
              <a:rPr lang="en-US" sz="3000" dirty="0">
                <a:solidFill>
                  <a:srgbClr val="5E5E5E"/>
                </a:solidFill>
                <a:latin typeface="Arial"/>
                <a:cs typeface="Arial"/>
              </a:rPr>
              <a:t> </a:t>
            </a:r>
            <a:r>
              <a:rPr lang="el-GR" sz="3000" dirty="0">
                <a:solidFill>
                  <a:srgbClr val="5E5E5E"/>
                </a:solidFill>
                <a:latin typeface="Arial"/>
                <a:cs typeface="Arial"/>
              </a:rPr>
              <a:t>των 18 μηνών. Σημειώνεται ότι το σχέδιο δεν προνοεί αναδιάρθρωση ή/και αλλαγή του επενδυτικού έργου που θα εγκριθεί. </a:t>
            </a:r>
            <a:endParaRPr lang="x-none" sz="3000" dirty="0">
              <a:solidFill>
                <a:srgbClr val="5E5E5E"/>
              </a:solidFill>
              <a:latin typeface="Arial"/>
              <a:cs typeface="Arial"/>
            </a:endParaRPr>
          </a:p>
          <a:p>
            <a:pPr marL="571500" indent="-571500" algn="l" hangingPunct="1">
              <a:buClr>
                <a:srgbClr val="407879"/>
              </a:buClr>
              <a:buFont typeface="Wingdings" panose="05000000000000000000" pitchFamily="2" charset="2"/>
              <a:buChar char="Ø"/>
              <a:defRPr/>
            </a:pPr>
            <a:endParaRPr lang="el-GR" sz="3000" dirty="0">
              <a:solidFill>
                <a:srgbClr val="407879"/>
              </a:solidFill>
              <a:latin typeface="Arial"/>
              <a:cs typeface="Arial"/>
            </a:endParaRPr>
          </a:p>
          <a:p>
            <a:pPr marL="571500" indent="-571500" algn="l" hangingPunct="1">
              <a:buClr>
                <a:srgbClr val="407879"/>
              </a:buClr>
              <a:buFont typeface="Wingdings" panose="05000000000000000000" pitchFamily="2" charset="2"/>
              <a:buChar char="§"/>
              <a:defRPr/>
            </a:pPr>
            <a:endParaRPr lang="el-GR" sz="3000" dirty="0">
              <a:solidFill>
                <a:srgbClr val="5E5E5E"/>
              </a:solidFill>
              <a:latin typeface="Arial"/>
              <a:cs typeface="Arial"/>
            </a:endParaRPr>
          </a:p>
          <a:p>
            <a:pPr algn="l" hangingPunct="1">
              <a:defRPr/>
            </a:pPr>
            <a:endParaRPr lang="el-GR" sz="3000" dirty="0">
              <a:solidFill>
                <a:srgbClr val="5E5E5E"/>
              </a:solidFill>
              <a:latin typeface="Arial"/>
              <a:cs typeface="Arial"/>
            </a:endParaRPr>
          </a:p>
          <a:p>
            <a:pPr algn="l" hangingPunct="1">
              <a:defRPr/>
            </a:pPr>
            <a:endParaRPr lang="el-GR" sz="3000" dirty="0">
              <a:solidFill>
                <a:srgbClr val="3C8498"/>
              </a:solidFill>
              <a:latin typeface="Arial"/>
              <a:cs typeface="Arial"/>
            </a:endParaRPr>
          </a:p>
          <a:p>
            <a:pPr algn="l" hangingPunct="1">
              <a:defRPr/>
            </a:pPr>
            <a:endParaRPr lang="x-none" sz="3000" dirty="0">
              <a:solidFill>
                <a:srgbClr val="3C8498"/>
              </a:solidFill>
              <a:latin typeface="Arial"/>
              <a:cs typeface="Arial"/>
            </a:endParaRPr>
          </a:p>
          <a:p>
            <a:pPr algn="l" hangingPunct="1">
              <a:defRPr/>
            </a:pPr>
            <a:endParaRPr lang="en-GB" sz="3000" dirty="0"/>
          </a:p>
        </p:txBody>
      </p:sp>
      <p:sp>
        <p:nvSpPr>
          <p:cNvPr id="12" name="THE TITLE IS HERE"/>
          <p:cNvSpPr txBox="1"/>
          <p:nvPr/>
        </p:nvSpPr>
        <p:spPr>
          <a:xfrm>
            <a:off x="1191622" y="1100007"/>
            <a:ext cx="1419642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4800" dirty="0"/>
              <a:t>Διαδικασια εξετασησ, αξιολογησησ </a:t>
            </a:r>
            <a:br>
              <a:rPr lang="el-GR" sz="4800" dirty="0"/>
            </a:br>
            <a:r>
              <a:rPr lang="el-GR" sz="4800" dirty="0"/>
              <a:t>και βαθμολογησησ προτασεων</a:t>
            </a:r>
            <a:endParaRPr sz="4800" dirty="0"/>
          </a:p>
        </p:txBody>
      </p:sp>
    </p:spTree>
    <p:extLst>
      <p:ext uri="{BB962C8B-B14F-4D97-AF65-F5344CB8AC3E}">
        <p14:creationId xmlns:p14="http://schemas.microsoft.com/office/powerpoint/2010/main" val="1786595184"/>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3" cstate="print"/>
          <a:stretch>
            <a:fillRect/>
          </a:stretch>
        </p:blipFill>
        <p:spPr>
          <a:xfrm>
            <a:off x="8953610" y="10455469"/>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2142994"/>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276059"/>
            <a:ext cx="2059893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5" cstate="print"/>
          <a:stretch>
            <a:fillRect/>
          </a:stretch>
        </p:blipFill>
        <p:spPr>
          <a:xfrm>
            <a:off x="22060300" y="1219414"/>
            <a:ext cx="711200" cy="698500"/>
          </a:xfrm>
          <a:prstGeom prst="rect">
            <a:avLst/>
          </a:prstGeom>
        </p:spPr>
      </p:pic>
      <p:sp>
        <p:nvSpPr>
          <p:cNvPr id="13" name="Subtitle here"/>
          <p:cNvSpPr txBox="1"/>
          <p:nvPr/>
        </p:nvSpPr>
        <p:spPr>
          <a:xfrm>
            <a:off x="1270000" y="1150777"/>
            <a:ext cx="2032000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5000" b="0" i="1" spc="150">
                <a:solidFill>
                  <a:srgbClr val="307687"/>
                </a:solidFill>
                <a:latin typeface="Arial"/>
                <a:ea typeface="Arial"/>
                <a:cs typeface="Arial"/>
                <a:sym typeface="Arial"/>
              </a:defRPr>
            </a:lvl1pPr>
          </a:lstStyle>
          <a:p>
            <a:r>
              <a:rPr lang="el-GR" dirty="0"/>
              <a:t>Υλοποίηση επενδυτικού σχεδίου</a:t>
            </a:r>
            <a:endParaRPr dirty="0"/>
          </a:p>
        </p:txBody>
      </p:sp>
      <p:sp>
        <p:nvSpPr>
          <p:cNvPr id="1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8830491" y="2215448"/>
            <a:ext cx="14343018" cy="12136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buFont typeface="Wingdings" pitchFamily="2" charset="2"/>
              <a:buChar char="Ø"/>
              <a:defRPr sz="4000" b="0" i="1">
                <a:solidFill>
                  <a:srgbClr val="5E5E5E"/>
                </a:solidFill>
                <a:latin typeface="Arial"/>
                <a:ea typeface="Arial"/>
                <a:cs typeface="Arial"/>
                <a:sym typeface="Arial"/>
              </a:defRPr>
            </a:pPr>
            <a:r>
              <a:rPr lang="el-GR" sz="3400" dirty="0"/>
              <a:t> Η έναρξη υλοποίησης των επενδύσεων που αφορούν στις κατηγορίες δαπανών για διαμόρφωση / διαρρύθμιση κτηρίων και υποστατικών, μηχανημάτων/ εξοπλισμού και μεταφορικών μέσων, μπορεί να γίνεται μόνο μετά την ηλεκτρονική υποβολή της πρότασης στο Υπουργείο.</a:t>
            </a:r>
          </a:p>
          <a:p>
            <a:pPr algn="l" defTabSz="457200">
              <a:buFont typeface="Wingdings" pitchFamily="2" charset="2"/>
              <a:buChar char="Ø"/>
              <a:defRPr sz="4000" b="0" i="1">
                <a:solidFill>
                  <a:srgbClr val="5E5E5E"/>
                </a:solidFill>
                <a:latin typeface="Arial"/>
                <a:ea typeface="Arial"/>
                <a:cs typeface="Arial"/>
                <a:sym typeface="Arial"/>
              </a:defRPr>
            </a:pPr>
            <a:endParaRPr lang="el-GR" sz="3400" dirty="0"/>
          </a:p>
          <a:p>
            <a:pPr algn="l" defTabSz="457200">
              <a:buFont typeface="Wingdings" pitchFamily="2" charset="2"/>
              <a:buChar char="Ø"/>
              <a:defRPr sz="4000" b="0" i="1">
                <a:solidFill>
                  <a:srgbClr val="5E5E5E"/>
                </a:solidFill>
                <a:latin typeface="Arial"/>
                <a:ea typeface="Arial"/>
                <a:cs typeface="Arial"/>
                <a:sym typeface="Arial"/>
              </a:defRPr>
            </a:pPr>
            <a:r>
              <a:rPr lang="el-GR" sz="3400" dirty="0"/>
              <a:t> Η πραγματοποίηση δαπανών πριν την έκδοση της εγκριτικής απόφασης γίνεται με αποκλειστική ευθύνη του </a:t>
            </a:r>
            <a:r>
              <a:rPr lang="el-GR" sz="3400" dirty="0" err="1"/>
              <a:t>αιτητή</a:t>
            </a:r>
            <a:r>
              <a:rPr lang="el-GR" sz="3400" dirty="0"/>
              <a:t> και δεν δεσμεύει την απόφαση της αρμόδιας αρχής σχετικά με έγκριση ή μη της αίτησης.</a:t>
            </a:r>
          </a:p>
          <a:p>
            <a:pPr algn="l" defTabSz="457200">
              <a:defRPr sz="4000" b="0" i="1">
                <a:solidFill>
                  <a:srgbClr val="5E5E5E"/>
                </a:solidFill>
                <a:latin typeface="Arial"/>
                <a:ea typeface="Arial"/>
                <a:cs typeface="Arial"/>
                <a:sym typeface="Arial"/>
              </a:defRPr>
            </a:pPr>
            <a:endParaRPr lang="el-GR" sz="3400" dirty="0"/>
          </a:p>
          <a:p>
            <a:pPr algn="l" defTabSz="457200">
              <a:buFont typeface="Wingdings" pitchFamily="2" charset="2"/>
              <a:buChar char="Ø"/>
              <a:defRPr sz="4000" b="0" i="1">
                <a:solidFill>
                  <a:srgbClr val="5E5E5E"/>
                </a:solidFill>
                <a:latin typeface="Arial"/>
                <a:ea typeface="Arial"/>
                <a:cs typeface="Arial"/>
                <a:sym typeface="Arial"/>
              </a:defRPr>
            </a:pPr>
            <a:r>
              <a:rPr lang="el-GR" sz="3400" dirty="0"/>
              <a:t> Η πλήρης υλοποίηση και αποπεράτωση των επενδύσεων σύμφωνα με τους όρους που τίθενται στη Συμφωνία Δημόσιας Χρηματοδότησης, θα πρέπει να γίνεται το αργότερο σε 18 μήνες από την ημερομηνία της επιστολής της εγκριτικής απόφασης που θα αποστέλλεται στους δικαιούχους. </a:t>
            </a:r>
          </a:p>
          <a:p>
            <a:pPr algn="l" defTabSz="457200">
              <a:defRPr sz="4000" b="0" i="1">
                <a:solidFill>
                  <a:srgbClr val="5E5E5E"/>
                </a:solidFill>
                <a:latin typeface="Arial"/>
                <a:ea typeface="Arial"/>
                <a:cs typeface="Arial"/>
                <a:sym typeface="Arial"/>
              </a:defRPr>
            </a:pPr>
            <a:endParaRPr lang="el-GR" sz="3400" dirty="0"/>
          </a:p>
          <a:p>
            <a:pPr algn="l" defTabSz="457200">
              <a:buFont typeface="Wingdings" pitchFamily="2" charset="2"/>
              <a:buChar char="Ø"/>
              <a:defRPr sz="4000" b="0" i="1">
                <a:solidFill>
                  <a:srgbClr val="5E5E5E"/>
                </a:solidFill>
                <a:latin typeface="Arial"/>
                <a:ea typeface="Arial"/>
                <a:cs typeface="Arial"/>
                <a:sym typeface="Arial"/>
              </a:defRPr>
            </a:pPr>
            <a:r>
              <a:rPr lang="el-GR" sz="3400" dirty="0"/>
              <a:t> Επενδύσεις που δεν θα ολοκληρώνονται μέχρι την καταληκτική ημερομηνία δεν θα λαμβάνονται υπόψη για σκοπούς χορηγίας.</a:t>
            </a:r>
          </a:p>
          <a:p>
            <a:pPr algn="l" defTabSz="457200">
              <a:defRPr sz="4000" b="0" i="1">
                <a:solidFill>
                  <a:srgbClr val="5E5E5E"/>
                </a:solidFill>
                <a:latin typeface="Arial"/>
                <a:ea typeface="Arial"/>
                <a:cs typeface="Arial"/>
                <a:sym typeface="Arial"/>
              </a:defRPr>
            </a:pPr>
            <a:endParaRPr lang="el-GR" sz="3400" dirty="0"/>
          </a:p>
          <a:p>
            <a:pPr algn="l" defTabSz="457200">
              <a:defRPr sz="4000" b="0" i="1">
                <a:solidFill>
                  <a:srgbClr val="5E5E5E"/>
                </a:solidFill>
                <a:latin typeface="Arial"/>
                <a:ea typeface="Arial"/>
                <a:cs typeface="Arial"/>
                <a:sym typeface="Arial"/>
              </a:defRPr>
            </a:pPr>
            <a:endParaRPr lang="el-GR" sz="3400" dirty="0"/>
          </a:p>
          <a:p>
            <a:pPr algn="l" defTabSz="457200">
              <a:defRPr sz="4000" b="0" i="1">
                <a:solidFill>
                  <a:srgbClr val="5E5E5E"/>
                </a:solidFill>
                <a:latin typeface="Arial"/>
                <a:ea typeface="Arial"/>
                <a:cs typeface="Arial"/>
                <a:sym typeface="Arial"/>
              </a:defRPr>
            </a:pPr>
            <a:endParaRPr lang="el-GR" sz="3400" dirty="0"/>
          </a:p>
          <a:p>
            <a:pPr algn="l" defTabSz="457200">
              <a:defRPr sz="4000" b="0" i="1">
                <a:solidFill>
                  <a:srgbClr val="5E5E5E"/>
                </a:solidFill>
                <a:latin typeface="Arial"/>
                <a:ea typeface="Arial"/>
                <a:cs typeface="Arial"/>
                <a:sym typeface="Arial"/>
              </a:defRPr>
            </a:pPr>
            <a:endParaRPr lang="el-GR" sz="3400" dirty="0"/>
          </a:p>
          <a:p>
            <a:pPr algn="l" defTabSz="457200">
              <a:defRPr sz="4000" b="0" i="1">
                <a:solidFill>
                  <a:srgbClr val="5E5E5E"/>
                </a:solidFill>
                <a:latin typeface="Arial"/>
                <a:ea typeface="Arial"/>
                <a:cs typeface="Arial"/>
                <a:sym typeface="Arial"/>
              </a:defRPr>
            </a:pPr>
            <a:endParaRPr lang="el-GR" sz="3400" dirty="0"/>
          </a:p>
          <a:p>
            <a:pPr algn="l" defTabSz="457200">
              <a:defRPr sz="4000" b="0" i="1">
                <a:solidFill>
                  <a:srgbClr val="5E5E5E"/>
                </a:solidFill>
                <a:latin typeface="Arial"/>
                <a:ea typeface="Arial"/>
                <a:cs typeface="Arial"/>
                <a:sym typeface="Arial"/>
              </a:defRPr>
            </a:pPr>
            <a:endParaRPr lang="el-GR" sz="3400" dirty="0"/>
          </a:p>
        </p:txBody>
      </p:sp>
      <p:sp>
        <p:nvSpPr>
          <p:cNvPr id="16" name="Suspe disse place rat, felis in biben dum trist ique, lectu magna fini bus dolor, ut sagit tis nibh lorem in massa.…"/>
          <p:cNvSpPr txBox="1">
            <a:spLocks/>
          </p:cNvSpPr>
          <p:nvPr/>
        </p:nvSpPr>
        <p:spPr>
          <a:xfrm>
            <a:off x="1358363" y="2525388"/>
            <a:ext cx="6609981" cy="8369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p>
            <a:pPr lvl="0" algn="l" hangingPunct="1">
              <a:lnSpc>
                <a:spcPct val="120000"/>
              </a:lnSpc>
              <a:buFont typeface="Wingdings" pitchFamily="2" charset="2"/>
              <a:buChar char="Ø"/>
              <a:defRPr sz="2500" i="1">
                <a:solidFill>
                  <a:srgbClr val="3C8498"/>
                </a:solidFill>
                <a:latin typeface="Arial"/>
                <a:ea typeface="Arial"/>
                <a:cs typeface="Arial"/>
                <a:sym typeface="Arial"/>
              </a:defRPr>
            </a:pPr>
            <a:r>
              <a:rPr lang="el-GR" sz="3400" b="0" i="1" dirty="0">
                <a:solidFill>
                  <a:srgbClr val="3C8498"/>
                </a:solidFill>
                <a:latin typeface="Arial"/>
                <a:ea typeface="Arial"/>
                <a:cs typeface="Arial"/>
                <a:sym typeface="Arial"/>
              </a:rPr>
              <a:t> Η έναρξη υλοποίησης του επιχειρηματικού σχεδίου που αφορά ανέγερση ή/ και επέκταση κτηρίων, μπορεί να γίνεται:</a:t>
            </a:r>
          </a:p>
          <a:p>
            <a:pPr lvl="0" algn="l" hangingPunct="1">
              <a:lnSpc>
                <a:spcPct val="120000"/>
              </a:lnSpc>
              <a:defRPr sz="2500" i="1">
                <a:solidFill>
                  <a:srgbClr val="3C8498"/>
                </a:solidFill>
                <a:latin typeface="Arial"/>
                <a:ea typeface="Arial"/>
                <a:cs typeface="Arial"/>
                <a:sym typeface="Arial"/>
              </a:defRPr>
            </a:pPr>
            <a:r>
              <a:rPr lang="el-GR" sz="3400" b="0" i="1" dirty="0">
                <a:solidFill>
                  <a:srgbClr val="3C8498"/>
                </a:solidFill>
                <a:latin typeface="Arial"/>
                <a:ea typeface="Arial"/>
                <a:cs typeface="Arial"/>
                <a:sym typeface="Arial"/>
              </a:rPr>
              <a:t>	α) Μετά την ηλεκτρονική υποβολή της πρότασης στο Υπουργείο, και </a:t>
            </a:r>
          </a:p>
          <a:p>
            <a:pPr lvl="0" algn="l" hangingPunct="1">
              <a:lnSpc>
                <a:spcPct val="120000"/>
              </a:lnSpc>
              <a:defRPr sz="2500" i="1">
                <a:solidFill>
                  <a:srgbClr val="3C8498"/>
                </a:solidFill>
                <a:latin typeface="Arial"/>
                <a:ea typeface="Arial"/>
                <a:cs typeface="Arial"/>
                <a:sym typeface="Arial"/>
              </a:defRPr>
            </a:pPr>
            <a:r>
              <a:rPr lang="el-GR" sz="3400" b="0" i="1" dirty="0">
                <a:solidFill>
                  <a:srgbClr val="3C8498"/>
                </a:solidFill>
                <a:latin typeface="Arial"/>
                <a:ea typeface="Arial"/>
                <a:cs typeface="Arial"/>
                <a:sym typeface="Arial"/>
              </a:rPr>
              <a:t>	β) αφού εξασφαλιστεί η γραπτή έγκριση του Υπουργείου για έναρξη των οικοδομικών εργασιών. </a:t>
            </a:r>
          </a:p>
          <a:p>
            <a:pPr lvl="0" algn="l" hangingPunct="1">
              <a:lnSpc>
                <a:spcPct val="120000"/>
              </a:lnSpc>
              <a:defRPr sz="2500" i="1">
                <a:solidFill>
                  <a:srgbClr val="3C8498"/>
                </a:solidFill>
                <a:latin typeface="Arial"/>
                <a:ea typeface="Arial"/>
                <a:cs typeface="Arial"/>
                <a:sym typeface="Arial"/>
              </a:defRPr>
            </a:pPr>
            <a:r>
              <a:rPr lang="el-GR" sz="3400" b="0" i="1" dirty="0">
                <a:solidFill>
                  <a:srgbClr val="3C8498"/>
                </a:solidFill>
                <a:latin typeface="Arial"/>
                <a:ea typeface="Arial"/>
                <a:cs typeface="Arial"/>
                <a:sym typeface="Arial"/>
              </a:rPr>
              <a:t>Η έγκριση δύναται να εξασφαλιστεί αφού προηγηθεί επιτόπιος έλεγχος </a:t>
            </a:r>
          </a:p>
          <a:p>
            <a:pPr lvl="0" algn="l" hangingPunct="1">
              <a:lnSpc>
                <a:spcPct val="120000"/>
              </a:lnSpc>
              <a:defRPr sz="2500" i="1">
                <a:solidFill>
                  <a:srgbClr val="3C8498"/>
                </a:solidFill>
                <a:latin typeface="Arial"/>
                <a:ea typeface="Arial"/>
                <a:cs typeface="Arial"/>
                <a:sym typeface="Arial"/>
              </a:defRPr>
            </a:pPr>
            <a:r>
              <a:rPr lang="el-GR" sz="3400" b="0" i="1" dirty="0">
                <a:solidFill>
                  <a:srgbClr val="3C8498"/>
                </a:solidFill>
                <a:latin typeface="Arial"/>
                <a:ea typeface="Arial"/>
                <a:cs typeface="Arial"/>
                <a:sym typeface="Arial"/>
              </a:rPr>
              <a:t>για επαλήθευση των στοιχείων / πληροφοριών που αναφέρονται </a:t>
            </a:r>
          </a:p>
          <a:p>
            <a:pPr lvl="0" algn="l" hangingPunct="1">
              <a:lnSpc>
                <a:spcPct val="120000"/>
              </a:lnSpc>
              <a:defRPr sz="2500" i="1">
                <a:solidFill>
                  <a:srgbClr val="3C8498"/>
                </a:solidFill>
                <a:latin typeface="Arial"/>
                <a:ea typeface="Arial"/>
                <a:cs typeface="Arial"/>
                <a:sym typeface="Arial"/>
              </a:defRPr>
            </a:pPr>
            <a:r>
              <a:rPr lang="el-GR" sz="3400" b="0" i="1" dirty="0">
                <a:solidFill>
                  <a:srgbClr val="3C8498"/>
                </a:solidFill>
                <a:latin typeface="Arial"/>
                <a:ea typeface="Arial"/>
                <a:cs typeface="Arial"/>
                <a:sym typeface="Arial"/>
              </a:rPr>
              <a:t>στην αίτηση. </a:t>
            </a:r>
          </a:p>
          <a:p>
            <a:pPr lvl="0" algn="l" hangingPunct="1">
              <a:lnSpc>
                <a:spcPct val="120000"/>
              </a:lnSpc>
              <a:defRPr sz="2500" i="1">
                <a:solidFill>
                  <a:srgbClr val="3C8498"/>
                </a:solidFill>
                <a:latin typeface="Arial"/>
                <a:ea typeface="Arial"/>
                <a:cs typeface="Arial"/>
                <a:sym typeface="Arial"/>
              </a:defRPr>
            </a:pPr>
            <a:endParaRPr lang="el-GR" sz="3400" b="0" i="1" dirty="0">
              <a:solidFill>
                <a:srgbClr val="3C8498"/>
              </a:solidFill>
              <a:latin typeface="Arial"/>
              <a:ea typeface="Arial"/>
              <a:cs typeface="Arial"/>
              <a:sym typeface="Arial"/>
            </a:endParaRPr>
          </a:p>
        </p:txBody>
      </p:sp>
    </p:spTree>
    <p:extLst>
      <p:ext uri="{BB962C8B-B14F-4D97-AF65-F5344CB8AC3E}">
        <p14:creationId xmlns:p14="http://schemas.microsoft.com/office/powerpoint/2010/main" val="815954355"/>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827584" y="2491501"/>
            <a:ext cx="21924000" cy="9923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hangingPunct="1">
              <a:defRPr/>
            </a:pPr>
            <a:endParaRPr lang="el-GR" sz="3700" b="1" dirty="0">
              <a:solidFill>
                <a:srgbClr val="3C8498"/>
              </a:solidFill>
              <a:latin typeface="Arial"/>
              <a:cs typeface="Arial"/>
            </a:endParaRPr>
          </a:p>
          <a:p>
            <a:pPr hangingPunct="1">
              <a:defRPr/>
            </a:pPr>
            <a:endParaRPr lang="en-GB" dirty="0"/>
          </a:p>
        </p:txBody>
      </p:sp>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426" y="1198623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354436"/>
            <a:ext cx="2059893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a:off x="1270000" y="1577098"/>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4" cstate="print"/>
          <a:stretch>
            <a:fillRect/>
          </a:stretch>
        </p:blipFill>
        <p:spPr>
          <a:xfrm>
            <a:off x="22060300" y="879776"/>
            <a:ext cx="711200" cy="698500"/>
          </a:xfrm>
          <a:prstGeom prst="rect">
            <a:avLst/>
          </a:prstGeom>
        </p:spPr>
      </p:pic>
      <p:graphicFrame>
        <p:nvGraphicFramePr>
          <p:cNvPr id="4" name="Table 4">
            <a:extLst>
              <a:ext uri="{FF2B5EF4-FFF2-40B4-BE49-F238E27FC236}">
                <a16:creationId xmlns:a16="http://schemas.microsoft.com/office/drawing/2014/main" id="{E3EB905C-1E2F-4D02-95F6-6DB6AF708654}"/>
              </a:ext>
            </a:extLst>
          </p:cNvPr>
          <p:cNvGraphicFramePr>
            <a:graphicFrameLocks noGrp="1"/>
          </p:cNvGraphicFramePr>
          <p:nvPr>
            <p:extLst>
              <p:ext uri="{D42A27DB-BD31-4B8C-83A1-F6EECF244321}">
                <p14:modId xmlns:p14="http://schemas.microsoft.com/office/powerpoint/2010/main" val="3320952198"/>
              </p:ext>
            </p:extLst>
          </p:nvPr>
        </p:nvGraphicFramePr>
        <p:xfrm>
          <a:off x="1937038" y="1957917"/>
          <a:ext cx="19695056" cy="9847602"/>
        </p:xfrm>
        <a:graphic>
          <a:graphicData uri="http://schemas.openxmlformats.org/drawingml/2006/table">
            <a:tbl>
              <a:tblPr firstRow="1" bandRow="1">
                <a:tableStyleId>{5940675A-B579-460E-94D1-54222C63F5DA}</a:tableStyleId>
              </a:tblPr>
              <a:tblGrid>
                <a:gridCol w="4482171">
                  <a:extLst>
                    <a:ext uri="{9D8B030D-6E8A-4147-A177-3AD203B41FA5}">
                      <a16:colId xmlns:a16="http://schemas.microsoft.com/office/drawing/2014/main" val="3053259959"/>
                    </a:ext>
                  </a:extLst>
                </a:gridCol>
                <a:gridCol w="7374606">
                  <a:extLst>
                    <a:ext uri="{9D8B030D-6E8A-4147-A177-3AD203B41FA5}">
                      <a16:colId xmlns:a16="http://schemas.microsoft.com/office/drawing/2014/main" val="2025662662"/>
                    </a:ext>
                  </a:extLst>
                </a:gridCol>
                <a:gridCol w="7838279">
                  <a:extLst>
                    <a:ext uri="{9D8B030D-6E8A-4147-A177-3AD203B41FA5}">
                      <a16:colId xmlns:a16="http://schemas.microsoft.com/office/drawing/2014/main" val="99794978"/>
                    </a:ext>
                  </a:extLst>
                </a:gridCol>
              </a:tblGrid>
              <a:tr h="1110797">
                <a:tc>
                  <a:txBody>
                    <a:bodyPr/>
                    <a:lstStyle/>
                    <a:p>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Φάσεις  Υλοποίησης Έργου</a:t>
                      </a:r>
                      <a:endParaRPr kumimoji="0" lang="x-none" sz="3200" b="0" i="0" u="none" strike="noStrike" cap="none" spc="0" normalizeH="0" baseline="0" dirty="0">
                        <a:ln>
                          <a:noFill/>
                        </a:ln>
                        <a:solidFill>
                          <a:srgbClr val="5E5E5E"/>
                        </a:solidFill>
                        <a:effectLst/>
                        <a:uFillTx/>
                        <a:latin typeface="Arial" pitchFamily="34" charset="0"/>
                        <a:cs typeface="Arial" pitchFamily="34" charset="0"/>
                        <a:sym typeface="Helvetica Neue"/>
                      </a:endParaRPr>
                    </a:p>
                  </a:txBody>
                  <a:tcPr/>
                </a:tc>
                <a:tc>
                  <a:txBody>
                    <a:bodyPr/>
                    <a:lstStyle/>
                    <a:p>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Πιστοποιηθέν Έργο</a:t>
                      </a:r>
                    </a:p>
                    <a:p>
                      <a:endParaRPr kumimoji="0" lang="x-none" sz="2400" b="0" i="0" u="none" strike="noStrike" cap="none" spc="0" normalizeH="0" baseline="0" dirty="0">
                        <a:ln>
                          <a:noFill/>
                        </a:ln>
                        <a:solidFill>
                          <a:srgbClr val="5E5E5E"/>
                        </a:solidFill>
                        <a:effectLst/>
                        <a:uFillTx/>
                        <a:latin typeface="Arial" pitchFamily="34" charset="0"/>
                        <a:cs typeface="Arial" pitchFamily="34" charset="0"/>
                        <a:sym typeface="Helvetica Neue"/>
                      </a:endParaRPr>
                    </a:p>
                  </a:txBody>
                  <a:tcPr/>
                </a:tc>
                <a:tc>
                  <a:txBody>
                    <a:bodyPr/>
                    <a:lstStyle/>
                    <a:p>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Δημόσια Χρηματοδότηση</a:t>
                      </a:r>
                      <a:endParaRPr kumimoji="0" lang="x-none" sz="3200" b="0" i="0" u="none" strike="noStrike" cap="none" spc="0" normalizeH="0" baseline="0" dirty="0">
                        <a:ln>
                          <a:noFill/>
                        </a:ln>
                        <a:solidFill>
                          <a:srgbClr val="5E5E5E"/>
                        </a:solidFill>
                        <a:effectLst/>
                        <a:uFillTx/>
                        <a:latin typeface="Arial" pitchFamily="34" charset="0"/>
                        <a:cs typeface="Arial" pitchFamily="34" charset="0"/>
                        <a:sym typeface="Helvetica Neue"/>
                      </a:endParaRPr>
                    </a:p>
                  </a:txBody>
                  <a:tcPr/>
                </a:tc>
                <a:extLst>
                  <a:ext uri="{0D108BD9-81ED-4DB2-BD59-A6C34878D82A}">
                    <a16:rowId xmlns:a16="http://schemas.microsoft.com/office/drawing/2014/main" val="871144907"/>
                  </a:ext>
                </a:extLst>
              </a:tr>
              <a:tr h="1604485">
                <a:tc>
                  <a:txBody>
                    <a:bodyPr/>
                    <a:lstStyle/>
                    <a:p>
                      <a:endParaRPr lang="el-GR" sz="2400" b="0" i="0" u="none" strike="noStrike" cap="none" spc="0" baseline="0" dirty="0">
                        <a:solidFill>
                          <a:srgbClr val="407879"/>
                        </a:solidFill>
                        <a:effectLst/>
                        <a:uFillTx/>
                        <a:latin typeface="Arial" pitchFamily="34" charset="0"/>
                        <a:ea typeface="+mn-ea"/>
                        <a:cs typeface="Arial" pitchFamily="34" charset="0"/>
                        <a:sym typeface="Helvetica Neue Light"/>
                      </a:endParaRPr>
                    </a:p>
                    <a:p>
                      <a:r>
                        <a:rPr lang="el-GR" sz="3200" b="0" i="0" u="none" strike="noStrike" cap="none" spc="0" baseline="0" dirty="0">
                          <a:solidFill>
                            <a:srgbClr val="407879"/>
                          </a:solidFill>
                          <a:effectLst/>
                          <a:uFillTx/>
                          <a:latin typeface="Arial" pitchFamily="34" charset="0"/>
                          <a:ea typeface="+mn-ea"/>
                          <a:cs typeface="Arial" pitchFamily="34" charset="0"/>
                          <a:sym typeface="Helvetica Neue Light"/>
                        </a:rPr>
                        <a:t>Α ΦΑΣΗ</a:t>
                      </a:r>
                      <a:endParaRPr lang="x-none" sz="3200" b="0" dirty="0">
                        <a:solidFill>
                          <a:srgbClr val="407879"/>
                        </a:solidFill>
                        <a:latin typeface="Arial" pitchFamily="34" charset="0"/>
                        <a:cs typeface="Arial" pitchFamily="34" charset="0"/>
                      </a:endParaRPr>
                    </a:p>
                  </a:txBody>
                  <a:tcPr/>
                </a:tc>
                <a:tc>
                  <a:txBody>
                    <a:bodyPr/>
                    <a:lstStyle/>
                    <a:p>
                      <a:pPr algn="ctr"/>
                      <a:endParaRPr kumimoji="0" lang="el-GR" sz="24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algn="ct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Υπογραφή Συμφωνίας Δημόσιας Χρηματοδότησης</a:t>
                      </a:r>
                      <a:endParaRPr kumimoji="0" lang="x-none"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txBody>
                  <a:tcPr/>
                </a:tc>
                <a:tc>
                  <a:txBody>
                    <a:bodyPr/>
                    <a:lstStyle/>
                    <a:p>
                      <a:pPr algn="ctr"/>
                      <a:endParaRPr kumimoji="0" lang="el-GR" sz="24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algn="ct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Προκαταβολή που θα καλύπτει μέχρι 40% </a:t>
                      </a:r>
                      <a:endParaRPr kumimoji="0" lang="en-US"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algn="ct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της εγκεκριμένης δημόσιας ενίσχυσης</a:t>
                      </a:r>
                      <a:endParaRPr kumimoji="0" lang="x-none"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txBody>
                  <a:tcPr/>
                </a:tc>
                <a:extLst>
                  <a:ext uri="{0D108BD9-81ED-4DB2-BD59-A6C34878D82A}">
                    <a16:rowId xmlns:a16="http://schemas.microsoft.com/office/drawing/2014/main" val="2507257253"/>
                  </a:ext>
                </a:extLst>
              </a:tr>
              <a:tr h="3471100">
                <a:tc>
                  <a:txBody>
                    <a:bodyPr/>
                    <a:lstStyle/>
                    <a:p>
                      <a:endParaRPr lang="el-GR" sz="2400" b="0" i="0" u="none" strike="noStrike" cap="none" spc="0" baseline="0" dirty="0">
                        <a:solidFill>
                          <a:srgbClr val="407879"/>
                        </a:solidFill>
                        <a:effectLst/>
                        <a:uFillTx/>
                        <a:latin typeface="Arial" pitchFamily="34" charset="0"/>
                        <a:ea typeface="+mn-ea"/>
                        <a:cs typeface="Arial" pitchFamily="34" charset="0"/>
                        <a:sym typeface="Helvetica Neue Light"/>
                      </a:endParaRPr>
                    </a:p>
                    <a:p>
                      <a:r>
                        <a:rPr lang="el-GR" sz="3200" b="0" i="0" u="none" strike="noStrike" cap="none" spc="0" baseline="0" dirty="0">
                          <a:solidFill>
                            <a:srgbClr val="407879"/>
                          </a:solidFill>
                          <a:effectLst/>
                          <a:uFillTx/>
                          <a:latin typeface="Arial" pitchFamily="34" charset="0"/>
                          <a:ea typeface="+mn-ea"/>
                          <a:cs typeface="Arial" pitchFamily="34" charset="0"/>
                          <a:sym typeface="Helvetica Neue Light"/>
                        </a:rPr>
                        <a:t>Β ΦΑΣΗ</a:t>
                      </a:r>
                      <a:endParaRPr lang="x-none" sz="3200" b="0" dirty="0">
                        <a:solidFill>
                          <a:srgbClr val="407879"/>
                        </a:solidFill>
                        <a:latin typeface="Arial" pitchFamily="34" charset="0"/>
                        <a:cs typeface="Arial" pitchFamily="34" charset="0"/>
                      </a:endParaRPr>
                    </a:p>
                  </a:txBody>
                  <a:tcPr/>
                </a:tc>
                <a:tc>
                  <a:txBody>
                    <a:bodyPr/>
                    <a:lstStyle/>
                    <a:p>
                      <a:pPr algn="ctr"/>
                      <a:endParaRPr kumimoji="0" lang="el-GR" sz="24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algn="ct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Μετά την υλοποίηση και πιστοποίηση δαπανών πέραν του 40% και μέχρι 60% του έργου</a:t>
                      </a:r>
                      <a:endParaRPr kumimoji="0" lang="x-none"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txBody>
                  <a:tcPr/>
                </a:tc>
                <a:tc>
                  <a:txBody>
                    <a:bodyPr/>
                    <a:lstStyle/>
                    <a:p>
                      <a:pPr algn="ctr"/>
                      <a:endParaRPr kumimoji="0" lang="el-GR" sz="24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algn="ct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Χορηγία που αντιστοιχεί στο πιστοποιημένο  επιλέξιμο κόστος, αφαιρουμένης τυχόν προκαταβολής και νοουμένου ότι το ποσό της επιλέξιμης επένδυσης υπερβαίνει το κατώτατο όριο επένδυσης των €10.000 </a:t>
                      </a:r>
                    </a:p>
                    <a:p>
                      <a:pPr algn="ctr"/>
                      <a:endParaRPr kumimoji="0" lang="x-none" sz="24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txBody>
                  <a:tcPr/>
                </a:tc>
                <a:extLst>
                  <a:ext uri="{0D108BD9-81ED-4DB2-BD59-A6C34878D82A}">
                    <a16:rowId xmlns:a16="http://schemas.microsoft.com/office/drawing/2014/main" val="1853731842"/>
                  </a:ext>
                </a:extLst>
              </a:tr>
              <a:tr h="2591861">
                <a:tc>
                  <a:txBody>
                    <a:bodyPr/>
                    <a:lstStyle/>
                    <a:p>
                      <a:endParaRPr lang="el-GR" sz="2400" b="0" i="0" u="none" strike="noStrike" cap="none" spc="0" baseline="0" dirty="0">
                        <a:solidFill>
                          <a:srgbClr val="407879"/>
                        </a:solidFill>
                        <a:effectLst/>
                        <a:uFillTx/>
                        <a:latin typeface="Arial" pitchFamily="34" charset="0"/>
                        <a:ea typeface="+mn-ea"/>
                        <a:cs typeface="Arial" pitchFamily="34" charset="0"/>
                        <a:sym typeface="Helvetica Neue Light"/>
                      </a:endParaRPr>
                    </a:p>
                    <a:p>
                      <a:r>
                        <a:rPr lang="el-GR" sz="3200" b="0" i="0" u="none" strike="noStrike" cap="none" spc="0" baseline="0" dirty="0">
                          <a:solidFill>
                            <a:srgbClr val="407879"/>
                          </a:solidFill>
                          <a:effectLst/>
                          <a:uFillTx/>
                          <a:latin typeface="Arial" pitchFamily="34" charset="0"/>
                          <a:ea typeface="+mn-ea"/>
                          <a:cs typeface="Arial" pitchFamily="34" charset="0"/>
                          <a:sym typeface="Helvetica Neue Light"/>
                        </a:rPr>
                        <a:t>Γ ΦΑΣΗ</a:t>
                      </a:r>
                      <a:endParaRPr lang="x-none" sz="3200" b="0" dirty="0">
                        <a:solidFill>
                          <a:srgbClr val="407879"/>
                        </a:solidFill>
                        <a:latin typeface="Arial" pitchFamily="34" charset="0"/>
                        <a:cs typeface="Arial" pitchFamily="34" charset="0"/>
                      </a:endParaRPr>
                    </a:p>
                  </a:txBody>
                  <a:tcPr/>
                </a:tc>
                <a:tc>
                  <a:txBody>
                    <a:bodyPr/>
                    <a:lstStyle/>
                    <a:p>
                      <a:pPr algn="ctr"/>
                      <a:endParaRPr kumimoji="0" lang="el-GR" sz="24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algn="ct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Μετά την ολοκλήρωση και πιστοποίηση του φυσικού και οικονομικού αντικειμένου του έργου, την επίτευξη των στόχων του και την έναρξη λειτουργίας </a:t>
                      </a:r>
                      <a:endParaRPr kumimoji="0" lang="en-US"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algn="ct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της επιχείρησης</a:t>
                      </a:r>
                      <a:endParaRPr kumimoji="0" lang="x-none"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txBody>
                  <a:tcPr/>
                </a:tc>
                <a:tc>
                  <a:txBody>
                    <a:bodyPr/>
                    <a:lstStyle/>
                    <a:p>
                      <a:pPr algn="ctr"/>
                      <a:endParaRPr kumimoji="0" lang="el-GR" sz="24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p>
                      <a:pPr marL="0" marR="0" indent="0" algn="ctr" defTabSz="825500" latinLnBrk="0">
                        <a:lnSpc>
                          <a:spcPct val="100000"/>
                        </a:lnSpc>
                        <a:spcBef>
                          <a:spcPts val="0"/>
                        </a:spcBef>
                        <a:spcAft>
                          <a:spcPts val="0"/>
                        </a:spcAft>
                        <a:buClrTx/>
                        <a:buSzTx/>
                        <a:buFontTx/>
                        <a:buNone/>
                        <a:tabLst/>
                      </a:pPr>
                      <a:r>
                        <a:rPr kumimoji="0" lang="el-GR"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rPr>
                        <a:t>Χορηγία επί του υπόλοιπου επιλέξιμου κόστους  που υλοποιήθηκε και πιστοποιήθηκε </a:t>
                      </a:r>
                      <a:endParaRPr kumimoji="0" lang="x-none" sz="3200" b="0" i="0" u="none" strike="noStrike" cap="none" spc="0" normalizeH="0" baseline="0" dirty="0">
                        <a:ln>
                          <a:noFill/>
                        </a:ln>
                        <a:solidFill>
                          <a:srgbClr val="5E5E5E"/>
                        </a:solidFill>
                        <a:effectLst/>
                        <a:uFillTx/>
                        <a:latin typeface="Arial" pitchFamily="34" charset="0"/>
                        <a:ea typeface="+mn-ea"/>
                        <a:cs typeface="Arial" pitchFamily="34" charset="0"/>
                        <a:sym typeface="Helvetica Neue Light"/>
                      </a:endParaRPr>
                    </a:p>
                  </a:txBody>
                  <a:tcPr/>
                </a:tc>
                <a:extLst>
                  <a:ext uri="{0D108BD9-81ED-4DB2-BD59-A6C34878D82A}">
                    <a16:rowId xmlns:a16="http://schemas.microsoft.com/office/drawing/2014/main" val="988731487"/>
                  </a:ext>
                </a:extLst>
              </a:tr>
            </a:tbl>
          </a:graphicData>
        </a:graphic>
      </p:graphicFrame>
      <p:sp>
        <p:nvSpPr>
          <p:cNvPr id="13" name="headline goes here goes here"/>
          <p:cNvSpPr txBox="1"/>
          <p:nvPr/>
        </p:nvSpPr>
        <p:spPr>
          <a:xfrm>
            <a:off x="1479005" y="719812"/>
            <a:ext cx="11714481"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dirty="0"/>
              <a:t>Τροποσ καταβολησ τησ χορηγιασ</a:t>
            </a:r>
            <a:endParaRPr dirty="0"/>
          </a:p>
        </p:txBody>
      </p:sp>
      <p:pic>
        <p:nvPicPr>
          <p:cNvPr id="140" name="Image" descr="Image"/>
          <p:cNvPicPr>
            <a:picLocks noChangeAspect="1"/>
          </p:cNvPicPr>
          <p:nvPr/>
        </p:nvPicPr>
        <p:blipFill>
          <a:blip r:embed="rId5" cstate="print"/>
          <a:stretch>
            <a:fillRect/>
          </a:stretch>
        </p:blipFill>
        <p:spPr>
          <a:xfrm>
            <a:off x="6123726" y="10680584"/>
            <a:ext cx="15700723" cy="3375050"/>
          </a:xfrm>
          <a:prstGeom prst="rect">
            <a:avLst/>
          </a:prstGeom>
          <a:ln w="12700">
            <a:miter lim="400000"/>
          </a:ln>
        </p:spPr>
      </p:pic>
      <p:pic>
        <p:nvPicPr>
          <p:cNvPr id="15" name="Picture 14"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268" y="12327106"/>
            <a:ext cx="6035270" cy="1310516"/>
          </a:xfrm>
          <a:prstGeom prst="rect">
            <a:avLst/>
          </a:prstGeom>
        </p:spPr>
      </p:pic>
    </p:spTree>
    <p:extLst>
      <p:ext uri="{BB962C8B-B14F-4D97-AF65-F5344CB8AC3E}">
        <p14:creationId xmlns:p14="http://schemas.microsoft.com/office/powerpoint/2010/main" val="1434501216"/>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descr="double-exposure-image-business-finance.jpg"/>
          <p:cNvPicPr>
            <a:picLocks noChangeAspect="1"/>
          </p:cNvPicPr>
          <p:nvPr/>
        </p:nvPicPr>
        <p:blipFill>
          <a:blip r:embed="rId3" cstate="print"/>
          <a:stretch>
            <a:fillRect/>
          </a:stretch>
        </p:blipFill>
        <p:spPr>
          <a:xfrm>
            <a:off x="8853971" y="0"/>
            <a:ext cx="17809114" cy="12236824"/>
          </a:xfrm>
          <a:prstGeom prst="rect">
            <a:avLst/>
          </a:prstGeom>
        </p:spPr>
      </p:pic>
      <p:pic>
        <p:nvPicPr>
          <p:cNvPr id="140" name="Image" descr="Image"/>
          <p:cNvPicPr>
            <a:picLocks noChangeAspect="1"/>
          </p:cNvPicPr>
          <p:nvPr/>
        </p:nvPicPr>
        <p:blipFill>
          <a:blip r:embed="rId4" cstate="print"/>
          <a:stretch>
            <a:fillRect/>
          </a:stretch>
        </p:blipFill>
        <p:spPr>
          <a:xfrm>
            <a:off x="8953610" y="10298713"/>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276059"/>
            <a:ext cx="2059893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1320900" y="2675150"/>
            <a:ext cx="6962489" cy="11067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l">
              <a:buFont typeface="Arial" charset="0"/>
              <a:buNone/>
              <a:defRPr/>
            </a:pPr>
            <a:r>
              <a:rPr lang="el-GR" altLang="en-US" sz="3100" dirty="0">
                <a:solidFill>
                  <a:srgbClr val="5E5E5E"/>
                </a:solidFill>
                <a:latin typeface="Arial"/>
                <a:cs typeface="Arial"/>
              </a:rPr>
              <a:t>Για τρία τουλάχιστον χρόνια από την ημερομηνία της τελικής πιστοποίησης του έργου (τελική πληρωμή της χορηγίας) θα πρέπει</a:t>
            </a:r>
            <a:r>
              <a:rPr lang="en-US" altLang="en-US" sz="3100" dirty="0">
                <a:solidFill>
                  <a:srgbClr val="5E5E5E"/>
                </a:solidFill>
                <a:latin typeface="Arial"/>
                <a:cs typeface="Arial"/>
              </a:rPr>
              <a:t>:</a:t>
            </a:r>
            <a:endParaRPr lang="el-GR" altLang="en-US" sz="3100" dirty="0">
              <a:solidFill>
                <a:srgbClr val="5E5E5E"/>
              </a:solidFill>
              <a:latin typeface="Arial"/>
              <a:cs typeface="Arial"/>
            </a:endParaRPr>
          </a:p>
          <a:p>
            <a:pPr marL="0" indent="0" algn="l">
              <a:buFont typeface="Arial" charset="0"/>
              <a:buNone/>
              <a:defRPr/>
            </a:pPr>
            <a:endParaRPr lang="en-US" altLang="en-US" sz="3100" dirty="0">
              <a:solidFill>
                <a:srgbClr val="5E5E5E"/>
              </a:solidFill>
              <a:latin typeface="Arial"/>
              <a:cs typeface="Arial"/>
            </a:endParaRPr>
          </a:p>
          <a:p>
            <a:pPr marL="0" indent="0" algn="l">
              <a:buFont typeface="Wingdings" pitchFamily="2" charset="2"/>
              <a:buChar char="Ø"/>
              <a:defRPr/>
            </a:pPr>
            <a:r>
              <a:rPr lang="el-GR" altLang="en-US" sz="3100" dirty="0">
                <a:solidFill>
                  <a:srgbClr val="5E5E5E"/>
                </a:solidFill>
                <a:latin typeface="Arial"/>
                <a:cs typeface="Arial"/>
              </a:rPr>
              <a:t> Να διατηρούν σε λειτουργία την επιχείρησή τους</a:t>
            </a:r>
          </a:p>
          <a:p>
            <a:pPr marL="0" indent="0" algn="l">
              <a:buFont typeface="Wingdings" pitchFamily="2" charset="2"/>
              <a:buChar char="Ø"/>
              <a:defRPr/>
            </a:pPr>
            <a:endParaRPr lang="el-GR" altLang="en-US" sz="3100" dirty="0">
              <a:solidFill>
                <a:srgbClr val="5E5E5E"/>
              </a:solidFill>
              <a:latin typeface="Arial"/>
              <a:cs typeface="Arial"/>
            </a:endParaRPr>
          </a:p>
          <a:p>
            <a:pPr marL="0" indent="0" algn="l">
              <a:buFont typeface="Wingdings" pitchFamily="2" charset="2"/>
              <a:buChar char="Ø"/>
              <a:defRPr/>
            </a:pPr>
            <a:r>
              <a:rPr lang="el-GR" altLang="en-US" sz="3100" dirty="0">
                <a:solidFill>
                  <a:srgbClr val="5E5E5E"/>
                </a:solidFill>
                <a:latin typeface="Arial"/>
                <a:cs typeface="Arial"/>
              </a:rPr>
              <a:t> Να έχουν στη κατοχή τους τα πάγια περιουσιακά στοιχεία που έχουν επιδοτηθεί</a:t>
            </a:r>
          </a:p>
          <a:p>
            <a:pPr marL="0" indent="0" algn="l">
              <a:buFont typeface="Arial" charset="0"/>
              <a:buNone/>
              <a:defRPr/>
            </a:pPr>
            <a:endParaRPr lang="el-GR" sz="3100" dirty="0">
              <a:solidFill>
                <a:srgbClr val="5E5E5E"/>
              </a:solidFill>
              <a:latin typeface="Arial"/>
              <a:cs typeface="Arial"/>
            </a:endParaRPr>
          </a:p>
          <a:p>
            <a:pPr marL="0" indent="0" algn="l">
              <a:buFont typeface="Arial" charset="0"/>
              <a:buNone/>
              <a:defRPr/>
            </a:pPr>
            <a:r>
              <a:rPr lang="el-GR" sz="3100" dirty="0">
                <a:solidFill>
                  <a:srgbClr val="5E5E5E"/>
                </a:solidFill>
                <a:latin typeface="Arial"/>
                <a:cs typeface="Arial"/>
              </a:rPr>
              <a:t>Για τον σκοπό αυτό θα υπογράφεται σχετική Συμφωνία Δημόσιας Χρηματοδότησης μεταξύ των Δικαιούχων που θα ενταχθούν στο σχέδιο και του ΥΕΕΒ, με την οποία κάθε μέρος θα αναλαμβάνει τις σχετικές δεσμεύσεις και υποχρεώσεις. Τις δεσμεύσεις και υποχρεώσεις των επιχειρήσεων θα εγγυούνται δύο φυσικά πρόσωπα.</a:t>
            </a:r>
            <a:endParaRPr lang="en-GB" sz="3100" dirty="0">
              <a:solidFill>
                <a:srgbClr val="5E5E5E"/>
              </a:solidFill>
              <a:latin typeface="Arial"/>
              <a:cs typeface="Arial"/>
            </a:endParaRPr>
          </a:p>
          <a:p>
            <a:pPr marL="571500" indent="-571500" algn="l" hangingPunct="1">
              <a:buClr>
                <a:srgbClr val="407879"/>
              </a:buClr>
              <a:buFont typeface="Arial" panose="020B0604020202020204" pitchFamily="34" charset="0"/>
              <a:buChar char="•"/>
              <a:defRPr/>
            </a:pPr>
            <a:endParaRPr lang="el-GR" sz="3100" dirty="0">
              <a:solidFill>
                <a:srgbClr val="5E5E5E"/>
              </a:solidFill>
              <a:latin typeface="Arial"/>
              <a:cs typeface="Arial"/>
            </a:endParaRPr>
          </a:p>
          <a:p>
            <a:pPr marL="571500" indent="-571500" algn="l" hangingPunct="1">
              <a:buClr>
                <a:srgbClr val="407879"/>
              </a:buClr>
              <a:buFont typeface="Wingdings" panose="05000000000000000000" pitchFamily="2" charset="2"/>
              <a:buChar char="§"/>
              <a:defRPr/>
            </a:pPr>
            <a:endParaRPr lang="el-GR" sz="3100" b="1" dirty="0">
              <a:solidFill>
                <a:srgbClr val="5E5E5E"/>
              </a:solidFill>
              <a:latin typeface="Arial"/>
              <a:cs typeface="Arial"/>
            </a:endParaRPr>
          </a:p>
          <a:p>
            <a:pPr algn="l" hangingPunct="1">
              <a:defRPr/>
            </a:pPr>
            <a:endParaRPr lang="el-GR" sz="3100" dirty="0">
              <a:solidFill>
                <a:srgbClr val="5E5E5E"/>
              </a:solidFill>
              <a:latin typeface="Arial"/>
              <a:cs typeface="Arial"/>
            </a:endParaRPr>
          </a:p>
          <a:p>
            <a:pPr algn="l" hangingPunct="1">
              <a:defRPr/>
            </a:pPr>
            <a:endParaRPr lang="el-GR" sz="3100" b="1" dirty="0">
              <a:solidFill>
                <a:srgbClr val="3C8498"/>
              </a:solidFill>
              <a:latin typeface="Arial"/>
              <a:cs typeface="Arial"/>
            </a:endParaRPr>
          </a:p>
          <a:p>
            <a:pPr algn="l" hangingPunct="1">
              <a:defRPr/>
            </a:pPr>
            <a:endParaRPr lang="x-none" sz="3100" b="1" dirty="0">
              <a:solidFill>
                <a:srgbClr val="3C8498"/>
              </a:solidFill>
              <a:latin typeface="Arial"/>
              <a:cs typeface="Arial"/>
            </a:endParaRPr>
          </a:p>
          <a:p>
            <a:pPr algn="l" hangingPunct="1">
              <a:defRPr/>
            </a:pPr>
            <a:endParaRPr lang="en-GB" sz="3100" dirty="0"/>
          </a:p>
        </p:txBody>
      </p:sp>
      <p:sp>
        <p:nvSpPr>
          <p:cNvPr id="12" name="headline goes here goes here"/>
          <p:cNvSpPr txBox="1"/>
          <p:nvPr/>
        </p:nvSpPr>
        <p:spPr>
          <a:xfrm>
            <a:off x="1191623" y="995083"/>
            <a:ext cx="10120811" cy="1512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dirty="0"/>
              <a:t>Βασικεσ υποχρεωσεισ </a:t>
            </a:r>
            <a:endParaRPr lang="en-US" dirty="0"/>
          </a:p>
          <a:p>
            <a:r>
              <a:rPr lang="el-GR" dirty="0"/>
              <a:t>δικαιουχων</a:t>
            </a:r>
            <a:endParaRPr dirty="0"/>
          </a:p>
        </p:txBody>
      </p:sp>
    </p:spTree>
    <p:extLst>
      <p:ext uri="{BB962C8B-B14F-4D97-AF65-F5344CB8AC3E}">
        <p14:creationId xmlns:p14="http://schemas.microsoft.com/office/powerpoint/2010/main" val="2486716521"/>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cstate="print"/>
          <a:stretch>
            <a:fillRect/>
          </a:stretch>
        </p:blipFill>
        <p:spPr>
          <a:xfrm>
            <a:off x="8753237" y="10525178"/>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582" y="12229632"/>
            <a:ext cx="6035270" cy="1310516"/>
          </a:xfrm>
          <a:prstGeom prst="rect">
            <a:avLst/>
          </a:prstGeom>
        </p:spPr>
      </p:pic>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4" cstate="print"/>
          <a:stretch>
            <a:fillRect/>
          </a:stretch>
        </p:blipFill>
        <p:spPr>
          <a:xfrm>
            <a:off x="22060300" y="1219414"/>
            <a:ext cx="711200" cy="698500"/>
          </a:xfrm>
          <a:prstGeom prst="rect">
            <a:avLst/>
          </a:prstGeom>
        </p:spPr>
      </p:pic>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827584" y="2063930"/>
            <a:ext cx="21924000" cy="9776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hangingPunct="1">
              <a:buFont typeface="Wingdings" pitchFamily="2" charset="2"/>
              <a:buChar char="Ø"/>
              <a:defRPr/>
            </a:pPr>
            <a:r>
              <a:rPr lang="el-GR" sz="3200" dirty="0">
                <a:solidFill>
                  <a:srgbClr val="5E5E5E"/>
                </a:solidFill>
                <a:latin typeface="Arial"/>
                <a:cs typeface="Arial"/>
              </a:rPr>
              <a:t>   Μπείτε στη νέα ανανεωμένη ιστοσελίδα του Υπουργείου Ενέργειας, Εμπορίου και Βιομηχανίας </a:t>
            </a:r>
            <a:r>
              <a:rPr lang="en-US" sz="3200" dirty="0">
                <a:solidFill>
                  <a:srgbClr val="5E5E5E"/>
                </a:solidFill>
                <a:latin typeface="Arial"/>
                <a:cs typeface="Arial"/>
                <a:hlinkClick r:id="rId5"/>
              </a:rPr>
              <a:t>www.meci.gov.cy</a:t>
            </a:r>
            <a:endParaRPr lang="el-GR" sz="3200" dirty="0">
              <a:solidFill>
                <a:srgbClr val="5E5E5E"/>
              </a:solidFill>
              <a:latin typeface="Arial"/>
              <a:cs typeface="Arial"/>
            </a:endParaRPr>
          </a:p>
          <a:p>
            <a:pPr algn="l" hangingPunct="1">
              <a:defRPr/>
            </a:pPr>
            <a:r>
              <a:rPr lang="el-GR" sz="3200" dirty="0">
                <a:solidFill>
                  <a:srgbClr val="5E5E5E"/>
                </a:solidFill>
                <a:latin typeface="Arial"/>
                <a:cs typeface="Arial"/>
              </a:rPr>
              <a:t> </a:t>
            </a:r>
          </a:p>
          <a:p>
            <a:pPr algn="l" hangingPunct="1">
              <a:buFont typeface="Wingdings" pitchFamily="2" charset="2"/>
              <a:buChar char="Ø"/>
              <a:defRPr/>
            </a:pPr>
            <a:r>
              <a:rPr lang="el-GR" sz="3200" dirty="0">
                <a:solidFill>
                  <a:srgbClr val="5E5E5E"/>
                </a:solidFill>
                <a:latin typeface="Arial"/>
                <a:cs typeface="Arial"/>
              </a:rPr>
              <a:t>  Στο παράρτημα σχέδια χορηγιών θα βρείτε τον οδηγό του σχεδίου και όλα τα απαραίτητα έντυπα</a:t>
            </a:r>
          </a:p>
          <a:p>
            <a:pPr algn="l" hangingPunct="1">
              <a:buFont typeface="Wingdings" pitchFamily="2" charset="2"/>
              <a:buChar char="Ø"/>
              <a:defRPr/>
            </a:pPr>
            <a:endParaRPr lang="el-GR" sz="3200" dirty="0">
              <a:solidFill>
                <a:srgbClr val="5E5E5E"/>
              </a:solidFill>
              <a:latin typeface="Arial"/>
              <a:cs typeface="Arial"/>
            </a:endParaRPr>
          </a:p>
          <a:p>
            <a:pPr algn="l" hangingPunct="1">
              <a:defRPr/>
            </a:pPr>
            <a:endParaRPr lang="el-GR" sz="3200" dirty="0">
              <a:solidFill>
                <a:srgbClr val="5E5E5E"/>
              </a:solidFill>
              <a:latin typeface="Arial"/>
              <a:cs typeface="Arial"/>
            </a:endParaRPr>
          </a:p>
          <a:p>
            <a:pPr algn="l" hangingPunct="1">
              <a:buFont typeface="Wingdings" pitchFamily="2" charset="2"/>
              <a:buChar char="Ø"/>
              <a:defRPr/>
            </a:pPr>
            <a:endParaRPr lang="el-GR" sz="3200" dirty="0">
              <a:solidFill>
                <a:srgbClr val="5E5E5E"/>
              </a:solidFill>
              <a:latin typeface="Arial"/>
              <a:cs typeface="Arial"/>
            </a:endParaRPr>
          </a:p>
          <a:p>
            <a:pPr algn="l" hangingPunct="1">
              <a:defRPr/>
            </a:pPr>
            <a:r>
              <a:rPr lang="en-US" sz="3200" dirty="0">
                <a:solidFill>
                  <a:srgbClr val="5E5E5E"/>
                </a:solidFill>
                <a:latin typeface="Arial"/>
                <a:cs typeface="Arial"/>
              </a:rPr>
              <a:t> </a:t>
            </a:r>
          </a:p>
          <a:p>
            <a:pPr algn="l" hangingPunct="1">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algn="l" hangingPunct="1">
              <a:defRPr/>
            </a:pPr>
            <a:endParaRPr lang="el-GR" sz="3600" b="1" dirty="0">
              <a:solidFill>
                <a:srgbClr val="5E5E5E"/>
              </a:solidFill>
              <a:latin typeface="Arial"/>
              <a:cs typeface="Arial"/>
            </a:endParaRPr>
          </a:p>
          <a:p>
            <a:pPr marL="571500" indent="-571500" algn="l" hangingPunct="1">
              <a:buClr>
                <a:srgbClr val="407879"/>
              </a:buClr>
              <a:buFont typeface="Wingdings" panose="05000000000000000000" pitchFamily="2" charset="2"/>
              <a:buChar char="§"/>
              <a:defRPr/>
            </a:pPr>
            <a:endParaRPr lang="el-GR" sz="3600" b="1" dirty="0">
              <a:solidFill>
                <a:srgbClr val="5E5E5E"/>
              </a:solidFill>
              <a:latin typeface="Arial"/>
              <a:cs typeface="Arial"/>
            </a:endParaRPr>
          </a:p>
          <a:p>
            <a:pPr algn="l" hangingPunct="1">
              <a:defRPr/>
            </a:pPr>
            <a:endParaRPr lang="el-GR" sz="3600" dirty="0">
              <a:solidFill>
                <a:srgbClr val="5E5E5E"/>
              </a:solidFill>
              <a:latin typeface="Arial"/>
              <a:cs typeface="Arial"/>
            </a:endParaRPr>
          </a:p>
          <a:p>
            <a:pPr algn="l" hangingPunct="1">
              <a:defRPr/>
            </a:pPr>
            <a:endParaRPr lang="el-GR" sz="3700" b="1" dirty="0">
              <a:solidFill>
                <a:srgbClr val="3C8498"/>
              </a:solidFill>
              <a:latin typeface="Arial"/>
              <a:cs typeface="Arial"/>
            </a:endParaRPr>
          </a:p>
          <a:p>
            <a:pPr algn="l" hangingPunct="1">
              <a:defRPr/>
            </a:pPr>
            <a:endParaRPr lang="x-none" sz="3700" b="1" dirty="0">
              <a:solidFill>
                <a:srgbClr val="3C8498"/>
              </a:solidFill>
              <a:latin typeface="Arial"/>
              <a:cs typeface="Arial"/>
            </a:endParaRPr>
          </a:p>
          <a:p>
            <a:pPr hangingPunct="1">
              <a:defRPr/>
            </a:pPr>
            <a:endParaRPr lang="en-GB" dirty="0"/>
          </a:p>
        </p:txBody>
      </p:sp>
      <p:graphicFrame>
        <p:nvGraphicFramePr>
          <p:cNvPr id="7" name="Diagram 6">
            <a:extLst>
              <a:ext uri="{FF2B5EF4-FFF2-40B4-BE49-F238E27FC236}">
                <a16:creationId xmlns:a16="http://schemas.microsoft.com/office/drawing/2014/main" id="{489E7E29-51E1-4903-AEE4-A4F329817D03}"/>
              </a:ext>
            </a:extLst>
          </p:cNvPr>
          <p:cNvGraphicFramePr/>
          <p:nvPr/>
        </p:nvGraphicFramePr>
        <p:xfrm>
          <a:off x="827583" y="3238205"/>
          <a:ext cx="22153187" cy="90907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TextBox 13">
            <a:extLst>
              <a:ext uri="{FF2B5EF4-FFF2-40B4-BE49-F238E27FC236}">
                <a16:creationId xmlns:a16="http://schemas.microsoft.com/office/drawing/2014/main" id="{86DC613B-C332-4149-BEB2-691612CD9D5A}"/>
              </a:ext>
            </a:extLst>
          </p:cNvPr>
          <p:cNvSpPr txBox="1"/>
          <p:nvPr/>
        </p:nvSpPr>
        <p:spPr>
          <a:xfrm>
            <a:off x="800533" y="9163004"/>
            <a:ext cx="21954963"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Clr>
                <a:srgbClr val="407879"/>
              </a:buClr>
              <a:buFont typeface="Wingdings" pitchFamily="2" charset="2"/>
              <a:buChar char="Ø"/>
            </a:pPr>
            <a:r>
              <a:rPr lang="el-GR" sz="3200" b="0" dirty="0">
                <a:solidFill>
                  <a:srgbClr val="5E5E5E"/>
                </a:solidFill>
                <a:latin typeface="Arial"/>
                <a:cs typeface="Arial"/>
              </a:rPr>
              <a:t>Για να ολοκληρώσετε το προφίλ σας θα πρέπει, μεταξύ άλλων, να υποβάλετε τα οικονομικά στοιχεία της επιχείρησής σας για τα τρία τελευταία χρόνια (2018-2020). </a:t>
            </a:r>
          </a:p>
          <a:p>
            <a:pPr marL="342900" indent="-342900" algn="l">
              <a:buClr>
                <a:srgbClr val="407879"/>
              </a:buClr>
            </a:pPr>
            <a:endParaRPr lang="el-GR" sz="3200" b="0" dirty="0">
              <a:solidFill>
                <a:srgbClr val="5E5E5E"/>
              </a:solidFill>
              <a:latin typeface="Arial"/>
              <a:cs typeface="Arial"/>
            </a:endParaRPr>
          </a:p>
          <a:p>
            <a:pPr marL="342900" indent="-342900" algn="l">
              <a:buClr>
                <a:srgbClr val="407879"/>
              </a:buClr>
              <a:buFont typeface="Wingdings" pitchFamily="2" charset="2"/>
              <a:buChar char="Ø"/>
            </a:pPr>
            <a:r>
              <a:rPr lang="el-GR" sz="3200" b="0" dirty="0">
                <a:solidFill>
                  <a:srgbClr val="5E5E5E"/>
                </a:solidFill>
                <a:latin typeface="Arial"/>
                <a:cs typeface="Arial"/>
              </a:rPr>
              <a:t>Για να υποβάλετε νέα αίτηση θα πρέπει να καταθέσετε, μεταξύ άλλων, στοιχεία σχετικά με τη δραστηριότητα και οργάνωση της επιχείρησής σας, ανάλυση επενδυτικού σχεδίου, χρηματοδότηση και χρονοδιαγράμματα. </a:t>
            </a:r>
          </a:p>
          <a:p>
            <a:pPr marL="342900" indent="-342900" algn="l">
              <a:buClr>
                <a:srgbClr val="407879"/>
              </a:buClr>
              <a:buFont typeface="Wingdings" pitchFamily="2" charset="2"/>
              <a:buChar char="Ø"/>
            </a:pPr>
            <a:endParaRPr lang="el-GR" sz="3200" b="0" dirty="0">
              <a:solidFill>
                <a:srgbClr val="5E5E5E"/>
              </a:solidFill>
              <a:latin typeface="Arial"/>
              <a:cs typeface="Arial"/>
            </a:endParaRPr>
          </a:p>
          <a:p>
            <a:pPr marL="342900" indent="-342900" algn="l">
              <a:buClr>
                <a:srgbClr val="407879"/>
              </a:buClr>
              <a:buFont typeface="Wingdings" pitchFamily="2" charset="2"/>
              <a:buChar char="Ø"/>
            </a:pPr>
            <a:endParaRPr lang="el-GR" sz="3200" b="0" dirty="0">
              <a:solidFill>
                <a:srgbClr val="5E5E5E"/>
              </a:solidFill>
              <a:latin typeface="Arial"/>
              <a:cs typeface="Arial"/>
            </a:endParaRPr>
          </a:p>
          <a:p>
            <a:pPr marL="342900" indent="-342900" algn="l">
              <a:buClr>
                <a:srgbClr val="407879"/>
              </a:buClr>
              <a:buFont typeface="Wingdings" pitchFamily="2" charset="2"/>
              <a:buChar char="Ø"/>
            </a:pPr>
            <a:endParaRPr lang="el-GR" sz="3200" b="0" dirty="0">
              <a:solidFill>
                <a:srgbClr val="5E5E5E"/>
              </a:solidFill>
              <a:latin typeface="Arial"/>
              <a:cs typeface="Arial"/>
            </a:endParaRPr>
          </a:p>
        </p:txBody>
      </p:sp>
      <p:graphicFrame>
        <p:nvGraphicFramePr>
          <p:cNvPr id="21" name="Diagram 20">
            <a:extLst>
              <a:ext uri="{FF2B5EF4-FFF2-40B4-BE49-F238E27FC236}">
                <a16:creationId xmlns:a16="http://schemas.microsoft.com/office/drawing/2014/main" id="{2E0663A4-8804-45DB-AD4E-02611CE72D57}"/>
              </a:ext>
            </a:extLst>
          </p:cNvPr>
          <p:cNvGraphicFramePr/>
          <p:nvPr/>
        </p:nvGraphicFramePr>
        <p:xfrm>
          <a:off x="1856442" y="6465535"/>
          <a:ext cx="20598937" cy="241987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3" name="Diagram 22">
            <a:extLst>
              <a:ext uri="{FF2B5EF4-FFF2-40B4-BE49-F238E27FC236}">
                <a16:creationId xmlns:a16="http://schemas.microsoft.com/office/drawing/2014/main" id="{EA49704F-6AA7-4432-925F-EC067EE45149}"/>
              </a:ext>
            </a:extLst>
          </p:cNvPr>
          <p:cNvGraphicFramePr/>
          <p:nvPr/>
        </p:nvGraphicFramePr>
        <p:xfrm>
          <a:off x="1856441" y="4048106"/>
          <a:ext cx="5337989" cy="216412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9" name="headline goes here goes here"/>
          <p:cNvSpPr txBox="1"/>
          <p:nvPr/>
        </p:nvSpPr>
        <p:spPr>
          <a:xfrm>
            <a:off x="1348377" y="981067"/>
            <a:ext cx="13412651"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dirty="0"/>
              <a:t>Τροποσ υποβολησ προτασησ</a:t>
            </a:r>
            <a:endParaRPr dirty="0"/>
          </a:p>
        </p:txBody>
      </p:sp>
    </p:spTree>
    <p:extLst>
      <p:ext uri="{BB962C8B-B14F-4D97-AF65-F5344CB8AC3E}">
        <p14:creationId xmlns:p14="http://schemas.microsoft.com/office/powerpoint/2010/main" val="785904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9449730.jpg"/>
          <p:cNvPicPr>
            <a:picLocks noChangeAspect="1"/>
          </p:cNvPicPr>
          <p:nvPr/>
        </p:nvPicPr>
        <p:blipFill>
          <a:blip r:embed="rId2" cstate="print"/>
          <a:stretch>
            <a:fillRect/>
          </a:stretch>
        </p:blipFill>
        <p:spPr>
          <a:xfrm>
            <a:off x="0" y="0"/>
            <a:ext cx="7942217" cy="15980316"/>
          </a:xfrm>
          <a:prstGeom prst="rect">
            <a:avLst/>
          </a:prstGeom>
        </p:spPr>
      </p:pic>
      <p:pic>
        <p:nvPicPr>
          <p:cNvPr id="148" name="Image" descr="Image"/>
          <p:cNvPicPr>
            <a:picLocks noChangeAspect="1"/>
          </p:cNvPicPr>
          <p:nvPr/>
        </p:nvPicPr>
        <p:blipFill>
          <a:blip r:embed="rId3" cstate="print"/>
          <a:stretch>
            <a:fillRect/>
          </a:stretch>
        </p:blipFill>
        <p:spPr>
          <a:xfrm>
            <a:off x="8936984" y="10615365"/>
            <a:ext cx="15700723" cy="3345352"/>
          </a:xfrm>
          <a:prstGeom prst="rect">
            <a:avLst/>
          </a:prstGeom>
          <a:ln w="12700">
            <a:miter lim="400000"/>
          </a:ln>
        </p:spPr>
      </p:pic>
      <p:sp>
        <p:nvSpPr>
          <p:cNvPr id="152" name="Lorem ipsum dolor sit amet, consec etur adip iscin elit. Suspe disse place rat, felis in biben dum trist ique, lectu magna fini bus dolor, ut sagit tis nibh lorem in massa. In eget purus et torto lobor tis auctor non vel ex. Cura bitur ac ultri cies enim.…"/>
          <p:cNvSpPr txBox="1"/>
          <p:nvPr/>
        </p:nvSpPr>
        <p:spPr>
          <a:xfrm>
            <a:off x="9911554" y="5073614"/>
            <a:ext cx="12041251" cy="6853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defRPr sz="5000" b="0" i="1">
                <a:solidFill>
                  <a:srgbClr val="5E5E5E"/>
                </a:solidFill>
                <a:latin typeface="Arial"/>
                <a:ea typeface="Arial"/>
                <a:cs typeface="Arial"/>
                <a:sym typeface="Arial"/>
              </a:defRPr>
            </a:pPr>
            <a:r>
              <a:rPr lang="el-GR" sz="4200" dirty="0"/>
              <a:t>Οι ειδικότεροι στόχοι του είναι:</a:t>
            </a:r>
          </a:p>
          <a:p>
            <a:pPr>
              <a:buFont typeface="Wingdings" pitchFamily="2" charset="2"/>
              <a:buChar char="Ø"/>
              <a:defRPr sz="5000" b="0" i="1">
                <a:solidFill>
                  <a:srgbClr val="5E5E5E"/>
                </a:solidFill>
                <a:latin typeface="Arial"/>
                <a:ea typeface="Arial"/>
                <a:cs typeface="Arial"/>
                <a:sym typeface="Arial"/>
              </a:defRPr>
            </a:pPr>
            <a:r>
              <a:rPr lang="el-GR" sz="4200" dirty="0"/>
              <a:t> Η ενίσχυση επιχειρήσεων για την υλοποίηση επενδύσεων που θα βελτιώσουν την τεχνολογική στάθμη, την παραγωγική</a:t>
            </a:r>
            <a:br>
              <a:rPr lang="el-GR" sz="4200" dirty="0"/>
            </a:br>
            <a:r>
              <a:rPr lang="el-GR" sz="4200" dirty="0"/>
              <a:t> διαδικασία και την παραγωγικότητά τους.</a:t>
            </a:r>
          </a:p>
          <a:p>
            <a:pPr>
              <a:buFont typeface="Wingdings" pitchFamily="2" charset="2"/>
              <a:buChar char="Ø"/>
              <a:defRPr sz="5000" b="0" i="1">
                <a:solidFill>
                  <a:srgbClr val="5E5E5E"/>
                </a:solidFill>
                <a:latin typeface="Arial"/>
                <a:ea typeface="Arial"/>
                <a:cs typeface="Arial"/>
                <a:sym typeface="Arial"/>
              </a:defRPr>
            </a:pPr>
            <a:endParaRPr lang="el-GR" sz="4200" dirty="0"/>
          </a:p>
          <a:p>
            <a:pPr>
              <a:buFont typeface="Wingdings" pitchFamily="2" charset="2"/>
              <a:buChar char="Ø"/>
              <a:defRPr sz="5000" b="0" i="1">
                <a:solidFill>
                  <a:srgbClr val="5E5E5E"/>
                </a:solidFill>
                <a:latin typeface="Arial"/>
                <a:ea typeface="Arial"/>
                <a:cs typeface="Arial"/>
                <a:sym typeface="Arial"/>
              </a:defRPr>
            </a:pPr>
            <a:r>
              <a:rPr lang="el-GR" sz="4200" dirty="0"/>
              <a:t>Η δημιουργία νέων μονάδων και η τόνωση </a:t>
            </a:r>
          </a:p>
          <a:p>
            <a:pPr>
              <a:defRPr sz="5000" b="0" i="1">
                <a:solidFill>
                  <a:srgbClr val="5E5E5E"/>
                </a:solidFill>
                <a:latin typeface="Arial"/>
                <a:ea typeface="Arial"/>
                <a:cs typeface="Arial"/>
                <a:sym typeface="Arial"/>
              </a:defRPr>
            </a:pPr>
            <a:r>
              <a:rPr lang="el-GR" sz="4200" dirty="0"/>
              <a:t>της επιχειρηματικότητας.</a:t>
            </a:r>
            <a:br>
              <a:rPr lang="el-GR" sz="4200" dirty="0"/>
            </a:br>
            <a:endParaRPr lang="el-GR" sz="4200" dirty="0"/>
          </a:p>
          <a:p>
            <a:pPr>
              <a:buFont typeface="Wingdings" pitchFamily="2" charset="2"/>
              <a:buChar char="Ø"/>
              <a:defRPr sz="5000" b="0" i="1">
                <a:solidFill>
                  <a:srgbClr val="5E5E5E"/>
                </a:solidFill>
                <a:latin typeface="Arial"/>
                <a:ea typeface="Arial"/>
                <a:cs typeface="Arial"/>
                <a:sym typeface="Arial"/>
              </a:defRPr>
            </a:pPr>
            <a:r>
              <a:rPr lang="el-GR" sz="4200" dirty="0"/>
              <a:t>Η δημιουργία νέων θέσεων εργασίας.</a:t>
            </a:r>
          </a:p>
          <a:p>
            <a:pPr>
              <a:defRPr sz="5000" b="0" i="1">
                <a:solidFill>
                  <a:srgbClr val="5E5E5E"/>
                </a:solidFill>
                <a:latin typeface="Arial"/>
                <a:ea typeface="Arial"/>
                <a:cs typeface="Arial"/>
                <a:sym typeface="Arial"/>
              </a:defRPr>
            </a:pPr>
            <a:r>
              <a:rPr lang="el-GR" sz="4200" dirty="0"/>
              <a:t> </a:t>
            </a:r>
          </a:p>
        </p:txBody>
      </p:sp>
      <p:sp>
        <p:nvSpPr>
          <p:cNvPr id="10" name="Suspe disse place rat, felis in biben dum trist ique, lectu magna fini bus dolor, ut sagit tis nibh lorem in massa.…"/>
          <p:cNvSpPr txBox="1">
            <a:spLocks/>
          </p:cNvSpPr>
          <p:nvPr/>
        </p:nvSpPr>
        <p:spPr>
          <a:xfrm>
            <a:off x="9911554" y="827094"/>
            <a:ext cx="12041251" cy="37403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p>
            <a:pPr marL="0" marR="0" lvl="0" indent="0" defTabSz="825500" rtl="0" eaLnBrk="1" fontAlgn="auto" latinLnBrk="0" hangingPunct="1">
              <a:lnSpc>
                <a:spcPct val="120000"/>
              </a:lnSpc>
              <a:spcBef>
                <a:spcPts val="0"/>
              </a:spcBef>
              <a:spcAft>
                <a:spcPts val="0"/>
              </a:spcAft>
              <a:buClrTx/>
              <a:buSzTx/>
              <a:buFontTx/>
              <a:buNone/>
              <a:tabLst/>
              <a:defRPr sz="2500" i="1">
                <a:solidFill>
                  <a:srgbClr val="3C8498"/>
                </a:solidFill>
                <a:latin typeface="Arial"/>
                <a:ea typeface="Arial"/>
                <a:cs typeface="Arial"/>
                <a:sym typeface="Arial"/>
              </a:defRPr>
            </a:pPr>
            <a: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t>Το σχέδιο στοχεύει στην υποστήριξη, ανάπτυξη και προώθηση των μικρομεσαίων επιχειρήσεων </a:t>
            </a:r>
            <a:endParaRPr kumimoji="0" lang="en-US" sz="3200" b="0" i="1" u="none" strike="noStrike" kern="0" cap="none" spc="0" normalizeH="0" baseline="0" noProof="0" dirty="0">
              <a:ln>
                <a:noFill/>
              </a:ln>
              <a:solidFill>
                <a:schemeClr val="tx1"/>
              </a:solidFill>
              <a:effectLst/>
              <a:uLnTx/>
              <a:uFillTx/>
              <a:latin typeface="Arial"/>
              <a:ea typeface="Arial"/>
              <a:cs typeface="Arial"/>
              <a:sym typeface="Arial"/>
            </a:endParaRPr>
          </a:p>
          <a:p>
            <a:pPr marL="0" marR="0" lvl="0" indent="0" defTabSz="825500" rtl="0" eaLnBrk="1" fontAlgn="auto" latinLnBrk="0" hangingPunct="1">
              <a:lnSpc>
                <a:spcPct val="120000"/>
              </a:lnSpc>
              <a:spcBef>
                <a:spcPts val="0"/>
              </a:spcBef>
              <a:spcAft>
                <a:spcPts val="0"/>
              </a:spcAft>
              <a:buClrTx/>
              <a:buSzTx/>
              <a:buFontTx/>
              <a:buNone/>
              <a:tabLst/>
              <a:defRPr sz="2500" i="1">
                <a:solidFill>
                  <a:srgbClr val="3C8498"/>
                </a:solidFill>
                <a:latin typeface="Arial"/>
                <a:ea typeface="Arial"/>
                <a:cs typeface="Arial"/>
                <a:sym typeface="Arial"/>
              </a:defRPr>
            </a:pPr>
            <a: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t>του μεταποιητικού τομέα και άλλων</a:t>
            </a:r>
            <a:r>
              <a:rPr lang="en-US" sz="3200" b="0" i="1" dirty="0">
                <a:solidFill>
                  <a:schemeClr val="tx1"/>
                </a:solidFill>
                <a:latin typeface="Arial"/>
                <a:ea typeface="Arial"/>
                <a:cs typeface="Arial"/>
                <a:sym typeface="Arial"/>
              </a:rPr>
              <a:t> </a:t>
            </a:r>
            <a: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t>στοχευμένων </a:t>
            </a:r>
          </a:p>
          <a:p>
            <a:pPr marL="0" marR="0" lvl="0" indent="0" defTabSz="825500" rtl="0" eaLnBrk="1" fontAlgn="auto" latinLnBrk="0" hangingPunct="1">
              <a:lnSpc>
                <a:spcPct val="120000"/>
              </a:lnSpc>
              <a:spcBef>
                <a:spcPts val="0"/>
              </a:spcBef>
              <a:spcAft>
                <a:spcPts val="0"/>
              </a:spcAft>
              <a:buClrTx/>
              <a:buSzTx/>
              <a:buFontTx/>
              <a:buNone/>
              <a:tabLst/>
              <a:defRPr sz="2500" i="1">
                <a:solidFill>
                  <a:srgbClr val="3C8498"/>
                </a:solidFill>
                <a:latin typeface="Arial"/>
                <a:ea typeface="Arial"/>
                <a:cs typeface="Arial"/>
                <a:sym typeface="Arial"/>
              </a:defRPr>
            </a:pPr>
            <a: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t>οικονομικών δραστηριοτήτων</a:t>
            </a:r>
            <a:r>
              <a:rPr kumimoji="0" lang="en-US" sz="3200" b="0" i="1" u="none" strike="noStrike" kern="0" cap="none" spc="0" normalizeH="0" baseline="0" noProof="0" dirty="0">
                <a:ln>
                  <a:noFill/>
                </a:ln>
                <a:solidFill>
                  <a:schemeClr val="tx1"/>
                </a:solidFill>
                <a:effectLst/>
                <a:uLnTx/>
                <a:uFillTx/>
                <a:latin typeface="Arial"/>
                <a:ea typeface="Arial"/>
                <a:cs typeface="Arial"/>
                <a:sym typeface="Arial"/>
              </a:rPr>
              <a:t>,</a:t>
            </a:r>
            <a: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t> οι οποίες βρίσκονται εγκατεστημένες ή θα εγκατασταθούν σε περιοχές </a:t>
            </a:r>
            <a:b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br>
            <a: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t>που ελέγχονται από την</a:t>
            </a:r>
            <a:r>
              <a:rPr kumimoji="0" lang="en-US" sz="3200" b="0" i="1" u="none" strike="noStrike" kern="0" cap="none" spc="0" normalizeH="0" noProof="0" dirty="0">
                <a:ln>
                  <a:noFill/>
                </a:ln>
                <a:solidFill>
                  <a:schemeClr val="tx1"/>
                </a:solidFill>
                <a:effectLst/>
                <a:uLnTx/>
                <a:uFillTx/>
                <a:latin typeface="Arial"/>
                <a:ea typeface="Arial"/>
                <a:cs typeface="Arial"/>
                <a:sym typeface="Arial"/>
              </a:rPr>
              <a:t> </a:t>
            </a:r>
            <a:r>
              <a:rPr kumimoji="0" lang="el-GR" sz="3200" b="0" i="1" u="none" strike="noStrike" kern="0" cap="none" spc="0" normalizeH="0" baseline="0" noProof="0" dirty="0">
                <a:ln>
                  <a:noFill/>
                </a:ln>
                <a:solidFill>
                  <a:schemeClr val="tx1"/>
                </a:solidFill>
                <a:effectLst/>
                <a:uLnTx/>
                <a:uFillTx/>
                <a:latin typeface="Arial"/>
                <a:ea typeface="Arial"/>
                <a:cs typeface="Arial"/>
                <a:sym typeface="Arial"/>
              </a:rPr>
              <a:t>Κυπριακή Δημοκρατία.</a:t>
            </a:r>
          </a:p>
        </p:txBody>
      </p:sp>
      <p:pic>
        <p:nvPicPr>
          <p:cNvPr id="12" name="Picture 11" descr="Graphical user interface, text&#10;&#10;Description automatically generated">
            <a:extLst>
              <a:ext uri="{FF2B5EF4-FFF2-40B4-BE49-F238E27FC236}">
                <a16:creationId xmlns:a16="http://schemas.microsoft.com/office/drawing/2014/main" id="{113243A6-B6C7-4667-BF51-64F89A188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842" y="12196476"/>
            <a:ext cx="6035270" cy="1310516"/>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873667DA-E642-BE40-8F43-9B70D415D1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328" y="-94536"/>
            <a:ext cx="24737827" cy="14004499"/>
          </a:xfrm>
          <a:prstGeom prst="rect">
            <a:avLst/>
          </a:prstGeom>
          <a:ln w="12700">
            <a:miter lim="400000"/>
          </a:ln>
        </p:spPr>
      </p:pic>
      <p:sp>
        <p:nvSpPr>
          <p:cNvPr id="7" name="Rectangle">
            <a:extLst>
              <a:ext uri="{FF2B5EF4-FFF2-40B4-BE49-F238E27FC236}">
                <a16:creationId xmlns:a16="http://schemas.microsoft.com/office/drawing/2014/main" id="{080821A8-8C01-2B4B-9F8E-857E7693126E}"/>
              </a:ext>
            </a:extLst>
          </p:cNvPr>
          <p:cNvSpPr/>
          <p:nvPr/>
        </p:nvSpPr>
        <p:spPr>
          <a:xfrm rot="914430">
            <a:off x="-2429410" y="-6311437"/>
            <a:ext cx="13440597"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l-GR" dirty="0"/>
          </a:p>
        </p:txBody>
      </p:sp>
      <p:sp>
        <p:nvSpPr>
          <p:cNvPr id="343" name="Thank you"/>
          <p:cNvSpPr txBox="1"/>
          <p:nvPr/>
        </p:nvSpPr>
        <p:spPr>
          <a:xfrm>
            <a:off x="200393" y="2278355"/>
            <a:ext cx="10069788" cy="3241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pPr algn="ctr"/>
            <a:r>
              <a:rPr lang="el-GR" dirty="0"/>
              <a:t>Ευχ</a:t>
            </a:r>
            <a:r>
              <a:rPr dirty="0"/>
              <a:t>αριστώ για την προσοχή σας !</a:t>
            </a:r>
          </a:p>
        </p:txBody>
      </p:sp>
      <p:pic>
        <p:nvPicPr>
          <p:cNvPr id="6" name="Picture 5" descr="Graphical user interface, text&#10;&#10;Description automatically generated">
            <a:extLst>
              <a:ext uri="{FF2B5EF4-FFF2-40B4-BE49-F238E27FC236}">
                <a16:creationId xmlns:a16="http://schemas.microsoft.com/office/drawing/2014/main" id="{50C3F903-A257-AF4D-AEB0-354212659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525" y="10584539"/>
            <a:ext cx="6035270" cy="1310516"/>
          </a:xfrm>
          <a:prstGeom prst="rect">
            <a:avLst/>
          </a:prstGeom>
        </p:spPr>
      </p:pic>
      <p:sp>
        <p:nvSpPr>
          <p:cNvPr id="11" name="TextBox 10">
            <a:extLst>
              <a:ext uri="{FF2B5EF4-FFF2-40B4-BE49-F238E27FC236}">
                <a16:creationId xmlns:a16="http://schemas.microsoft.com/office/drawing/2014/main" id="{82227C08-0D0B-4B99-9336-F2AA75FC311D}"/>
              </a:ext>
            </a:extLst>
          </p:cNvPr>
          <p:cNvSpPr txBox="1"/>
          <p:nvPr/>
        </p:nvSpPr>
        <p:spPr>
          <a:xfrm>
            <a:off x="909749" y="5513129"/>
            <a:ext cx="8920165" cy="51717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eaLnBrk="1" hangingPunct="1">
              <a:lnSpc>
                <a:spcPct val="150000"/>
              </a:lnSpc>
              <a:buFont typeface="Wingdings 2" panose="05020102010507070707" pitchFamily="18" charset="2"/>
              <a:buNone/>
            </a:pPr>
            <a:r>
              <a:rPr lang="el-GR" altLang="en-US" sz="3200" dirty="0">
                <a:solidFill>
                  <a:srgbClr val="5E5E5E"/>
                </a:solidFill>
                <a:latin typeface="Arial" panose="020B0604020202020204" pitchFamily="34" charset="0"/>
                <a:cs typeface="Arial" panose="020B0604020202020204" pitchFamily="34" charset="0"/>
              </a:rPr>
              <a:t>Ο οδηγός του Σχεδίου και τα στοιχεία επικοινωνίας των αρμόδιων λειτουργών </a:t>
            </a:r>
            <a:br>
              <a:rPr lang="el-GR" altLang="en-US" sz="3200" dirty="0">
                <a:solidFill>
                  <a:srgbClr val="5E5E5E"/>
                </a:solidFill>
                <a:latin typeface="Arial" panose="020B0604020202020204" pitchFamily="34" charset="0"/>
                <a:cs typeface="Arial" panose="020B0604020202020204" pitchFamily="34" charset="0"/>
              </a:rPr>
            </a:br>
            <a:r>
              <a:rPr lang="el-GR" altLang="en-US" sz="3200" dirty="0">
                <a:solidFill>
                  <a:srgbClr val="5E5E5E"/>
                </a:solidFill>
                <a:latin typeface="Arial" panose="020B0604020202020204" pitchFamily="34" charset="0"/>
                <a:cs typeface="Arial" panose="020B0604020202020204" pitchFamily="34" charset="0"/>
              </a:rPr>
              <a:t>θα αναρτηθούν στην ιστοσελίδα </a:t>
            </a:r>
            <a:br>
              <a:rPr lang="el-GR" altLang="en-US" sz="3200" dirty="0">
                <a:solidFill>
                  <a:srgbClr val="5E5E5E"/>
                </a:solidFill>
                <a:latin typeface="Arial" panose="020B0604020202020204" pitchFamily="34" charset="0"/>
                <a:cs typeface="Arial" panose="020B0604020202020204" pitchFamily="34" charset="0"/>
              </a:rPr>
            </a:br>
            <a:r>
              <a:rPr lang="el-GR" altLang="en-US" sz="3200" dirty="0">
                <a:solidFill>
                  <a:srgbClr val="5E5E5E"/>
                </a:solidFill>
                <a:latin typeface="Arial" panose="020B0604020202020204" pitchFamily="34" charset="0"/>
                <a:cs typeface="Arial" panose="020B0604020202020204" pitchFamily="34" charset="0"/>
              </a:rPr>
              <a:t>του Υπουργείου Ενέργειας </a:t>
            </a:r>
            <a:br>
              <a:rPr lang="el-GR" altLang="en-US" sz="3200" dirty="0">
                <a:solidFill>
                  <a:srgbClr val="5E5E5E"/>
                </a:solidFill>
                <a:latin typeface="Arial" panose="020B0604020202020204" pitchFamily="34" charset="0"/>
                <a:cs typeface="Arial" panose="020B0604020202020204" pitchFamily="34" charset="0"/>
              </a:rPr>
            </a:br>
            <a:r>
              <a:rPr lang="en-US" sz="3200" dirty="0">
                <a:solidFill>
                  <a:srgbClr val="5E5E5E"/>
                </a:solidFill>
                <a:latin typeface="Arial" panose="020B0604020202020204" pitchFamily="34" charset="0"/>
                <a:cs typeface="Arial" panose="020B0604020202020204" pitchFamily="34" charset="0"/>
              </a:rPr>
              <a:t>www.meci.gov.cy</a:t>
            </a:r>
            <a:endParaRPr lang="el-GR" sz="3200" dirty="0">
              <a:solidFill>
                <a:srgbClr val="5E5E5E"/>
              </a:solidFill>
              <a:latin typeface="Arial" panose="020B0604020202020204" pitchFamily="34" charset="0"/>
              <a:cs typeface="Arial" panose="020B0604020202020204" pitchFamily="34" charset="0"/>
            </a:endParaRPr>
          </a:p>
          <a:p>
            <a:pPr eaLnBrk="1" hangingPunct="1">
              <a:lnSpc>
                <a:spcPct val="150000"/>
              </a:lnSpc>
              <a:buFont typeface="Wingdings 2" panose="05020102010507070707" pitchFamily="18" charset="2"/>
              <a:buNone/>
            </a:pPr>
            <a:endParaRPr lang="el-GR" altLang="en-US" sz="3200" dirty="0">
              <a:solidFill>
                <a:srgbClr val="5E5E5E"/>
              </a:solidFill>
              <a:latin typeface="Arial" panose="020B0604020202020204" pitchFamily="34" charset="0"/>
              <a:cs typeface="Arial" panose="020B0604020202020204" pitchFamily="34" charset="0"/>
            </a:endParaRPr>
          </a:p>
          <a:p>
            <a:pPr eaLnBrk="1" hangingPunct="1">
              <a:lnSpc>
                <a:spcPct val="150000"/>
              </a:lnSpc>
              <a:buFont typeface="Wingdings 2" panose="05020102010507070707" pitchFamily="18" charset="2"/>
              <a:buNone/>
            </a:pPr>
            <a:endParaRPr lang="el-GR" altLang="en-US" sz="3200" b="1" dirty="0">
              <a:solidFill>
                <a:srgbClr val="3C8498"/>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49D9168-F949-4D40-9F7D-CF4C6D4E9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752" y="11081625"/>
            <a:ext cx="1527801" cy="1021080"/>
          </a:xfrm>
          <a:prstGeom prst="rect">
            <a:avLst/>
          </a:prstGeom>
        </p:spPr>
      </p:pic>
      <p:sp>
        <p:nvSpPr>
          <p:cNvPr id="13" name="TextBox 12">
            <a:extLst>
              <a:ext uri="{FF2B5EF4-FFF2-40B4-BE49-F238E27FC236}">
                <a16:creationId xmlns:a16="http://schemas.microsoft.com/office/drawing/2014/main" id="{15DA22F1-D81B-4E63-BFCA-A67A58CC01FA}"/>
              </a:ext>
            </a:extLst>
          </p:cNvPr>
          <p:cNvSpPr txBox="1"/>
          <p:nvPr/>
        </p:nvSpPr>
        <p:spPr>
          <a:xfrm>
            <a:off x="3398553" y="11336255"/>
            <a:ext cx="4551266" cy="830997"/>
          </a:xfrm>
          <a:prstGeom prst="rect">
            <a:avLst/>
          </a:prstGeom>
          <a:noFill/>
        </p:spPr>
        <p:txBody>
          <a:bodyPr wrap="square" rtlCol="0">
            <a:spAutoFit/>
          </a:bodyPr>
          <a:lstStyle/>
          <a:p>
            <a:r>
              <a:rPr lang="el-GR" sz="2400" b="1" dirty="0">
                <a:latin typeface="Arial" panose="020B0604020202020204" pitchFamily="34" charset="0"/>
                <a:cs typeface="Arial" panose="020B0604020202020204" pitchFamily="34" charset="0"/>
              </a:rPr>
              <a:t>Συγχρηματοδοτούμενο από την Ευρωπαϊκή Ένωση</a:t>
            </a:r>
            <a:endParaRPr lang="en-US" sz="2400"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20944104.jpg"/>
          <p:cNvPicPr>
            <a:picLocks noChangeAspect="1"/>
          </p:cNvPicPr>
          <p:nvPr/>
        </p:nvPicPr>
        <p:blipFill>
          <a:blip r:embed="rId2" cstate="print"/>
          <a:stretch>
            <a:fillRect/>
          </a:stretch>
        </p:blipFill>
        <p:spPr>
          <a:xfrm>
            <a:off x="-1605963" y="2528046"/>
            <a:ext cx="18791304" cy="11187953"/>
          </a:xfrm>
          <a:prstGeom prst="rect">
            <a:avLst/>
          </a:prstGeom>
        </p:spPr>
      </p:pic>
      <p:pic>
        <p:nvPicPr>
          <p:cNvPr id="192" name="Image" descr="Image"/>
          <p:cNvPicPr>
            <a:picLocks noChangeAspect="1"/>
          </p:cNvPicPr>
          <p:nvPr/>
        </p:nvPicPr>
        <p:blipFill>
          <a:blip r:embed="rId3" cstate="print"/>
          <a:stretch>
            <a:fillRect/>
          </a:stretch>
        </p:blipFill>
        <p:spPr>
          <a:xfrm>
            <a:off x="8936984" y="10354105"/>
            <a:ext cx="15700723" cy="3345352"/>
          </a:xfrm>
          <a:prstGeom prst="rect">
            <a:avLst/>
          </a:prstGeom>
          <a:ln w="12700">
            <a:miter lim="400000"/>
          </a:ln>
        </p:spPr>
      </p:pic>
      <p:sp>
        <p:nvSpPr>
          <p:cNvPr id="194" name="headline goes here goes here"/>
          <p:cNvSpPr txBox="1"/>
          <p:nvPr/>
        </p:nvSpPr>
        <p:spPr>
          <a:xfrm>
            <a:off x="3529106" y="669862"/>
            <a:ext cx="7220857"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Ηλεκτρονικα οι αιτησεισ</a:t>
            </a:r>
            <a:endParaRPr dirty="0"/>
          </a:p>
        </p:txBody>
      </p:sp>
      <p:sp>
        <p:nvSpPr>
          <p:cNvPr id="19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270001" y="1453154"/>
            <a:ext cx="11714480" cy="3274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algn="ctr"/>
            <a:r>
              <a:rPr lang="el-GR" dirty="0"/>
              <a:t>Οι δυνητικοί δικαιούχοι θα μπορούν να υποβάλουν τις αιτήσεις τους μέσω του ηλεκτρονικού Συστήματος Σχεδίων Χορηγιών του Υπουργείου Ενέργειας, Εμπορίου και Βιομηχανίας, σε προκαθορισμένες χρονικές περιόδους, που θα ορίζονται στην πρόσκληση υποβολής προτάσεων. </a:t>
            </a:r>
          </a:p>
        </p:txBody>
      </p:sp>
      <p:pic>
        <p:nvPicPr>
          <p:cNvPr id="11" name="Picture 10" descr="Graphical user interface, text&#10;&#10;Description automatically generated">
            <a:extLst>
              <a:ext uri="{FF2B5EF4-FFF2-40B4-BE49-F238E27FC236}">
                <a16:creationId xmlns:a16="http://schemas.microsoft.com/office/drawing/2014/main" id="{113243A6-B6C7-4667-BF51-64F89A188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9"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Mae cenas susci pit massa in mattis ullam corpe viva."/>
          <p:cNvSpPr txBox="1"/>
          <p:nvPr/>
        </p:nvSpPr>
        <p:spPr>
          <a:xfrm>
            <a:off x="16615955" y="2325189"/>
            <a:ext cx="6521615" cy="539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200" b="0" i="1" spc="80">
                <a:solidFill>
                  <a:srgbClr val="5E5E5E"/>
                </a:solidFill>
                <a:latin typeface="Arial"/>
                <a:ea typeface="Arial"/>
                <a:cs typeface="Arial"/>
                <a:sym typeface="Arial"/>
              </a:defRPr>
            </a:lvl1pPr>
          </a:lstStyle>
          <a:p>
            <a:pPr algn="just" hangingPunct="1">
              <a:lnSpc>
                <a:spcPct val="110000"/>
              </a:lnSpc>
              <a:defRPr/>
            </a:pPr>
            <a:endParaRPr lang="el-GR" altLang="en-US" sz="2800" dirty="0"/>
          </a:p>
        </p:txBody>
      </p:sp>
      <p:sp>
        <p:nvSpPr>
          <p:cNvPr id="1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7007840" y="874038"/>
            <a:ext cx="6109063" cy="10166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dirty="0"/>
              <a:t>Το Σχέδιο είναι προσαρμοσμένο και θα εφαρμοσθεί με βάση τον Κανονισμό (ΕΚ) αριθ. 1407/2013 της Επιτροπής, που αφορά τις ενισχύσεις ήσσονος σημασίας. </a:t>
            </a:r>
          </a:p>
          <a:p>
            <a:endParaRPr lang="el-GR" sz="2000" dirty="0"/>
          </a:p>
          <a:p>
            <a:r>
              <a:rPr lang="el-GR" dirty="0"/>
              <a:t>Θα συγχρηματοδοτηθεί κατά την Προγραμματική Περίοδο 2021-2027 από το Ευρωπαϊκό Ταμείο Περιφερειακής Ανάπτυξης (ΕΤΠΑ) της Ε.Ε., στα πλαίσια του Προγράμματος «</a:t>
            </a:r>
            <a:r>
              <a:rPr lang="el-GR" dirty="0" err="1"/>
              <a:t>Θ.Αλ.Ε.Ι.Α</a:t>
            </a:r>
            <a:r>
              <a:rPr lang="el-GR" dirty="0"/>
              <a:t>».</a:t>
            </a:r>
          </a:p>
          <a:p>
            <a:endParaRPr lang="el-G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Image" descr="Image"/>
          <p:cNvPicPr>
            <a:picLocks noChangeAspect="1"/>
          </p:cNvPicPr>
          <p:nvPr/>
        </p:nvPicPr>
        <p:blipFill>
          <a:blip r:embed="rId2" cstate="print"/>
          <a:stretch>
            <a:fillRect/>
          </a:stretch>
        </p:blipFill>
        <p:spPr>
          <a:xfrm>
            <a:off x="8936984" y="10354105"/>
            <a:ext cx="15700723" cy="3345352"/>
          </a:xfrm>
          <a:prstGeom prst="rect">
            <a:avLst/>
          </a:prstGeom>
          <a:ln w="12700">
            <a:miter lim="400000"/>
          </a:ln>
        </p:spPr>
      </p:pic>
      <p:sp>
        <p:nvSpPr>
          <p:cNvPr id="28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285" name="THE TITLE IS HERE"/>
          <p:cNvSpPr txBox="1"/>
          <p:nvPr/>
        </p:nvSpPr>
        <p:spPr>
          <a:xfrm>
            <a:off x="1279451" y="4047540"/>
            <a:ext cx="20320000" cy="3334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pPr algn="ctr"/>
            <a:endParaRPr lang="en-US" sz="4000" dirty="0"/>
          </a:p>
          <a:p>
            <a:pPr algn="ctr"/>
            <a:r>
              <a:rPr lang="el-GR" dirty="0"/>
              <a:t>ΧΟΡΗΓΙΑ: 60% επι </a:t>
            </a:r>
            <a:br>
              <a:rPr lang="el-GR" dirty="0"/>
            </a:br>
            <a:r>
              <a:rPr lang="el-GR" dirty="0"/>
              <a:t>του επιλεξιμου κοστουσ</a:t>
            </a:r>
            <a:endParaRPr dirty="0"/>
          </a:p>
        </p:txBody>
      </p:sp>
      <p:sp>
        <p:nvSpPr>
          <p:cNvPr id="286" name="Subtitle here"/>
          <p:cNvSpPr txBox="1"/>
          <p:nvPr/>
        </p:nvSpPr>
        <p:spPr>
          <a:xfrm>
            <a:off x="1210618" y="553461"/>
            <a:ext cx="20320000" cy="394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5000" b="0" i="1" spc="150">
                <a:solidFill>
                  <a:srgbClr val="307687"/>
                </a:solidFill>
                <a:latin typeface="Arial"/>
                <a:ea typeface="Arial"/>
                <a:cs typeface="Arial"/>
                <a:sym typeface="Arial"/>
              </a:defRPr>
            </a:lvl1pPr>
          </a:lstStyle>
          <a:p>
            <a:pPr algn="ctr"/>
            <a:endParaRPr lang="en-US" dirty="0"/>
          </a:p>
          <a:p>
            <a:pPr algn="ctr">
              <a:buFont typeface="Wingdings" pitchFamily="2" charset="2"/>
              <a:buChar char="Ø"/>
            </a:pPr>
            <a:r>
              <a:rPr lang="el-GR" dirty="0"/>
              <a:t>Μέγιστο ποσό χορηγίας €200.000 ευρώ ανά επιχείρηση</a:t>
            </a:r>
          </a:p>
          <a:p>
            <a:pPr algn="ctr">
              <a:buFont typeface="Wingdings" pitchFamily="2" charset="2"/>
              <a:buChar char="Ø"/>
            </a:pPr>
            <a:r>
              <a:rPr lang="el-GR" dirty="0"/>
              <a:t>  Ελάχιστο ύψος προτεινόμενης επένδυσης </a:t>
            </a:r>
          </a:p>
          <a:p>
            <a:pPr algn="ctr"/>
            <a:r>
              <a:rPr lang="el-GR" dirty="0"/>
              <a:t>(επιλέξιμες δαπάνες) €10.000</a:t>
            </a:r>
          </a:p>
          <a:p>
            <a:endParaRPr dirty="0"/>
          </a:p>
        </p:txBody>
      </p:sp>
      <p:sp>
        <p:nvSpPr>
          <p:cNvPr id="288" name="Line"/>
          <p:cNvSpPr/>
          <p:nvPr/>
        </p:nvSpPr>
        <p:spPr>
          <a:xfrm>
            <a:off x="1373778" y="11487207"/>
            <a:ext cx="21345054" cy="1"/>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89" name="Lorem ipsum dolor sit amet, consec etur adip iscin elit. Suspe disse place rat, felis in biben dum trist ique."/>
          <p:cNvSpPr txBox="1"/>
          <p:nvPr/>
        </p:nvSpPr>
        <p:spPr>
          <a:xfrm>
            <a:off x="1087120" y="6911273"/>
            <a:ext cx="21345056" cy="941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endParaRPr lang="el-GR" dirty="0"/>
          </a:p>
        </p:txBody>
      </p:sp>
      <p:sp>
        <p:nvSpPr>
          <p:cNvPr id="291"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11" name="Subtitle here"/>
          <p:cNvSpPr txBox="1"/>
          <p:nvPr/>
        </p:nvSpPr>
        <p:spPr>
          <a:xfrm>
            <a:off x="1210618" y="7653350"/>
            <a:ext cx="21359224"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5000" b="0" i="1" spc="150">
                <a:solidFill>
                  <a:srgbClr val="307687"/>
                </a:solidFill>
                <a:latin typeface="Arial"/>
                <a:ea typeface="Arial"/>
                <a:cs typeface="Arial"/>
                <a:sym typeface="Arial"/>
              </a:defRPr>
            </a:lvl1pPr>
          </a:lstStyle>
          <a:p>
            <a:pPr algn="ctr"/>
            <a:endParaRPr lang="en-US" dirty="0"/>
          </a:p>
          <a:p>
            <a:pPr algn="ctr">
              <a:buFont typeface="Wingdings" pitchFamily="2" charset="2"/>
              <a:buChar char="Ø"/>
            </a:pPr>
            <a:r>
              <a:rPr lang="el-GR" dirty="0"/>
              <a:t>Για τη χρηματοδότηση του σχεδίου θα διατεθούν συνολικά €50 εκατ. Εκτιμάται ότι κατά την πρώτη πρόσκληση θα διατεθούν τα €25 εκατ. </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descr="157.jpg"/>
          <p:cNvPicPr>
            <a:picLocks noChangeAspect="1"/>
          </p:cNvPicPr>
          <p:nvPr/>
        </p:nvPicPr>
        <p:blipFill>
          <a:blip r:embed="rId3" cstate="print"/>
          <a:stretch>
            <a:fillRect/>
          </a:stretch>
        </p:blipFill>
        <p:spPr>
          <a:xfrm>
            <a:off x="20502282" y="4353287"/>
            <a:ext cx="7763435" cy="6578217"/>
          </a:xfrm>
          <a:prstGeom prst="rect">
            <a:avLst/>
          </a:prstGeom>
        </p:spPr>
      </p:pic>
      <p:pic>
        <p:nvPicPr>
          <p:cNvPr id="140" name="Image" descr="Image"/>
          <p:cNvPicPr>
            <a:picLocks noChangeAspect="1"/>
          </p:cNvPicPr>
          <p:nvPr/>
        </p:nvPicPr>
        <p:blipFill>
          <a:blip r:embed="rId4" cstate="print"/>
          <a:stretch>
            <a:fillRect/>
          </a:stretch>
        </p:blipFill>
        <p:spPr>
          <a:xfrm>
            <a:off x="8953610" y="10298713"/>
            <a:ext cx="15700723" cy="3375050"/>
          </a:xfrm>
          <a:prstGeom prst="rect">
            <a:avLst/>
          </a:prstGeom>
          <a:ln w="12700">
            <a:miter lim="400000"/>
          </a:ln>
        </p:spPr>
      </p:pic>
      <p:sp>
        <p:nvSpPr>
          <p:cNvPr id="14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276059"/>
            <a:ext cx="2059893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cxnSp>
        <p:nvCxnSpPr>
          <p:cNvPr id="78" name="Straight Connector 77">
            <a:extLst>
              <a:ext uri="{FF2B5EF4-FFF2-40B4-BE49-F238E27FC236}">
                <a16:creationId xmlns:a16="http://schemas.microsoft.com/office/drawing/2014/main" id="{B620E129-A907-9F4C-AEEE-3602CE334FC2}"/>
              </a:ext>
            </a:extLst>
          </p:cNvPr>
          <p:cNvCxnSpPr>
            <a:cxnSpLocks/>
          </p:cNvCxnSpPr>
          <p:nvPr/>
        </p:nvCxnSpPr>
        <p:spPr>
          <a:xfrm>
            <a:off x="1253067"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D88A5913-5498-7141-98B6-CDC53686876C}"/>
              </a:ext>
            </a:extLst>
          </p:cNvPr>
          <p:cNvPicPr>
            <a:picLocks noChangeAspect="1"/>
          </p:cNvPicPr>
          <p:nvPr/>
        </p:nvPicPr>
        <p:blipFill>
          <a:blip r:embed="rId6" cstate="print"/>
          <a:stretch>
            <a:fillRect/>
          </a:stretch>
        </p:blipFill>
        <p:spPr>
          <a:xfrm>
            <a:off x="22060300" y="1219414"/>
            <a:ext cx="711200" cy="698500"/>
          </a:xfrm>
          <a:prstGeom prst="rect">
            <a:avLst/>
          </a:prstGeom>
        </p:spPr>
      </p:pic>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1210618" y="2116453"/>
            <a:ext cx="21924000" cy="9492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fontScale="9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82880" indent="-182880" algn="l" hangingPunct="1">
              <a:defRPr/>
            </a:pPr>
            <a:endParaRPr lang="el-GR" altLang="en-US" sz="4000" b="1" dirty="0">
              <a:solidFill>
                <a:srgbClr val="3C8498"/>
              </a:solidFill>
              <a:latin typeface="Arial"/>
              <a:cs typeface="Arial"/>
            </a:endParaRPr>
          </a:p>
          <a:p>
            <a:pPr marL="514350" indent="-514350" algn="just" hangingPunct="1">
              <a:buClr>
                <a:srgbClr val="407879"/>
              </a:buClr>
              <a:buFont typeface="+mj-lt"/>
              <a:buAutoNum type="alphaUcPeriod"/>
              <a:defRPr/>
            </a:pPr>
            <a:r>
              <a:rPr lang="el-GR" sz="3500" dirty="0">
                <a:solidFill>
                  <a:srgbClr val="5E5E5E"/>
                </a:solidFill>
                <a:latin typeface="Arial"/>
                <a:cs typeface="Arial"/>
              </a:rPr>
              <a:t>Νέες ή υφιστάμενες Μικρομεσαίες Επιχειρήσεις του μεταποιητικού τομέα.</a:t>
            </a:r>
            <a:endParaRPr lang="en-US" sz="3500" dirty="0">
              <a:solidFill>
                <a:srgbClr val="5E5E5E"/>
              </a:solidFill>
              <a:latin typeface="Arial"/>
              <a:cs typeface="Arial"/>
            </a:endParaRPr>
          </a:p>
          <a:p>
            <a:pPr marL="514350" indent="-514350" algn="just" hangingPunct="1">
              <a:buClr>
                <a:srgbClr val="407879"/>
              </a:buClr>
              <a:buFont typeface="+mj-lt"/>
              <a:buAutoNum type="alphaUcPeriod"/>
              <a:defRPr/>
            </a:pPr>
            <a:endParaRPr lang="el-GR" sz="3500" dirty="0">
              <a:solidFill>
                <a:srgbClr val="5E5E5E"/>
              </a:solidFill>
              <a:latin typeface="Arial"/>
              <a:cs typeface="Arial"/>
            </a:endParaRPr>
          </a:p>
          <a:p>
            <a:pPr marL="742950" indent="-742950" algn="l" hangingPunct="1">
              <a:buClr>
                <a:srgbClr val="407879"/>
              </a:buClr>
              <a:buFont typeface="+mj-lt"/>
              <a:buAutoNum type="alphaUcPeriod"/>
              <a:defRPr/>
            </a:pPr>
            <a:endParaRPr lang="el-GR" sz="3500" b="1" dirty="0">
              <a:solidFill>
                <a:srgbClr val="5E5E5E"/>
              </a:solidFill>
              <a:latin typeface="Arial"/>
              <a:cs typeface="Arial"/>
            </a:endParaRPr>
          </a:p>
          <a:p>
            <a:pPr marL="514350" indent="-514350" algn="just" hangingPunct="1">
              <a:buClr>
                <a:srgbClr val="407879"/>
              </a:buClr>
              <a:buFont typeface="+mj-lt"/>
              <a:buAutoNum type="alphaUcPeriod"/>
              <a:defRPr/>
            </a:pPr>
            <a:r>
              <a:rPr lang="el-GR" sz="3500" dirty="0">
                <a:solidFill>
                  <a:srgbClr val="5E5E5E"/>
                </a:solidFill>
                <a:latin typeface="Arial"/>
                <a:cs typeface="Arial"/>
              </a:rPr>
              <a:t>Άλλες νέες ή υφιστάμενες Μικρομεσαίες Επιχειρήσεις που εμπίπτουν στις πιο κάτω οικονομικές δραστηριότητες:</a:t>
            </a:r>
            <a:endParaRPr lang="x-none" sz="3500" dirty="0">
              <a:solidFill>
                <a:srgbClr val="5E5E5E"/>
              </a:solidFill>
              <a:latin typeface="Arial"/>
              <a:cs typeface="Arial"/>
            </a:endParaRPr>
          </a:p>
          <a:p>
            <a:pPr marL="514350" lvl="3" indent="-514350" algn="just">
              <a:lnSpc>
                <a:spcPct val="150000"/>
              </a:lnSpc>
              <a:buClr>
                <a:srgbClr val="407879"/>
              </a:buClr>
              <a:buFont typeface="+mj-lt"/>
              <a:buAutoNum type="arabicPeriod"/>
            </a:pPr>
            <a:r>
              <a:rPr lang="el-GR" sz="3500" dirty="0">
                <a:solidFill>
                  <a:srgbClr val="5E5E5E"/>
                </a:solidFill>
                <a:latin typeface="Arial"/>
                <a:cs typeface="Arial"/>
              </a:rPr>
              <a:t>Παραγωγή βρώσιμου και μη βρώσιμου πάγου (τομέας </a:t>
            </a:r>
            <a:r>
              <a:rPr lang="en-US" sz="3500" dirty="0">
                <a:solidFill>
                  <a:srgbClr val="5E5E5E"/>
                </a:solidFill>
                <a:latin typeface="Arial"/>
                <a:cs typeface="Arial"/>
              </a:rPr>
              <a:t>D </a:t>
            </a:r>
            <a:r>
              <a:rPr lang="el-GR" sz="3500" dirty="0">
                <a:solidFill>
                  <a:srgbClr val="5E5E5E"/>
                </a:solidFill>
                <a:latin typeface="Arial"/>
                <a:cs typeface="Arial"/>
              </a:rPr>
              <a:t>- 35.30.2)</a:t>
            </a:r>
            <a:endParaRPr lang="x-none" sz="3500" dirty="0">
              <a:solidFill>
                <a:srgbClr val="5E5E5E"/>
              </a:solidFill>
              <a:latin typeface="Arial"/>
              <a:cs typeface="Arial"/>
            </a:endParaRPr>
          </a:p>
          <a:p>
            <a:pPr marL="514350" lvl="3" indent="-514350" algn="just">
              <a:lnSpc>
                <a:spcPct val="150000"/>
              </a:lnSpc>
              <a:buClr>
                <a:srgbClr val="407879"/>
              </a:buClr>
              <a:buFont typeface="+mj-lt"/>
              <a:buAutoNum type="arabicPeriod"/>
            </a:pPr>
            <a:r>
              <a:rPr lang="el-GR" sz="3500" dirty="0">
                <a:solidFill>
                  <a:srgbClr val="5E5E5E"/>
                </a:solidFill>
                <a:latin typeface="Arial"/>
                <a:cs typeface="Arial"/>
              </a:rPr>
              <a:t>Υπηρεσίες αποσυναρμολόγησης άχρηστων αντικειμένων / μηχανών (τομέας Ε - 38.31.1) </a:t>
            </a:r>
            <a:endParaRPr lang="x-none" sz="3500" dirty="0">
              <a:solidFill>
                <a:srgbClr val="5E5E5E"/>
              </a:solidFill>
              <a:latin typeface="Arial"/>
              <a:cs typeface="Arial"/>
            </a:endParaRPr>
          </a:p>
          <a:p>
            <a:pPr marL="514350" lvl="3" indent="-514350" algn="just">
              <a:lnSpc>
                <a:spcPct val="150000"/>
              </a:lnSpc>
              <a:buClr>
                <a:srgbClr val="407879"/>
              </a:buClr>
              <a:buFont typeface="+mj-lt"/>
              <a:buAutoNum type="arabicPeriod"/>
            </a:pPr>
            <a:r>
              <a:rPr lang="el-GR" sz="3500" dirty="0">
                <a:solidFill>
                  <a:srgbClr val="5E5E5E"/>
                </a:solidFill>
                <a:latin typeface="Arial"/>
                <a:cs typeface="Arial"/>
              </a:rPr>
              <a:t>Ανακύκλωση μεταλλικών και μη μεταλλικών απορριμμάτων και υπολειμμάτων (τομέας Ε - 38.32.1) </a:t>
            </a:r>
            <a:endParaRPr lang="x-none" sz="3500" dirty="0">
              <a:solidFill>
                <a:srgbClr val="5E5E5E"/>
              </a:solidFill>
              <a:latin typeface="Arial"/>
              <a:cs typeface="Arial"/>
            </a:endParaRPr>
          </a:p>
          <a:p>
            <a:pPr marL="514350" lvl="3" indent="-514350" algn="just">
              <a:lnSpc>
                <a:spcPct val="150000"/>
              </a:lnSpc>
              <a:buClr>
                <a:srgbClr val="407879"/>
              </a:buClr>
              <a:buFont typeface="+mj-lt"/>
              <a:buAutoNum type="arabicPeriod"/>
            </a:pPr>
            <a:r>
              <a:rPr lang="el-GR" sz="3500" dirty="0">
                <a:solidFill>
                  <a:srgbClr val="5E5E5E"/>
                </a:solidFill>
                <a:latin typeface="Arial"/>
                <a:cs typeface="Arial"/>
              </a:rPr>
              <a:t>Τεχνικές Δοκιμές &amp; Αναλύσεις (τομέας </a:t>
            </a:r>
            <a:r>
              <a:rPr lang="en-US" sz="3500" dirty="0">
                <a:solidFill>
                  <a:srgbClr val="5E5E5E"/>
                </a:solidFill>
                <a:latin typeface="Arial"/>
                <a:cs typeface="Arial"/>
              </a:rPr>
              <a:t>M</a:t>
            </a:r>
            <a:r>
              <a:rPr lang="el-GR" sz="3500" dirty="0">
                <a:solidFill>
                  <a:srgbClr val="5E5E5E"/>
                </a:solidFill>
                <a:latin typeface="Arial"/>
                <a:cs typeface="Arial"/>
              </a:rPr>
              <a:t> - 71.20.9)</a:t>
            </a:r>
            <a:endParaRPr lang="el-GR" sz="3500" b="1" dirty="0">
              <a:solidFill>
                <a:srgbClr val="5E5E5E"/>
              </a:solidFill>
              <a:latin typeface="Arial"/>
              <a:cs typeface="Arial"/>
            </a:endParaRPr>
          </a:p>
          <a:p>
            <a:pPr lvl="4" algn="just">
              <a:lnSpc>
                <a:spcPct val="150000"/>
              </a:lnSpc>
            </a:pPr>
            <a:r>
              <a:rPr lang="el-GR" sz="3500" b="1" dirty="0">
                <a:solidFill>
                  <a:srgbClr val="5E5E5E"/>
                </a:solidFill>
                <a:latin typeface="Arial"/>
                <a:cs typeface="Arial"/>
              </a:rPr>
              <a:t>     Για σκοπούς χορηγίας θα καλύπτονται μόνο οι πιο κάτω κατηγορίες:</a:t>
            </a:r>
            <a:endParaRPr lang="x-none" sz="3500" b="1" dirty="0">
              <a:solidFill>
                <a:srgbClr val="5E5E5E"/>
              </a:solidFill>
              <a:latin typeface="Arial"/>
              <a:cs typeface="Arial"/>
            </a:endParaRPr>
          </a:p>
          <a:p>
            <a:pPr marL="896938" lvl="3" indent="-342900" algn="just">
              <a:lnSpc>
                <a:spcPct val="150000"/>
              </a:lnSpc>
              <a:buClr>
                <a:srgbClr val="407879"/>
              </a:buClr>
              <a:buFont typeface="Arial" panose="020B0604020202020204" pitchFamily="34" charset="0"/>
              <a:buChar char="•"/>
            </a:pPr>
            <a:r>
              <a:rPr lang="el-GR" sz="3500" dirty="0">
                <a:solidFill>
                  <a:srgbClr val="5E5E5E"/>
                </a:solidFill>
                <a:latin typeface="Arial"/>
                <a:cs typeface="Arial"/>
              </a:rPr>
              <a:t>Χημεία Τροφίμων &amp; Ποτών</a:t>
            </a:r>
            <a:endParaRPr lang="x-none" sz="3500" dirty="0">
              <a:solidFill>
                <a:srgbClr val="5E5E5E"/>
              </a:solidFill>
              <a:latin typeface="Arial"/>
              <a:cs typeface="Arial"/>
            </a:endParaRPr>
          </a:p>
          <a:p>
            <a:pPr marL="896938" lvl="3" indent="-342900" algn="just">
              <a:lnSpc>
                <a:spcPct val="150000"/>
              </a:lnSpc>
              <a:buClr>
                <a:srgbClr val="407879"/>
              </a:buClr>
              <a:buFont typeface="Arial" panose="020B0604020202020204" pitchFamily="34" charset="0"/>
              <a:buChar char="•"/>
            </a:pPr>
            <a:r>
              <a:rPr lang="el-GR" sz="3500" dirty="0">
                <a:solidFill>
                  <a:srgbClr val="5E5E5E"/>
                </a:solidFill>
                <a:latin typeface="Arial"/>
                <a:cs typeface="Arial"/>
              </a:rPr>
              <a:t>Εργαστήρια Δοκιμών για Βιομηχανικά Προϊόντα</a:t>
            </a:r>
            <a:endParaRPr lang="x-none" sz="3500" dirty="0">
              <a:solidFill>
                <a:srgbClr val="5E5E5E"/>
              </a:solidFill>
              <a:latin typeface="Arial"/>
              <a:cs typeface="Arial"/>
            </a:endParaRPr>
          </a:p>
          <a:p>
            <a:pPr marL="514350" lvl="3" indent="-514350" algn="just">
              <a:lnSpc>
                <a:spcPct val="150000"/>
              </a:lnSpc>
              <a:buClr>
                <a:srgbClr val="407879"/>
              </a:buClr>
              <a:buFont typeface="+mj-lt"/>
              <a:buAutoNum type="arabicPeriod" startAt="5"/>
            </a:pPr>
            <a:r>
              <a:rPr lang="el-GR" sz="3500" dirty="0">
                <a:solidFill>
                  <a:srgbClr val="5E5E5E"/>
                </a:solidFill>
                <a:latin typeface="Arial"/>
                <a:cs typeface="Arial"/>
              </a:rPr>
              <a:t>Έρευνα και πειραματική ανάπτυξη σε άλλες φυσικές επιστήμες και τη μηχανική (τομέας </a:t>
            </a:r>
            <a:r>
              <a:rPr lang="en-US" sz="3500" dirty="0">
                <a:solidFill>
                  <a:srgbClr val="5E5E5E"/>
                </a:solidFill>
                <a:latin typeface="Arial"/>
                <a:cs typeface="Arial"/>
              </a:rPr>
              <a:t>M</a:t>
            </a:r>
            <a:r>
              <a:rPr lang="el-GR" sz="3500" dirty="0">
                <a:solidFill>
                  <a:srgbClr val="5E5E5E"/>
                </a:solidFill>
                <a:latin typeface="Arial"/>
                <a:cs typeface="Arial"/>
              </a:rPr>
              <a:t> - 72.19.9)</a:t>
            </a:r>
          </a:p>
          <a:p>
            <a:pPr lvl="3" algn="just">
              <a:lnSpc>
                <a:spcPct val="150000"/>
              </a:lnSpc>
            </a:pPr>
            <a:r>
              <a:rPr lang="el-GR" sz="3500" b="1" dirty="0">
                <a:solidFill>
                  <a:srgbClr val="5E5E5E"/>
                </a:solidFill>
                <a:latin typeface="Arial"/>
                <a:cs typeface="Arial"/>
              </a:rPr>
              <a:t>     Για σκοπούς χορηγίας θα καλύπτεται μόνο η πιο κάτω κατηγορία:</a:t>
            </a:r>
            <a:endParaRPr lang="x-none" sz="3500" b="1" dirty="0">
              <a:solidFill>
                <a:srgbClr val="5E5E5E"/>
              </a:solidFill>
              <a:latin typeface="Arial"/>
              <a:cs typeface="Arial"/>
            </a:endParaRPr>
          </a:p>
          <a:p>
            <a:pPr marL="896938" lvl="3" indent="-276225" algn="just">
              <a:lnSpc>
                <a:spcPct val="150000"/>
              </a:lnSpc>
              <a:buClr>
                <a:srgbClr val="407879"/>
              </a:buClr>
              <a:buFont typeface="Arial" panose="020B0604020202020204" pitchFamily="34" charset="0"/>
              <a:buChar char="•"/>
            </a:pPr>
            <a:r>
              <a:rPr lang="el-GR" sz="3500" dirty="0">
                <a:solidFill>
                  <a:srgbClr val="5E5E5E"/>
                </a:solidFill>
                <a:latin typeface="Arial"/>
                <a:cs typeface="Arial"/>
              </a:rPr>
              <a:t>Σχεδίαση προϊόντων και ετοιμασία πρωτότυπων (</a:t>
            </a:r>
            <a:r>
              <a:rPr lang="en-US" sz="3500" dirty="0">
                <a:solidFill>
                  <a:srgbClr val="5E5E5E"/>
                </a:solidFill>
                <a:latin typeface="Arial"/>
                <a:cs typeface="Arial"/>
              </a:rPr>
              <a:t>prototypes</a:t>
            </a:r>
            <a:r>
              <a:rPr lang="el-GR" sz="3500" dirty="0">
                <a:solidFill>
                  <a:srgbClr val="5E5E5E"/>
                </a:solidFill>
                <a:latin typeface="Arial"/>
                <a:cs typeface="Arial"/>
              </a:rPr>
              <a:t>) για σκοπούς βιομηχανικής παραγωγής </a:t>
            </a:r>
            <a:endParaRPr lang="x-none" sz="3500" dirty="0">
              <a:solidFill>
                <a:srgbClr val="5E5E5E"/>
              </a:solidFill>
              <a:latin typeface="Arial"/>
              <a:cs typeface="Arial"/>
            </a:endParaRPr>
          </a:p>
          <a:p>
            <a:pPr marL="514350" lvl="3" indent="-514350" algn="just">
              <a:lnSpc>
                <a:spcPct val="150000"/>
              </a:lnSpc>
              <a:buClr>
                <a:srgbClr val="407879"/>
              </a:buClr>
              <a:buFont typeface="+mj-lt"/>
              <a:buAutoNum type="arabicPeriod" startAt="6"/>
            </a:pPr>
            <a:r>
              <a:rPr lang="el-GR" sz="3500" dirty="0">
                <a:solidFill>
                  <a:srgbClr val="5E5E5E"/>
                </a:solidFill>
                <a:latin typeface="Arial"/>
                <a:cs typeface="Arial"/>
              </a:rPr>
              <a:t>Ατμοκαθαριστήρια / Πλυντήρια Ρούχων (τομέας </a:t>
            </a:r>
            <a:r>
              <a:rPr lang="en-US" sz="3500" dirty="0">
                <a:solidFill>
                  <a:srgbClr val="5E5E5E"/>
                </a:solidFill>
                <a:latin typeface="Arial"/>
                <a:cs typeface="Arial"/>
              </a:rPr>
              <a:t>S</a:t>
            </a:r>
            <a:r>
              <a:rPr lang="el-GR" sz="3500" dirty="0">
                <a:solidFill>
                  <a:srgbClr val="5E5E5E"/>
                </a:solidFill>
                <a:latin typeface="Arial"/>
                <a:cs typeface="Arial"/>
              </a:rPr>
              <a:t> - 96.01.1 &amp; 96.01.2)</a:t>
            </a:r>
            <a:endParaRPr lang="el-GR" altLang="en-US" sz="2400" dirty="0">
              <a:latin typeface="Arial" panose="020B0604020202020204" pitchFamily="34" charset="0"/>
              <a:cs typeface="Arial" panose="020B0604020202020204" pitchFamily="34" charset="0"/>
            </a:endParaRPr>
          </a:p>
          <a:p>
            <a:pPr hangingPunct="1">
              <a:buFont typeface="Arial" charset="0"/>
              <a:buChar char="•"/>
              <a:defRPr/>
            </a:pPr>
            <a:endParaRPr lang="en-GB" dirty="0"/>
          </a:p>
        </p:txBody>
      </p:sp>
      <p:sp>
        <p:nvSpPr>
          <p:cNvPr id="12" name="AGENDA"/>
          <p:cNvSpPr txBox="1"/>
          <p:nvPr/>
        </p:nvSpPr>
        <p:spPr>
          <a:xfrm>
            <a:off x="1253067" y="660800"/>
            <a:ext cx="20234366"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8500" cap="all">
                <a:solidFill>
                  <a:srgbClr val="3E8499"/>
                </a:solidFill>
                <a:latin typeface="Arial"/>
                <a:ea typeface="Arial"/>
                <a:cs typeface="Arial"/>
                <a:sym typeface="Arial"/>
              </a:defRPr>
            </a:lvl1pPr>
          </a:lstStyle>
          <a:p>
            <a:r>
              <a:rPr lang="el-GR" sz="6000" dirty="0"/>
              <a:t>Δικαιουχοι – προΥποθεσεισ συμμετοχησ</a:t>
            </a:r>
            <a:endParaRPr sz="6000" dirty="0"/>
          </a:p>
        </p:txBody>
      </p:sp>
      <p:pic>
        <p:nvPicPr>
          <p:cNvPr id="14" name="Picture 13">
            <a:extLst>
              <a:ext uri="{FF2B5EF4-FFF2-40B4-BE49-F238E27FC236}">
                <a16:creationId xmlns:a16="http://schemas.microsoft.com/office/drawing/2014/main" id="{D88A5913-5498-7141-98B6-CDC53686876C}"/>
              </a:ext>
            </a:extLst>
          </p:cNvPr>
          <p:cNvPicPr>
            <a:picLocks noChangeAspect="1"/>
          </p:cNvPicPr>
          <p:nvPr/>
        </p:nvPicPr>
        <p:blipFill>
          <a:blip r:embed="rId6" cstate="print"/>
          <a:stretch>
            <a:fillRect/>
          </a:stretch>
        </p:blipFill>
        <p:spPr>
          <a:xfrm>
            <a:off x="22212700" y="1371814"/>
            <a:ext cx="711200" cy="698500"/>
          </a:xfrm>
          <a:prstGeom prst="rect">
            <a:avLst/>
          </a:prstGeom>
        </p:spPr>
      </p:pic>
    </p:spTree>
    <p:extLst>
      <p:ext uri="{BB962C8B-B14F-4D97-AF65-F5344CB8AC3E}">
        <p14:creationId xmlns:p14="http://schemas.microsoft.com/office/powerpoint/2010/main" val="406308791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 descr="Image"/>
          <p:cNvPicPr>
            <a:picLocks noChangeAspect="1"/>
          </p:cNvPicPr>
          <p:nvPr/>
        </p:nvPicPr>
        <p:blipFill>
          <a:blip r:embed="rId2" cstate="print"/>
          <a:stretch>
            <a:fillRect/>
          </a:stretch>
        </p:blipFill>
        <p:spPr>
          <a:xfrm>
            <a:off x="478401" y="10370648"/>
            <a:ext cx="15406034" cy="3345352"/>
          </a:xfrm>
          <a:prstGeom prst="rect">
            <a:avLst/>
          </a:prstGeom>
          <a:ln w="12700">
            <a:miter lim="400000"/>
          </a:ln>
        </p:spPr>
      </p:pic>
      <p:sp>
        <p:nvSpPr>
          <p:cNvPr id="269" name="Lorem ipsum dolor sit amet, consec etur adip iscin elit. Suspe disse place rat, felis in biben dum trist ique, lectu magna fini bus dolor, ut sagit tis nibh lorem in massa. In eget purus et torto lobor tis auctor non ve."/>
          <p:cNvSpPr txBox="1"/>
          <p:nvPr/>
        </p:nvSpPr>
        <p:spPr>
          <a:xfrm>
            <a:off x="8545484" y="3351305"/>
            <a:ext cx="6659682" cy="5797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3200" dirty="0"/>
              <a:t>Δεν επιτρέπεται η χορήγηση ενίσχυσης σε προβληματικές επιχειρήσεις κατά την έννοια των κοινοτικών κατευθυντήριων γραμμών σχετικά με τις κρατικές ενισχύσεις για τη διάσωση και την αναδιάρθρωση μη χρηματοπιστωτικών προβληματικών επιχειρήσεων (2014/C 249/01).</a:t>
            </a:r>
          </a:p>
        </p:txBody>
      </p:sp>
      <p:sp>
        <p:nvSpPr>
          <p:cNvPr id="270" name="Line"/>
          <p:cNvSpPr/>
          <p:nvPr/>
        </p:nvSpPr>
        <p:spPr>
          <a:xfrm flipV="1">
            <a:off x="8412481" y="3135084"/>
            <a:ext cx="6792685"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271" name="HEADLINE"/>
          <p:cNvSpPr txBox="1"/>
          <p:nvPr/>
        </p:nvSpPr>
        <p:spPr>
          <a:xfrm>
            <a:off x="8151224" y="2429691"/>
            <a:ext cx="7106194" cy="603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3200" dirty="0"/>
              <a:t>ΠΡΟΒΛΗΜΑΤΙΚΕΣ ΕΠΙΧΕΙΡΗΣΕΙΣ</a:t>
            </a:r>
          </a:p>
        </p:txBody>
      </p:sp>
      <p:sp>
        <p:nvSpPr>
          <p:cNvPr id="272" name="Lorem ipsum dolor sit amet, consec etur adip iscin elit. Suspe disse place rat, felis in biben dum trist ique, lectu magna fini bus dolor, ut sagit tis nibh lorem in massa. In eget purus et torto lobor tis auctor non ve."/>
          <p:cNvSpPr txBox="1"/>
          <p:nvPr/>
        </p:nvSpPr>
        <p:spPr>
          <a:xfrm>
            <a:off x="1541417" y="3441414"/>
            <a:ext cx="6350000" cy="707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3200" dirty="0"/>
              <a:t>Δικαιούχοι είναι οι μικρομεσαίες επιχειρήσεις σύμφωνα με τη σύσταση της Επιτροπής των Ευρωπαϊκών Κοινοτήτων με ημερομηνία 06/05/2003 και αρ. 2003/361/ΕΚ.</a:t>
            </a:r>
          </a:p>
          <a:p>
            <a:r>
              <a:rPr lang="el-GR" sz="3200" dirty="0"/>
              <a:t> </a:t>
            </a:r>
            <a:br>
              <a:rPr lang="el-GR" sz="3200" dirty="0"/>
            </a:br>
            <a:r>
              <a:rPr lang="el-GR" sz="3200" dirty="0"/>
              <a:t>Απασχολούν &lt;250 άτομα και έχουν ≤ €50 εκατ. ετήσιου κύκλου εργασιών ή ≤ €43 εκατ. ετήσιου ισολογισμού.</a:t>
            </a:r>
          </a:p>
        </p:txBody>
      </p:sp>
      <p:sp>
        <p:nvSpPr>
          <p:cNvPr id="274" name="HEADLINE"/>
          <p:cNvSpPr txBox="1"/>
          <p:nvPr/>
        </p:nvSpPr>
        <p:spPr>
          <a:xfrm>
            <a:off x="1543255" y="2438130"/>
            <a:ext cx="6347778"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3200" dirty="0"/>
              <a:t>ΜΙΚΡΟΜΕΣΑΙΕΣ</a:t>
            </a:r>
            <a:endParaRPr sz="3200" dirty="0"/>
          </a:p>
        </p:txBody>
      </p:sp>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16128274" y="3269260"/>
            <a:ext cx="6000205" cy="10145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3200" dirty="0"/>
              <a:t>Στις επιλέξιμες επιχειρηματικές δραστηριότητες δεν περιλαμβάνονται οι πιο κάτω:</a:t>
            </a:r>
          </a:p>
          <a:p>
            <a:pPr marL="457200" indent="-457200">
              <a:buFont typeface="Courier New" panose="02070309020205020404" pitchFamily="49" charset="0"/>
              <a:buChar char="o"/>
            </a:pPr>
            <a:r>
              <a:rPr lang="el-GR" sz="3200" dirty="0"/>
              <a:t>Δραστηριότητες επιχειρήσεων που σχετίζονται με την πρωτογενή παραγωγή ή μεταποίηση ή εμπορία γεωργικών προϊόντων, όπως απαριθμούνται στο Παρ. Ι της Συνθήκης της Ευρωπαϊκής Ένωσης. </a:t>
            </a:r>
          </a:p>
          <a:p>
            <a:pPr marL="457200" indent="-457200">
              <a:buFont typeface="Courier New" panose="02070309020205020404" pitchFamily="49" charset="0"/>
              <a:buChar char="o"/>
            </a:pPr>
            <a:r>
              <a:rPr lang="el-GR" sz="3200" dirty="0"/>
              <a:t>Δραστηριότητες που σχετίζονται με τους τομείς της αλιείας και της υδατοκαλλιέργειας.</a:t>
            </a:r>
          </a:p>
          <a:p>
            <a:endParaRPr sz="2200" dirty="0"/>
          </a:p>
        </p:txBody>
      </p:sp>
      <p:sp>
        <p:nvSpPr>
          <p:cNvPr id="276" name="Line"/>
          <p:cNvSpPr/>
          <p:nvPr/>
        </p:nvSpPr>
        <p:spPr>
          <a:xfrm>
            <a:off x="1541417" y="3108961"/>
            <a:ext cx="6347778" cy="26124"/>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277" name="HEADLINE"/>
          <p:cNvSpPr txBox="1"/>
          <p:nvPr/>
        </p:nvSpPr>
        <p:spPr>
          <a:xfrm>
            <a:off x="15901510" y="2438130"/>
            <a:ext cx="622696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3200" dirty="0"/>
              <a:t>ΔΕΝ ΠΕΡΙΛΑΜΒΑΝΟΝΤΑΙ</a:t>
            </a:r>
          </a:p>
        </p:txBody>
      </p:sp>
      <p:sp>
        <p:nvSpPr>
          <p:cNvPr id="278" name="THE TITLE IS HERE"/>
          <p:cNvSpPr txBox="1"/>
          <p:nvPr/>
        </p:nvSpPr>
        <p:spPr>
          <a:xfrm>
            <a:off x="1505132" y="712574"/>
            <a:ext cx="20320000" cy="1410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dirty="0"/>
              <a:t>Δικαιουχοι και μη</a:t>
            </a:r>
            <a:endParaRPr dirty="0"/>
          </a:p>
        </p:txBody>
      </p:sp>
      <p:pic>
        <p:nvPicPr>
          <p:cNvPr id="19" name="Picture 18"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855" y="12038489"/>
            <a:ext cx="6035270" cy="1310516"/>
          </a:xfrm>
          <a:prstGeom prst="rect">
            <a:avLst/>
          </a:prstGeom>
        </p:spPr>
      </p:pic>
      <p:sp>
        <p:nvSpPr>
          <p:cNvPr id="16" name="Line"/>
          <p:cNvSpPr/>
          <p:nvPr/>
        </p:nvSpPr>
        <p:spPr>
          <a:xfrm flipV="1">
            <a:off x="16010709" y="3135084"/>
            <a:ext cx="6117770" cy="21774"/>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9859.jpg"/>
          <p:cNvPicPr>
            <a:picLocks noChangeAspect="1"/>
          </p:cNvPicPr>
          <p:nvPr/>
        </p:nvPicPr>
        <p:blipFill>
          <a:blip r:embed="rId2" cstate="print"/>
          <a:stretch>
            <a:fillRect/>
          </a:stretch>
        </p:blipFill>
        <p:spPr>
          <a:xfrm>
            <a:off x="0" y="3892731"/>
            <a:ext cx="20169400" cy="10345784"/>
          </a:xfrm>
          <a:prstGeom prst="rect">
            <a:avLst/>
          </a:prstGeom>
        </p:spPr>
      </p:pic>
      <p:sp>
        <p:nvSpPr>
          <p:cNvPr id="269" name="Lorem ipsum dolor sit amet, consec etur adip iscin elit. Suspe disse place rat, felis in biben dum trist ique, lectu magna fini bus dolor, ut sagit tis nibh lorem in massa. In eget purus et torto lobor tis auctor non ve."/>
          <p:cNvSpPr txBox="1"/>
          <p:nvPr/>
        </p:nvSpPr>
        <p:spPr>
          <a:xfrm>
            <a:off x="8706144" y="3584234"/>
            <a:ext cx="6350000" cy="3943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514350" indent="-514350" algn="ctr">
              <a:buAutoNum type="arabicPeriod" startAt="2"/>
            </a:pPr>
            <a:r>
              <a:rPr lang="el-GR" sz="3200" dirty="0"/>
              <a:t>Κτήρια : Διαμόρφωση-διαρρύθμιση</a:t>
            </a:r>
          </a:p>
          <a:p>
            <a:pPr marL="514350" indent="-514350" algn="ctr">
              <a:buAutoNum type="arabicPeriod" startAt="2"/>
            </a:pPr>
            <a:r>
              <a:rPr lang="el-GR" sz="3200" dirty="0"/>
              <a:t>Καινούργια μηχανήματα  </a:t>
            </a:r>
          </a:p>
          <a:p>
            <a:pPr marL="514350" indent="-514350" algn="ctr"/>
            <a:r>
              <a:rPr lang="el-GR" sz="3200" dirty="0"/>
              <a:t>	και εξοπλισμός</a:t>
            </a:r>
          </a:p>
          <a:p>
            <a:pPr algn="ctr"/>
            <a:r>
              <a:rPr lang="en-US" sz="3200" dirty="0"/>
              <a:t>4. </a:t>
            </a:r>
            <a:r>
              <a:rPr lang="el-GR" sz="3200" dirty="0"/>
              <a:t>Μεταφορικά μέσα</a:t>
            </a:r>
          </a:p>
          <a:p>
            <a:pPr marL="514350" indent="-514350">
              <a:buAutoNum type="arabicPeriod" startAt="2"/>
            </a:pPr>
            <a:endParaRPr lang="el-GR" sz="3200" dirty="0"/>
          </a:p>
        </p:txBody>
      </p:sp>
      <p:sp>
        <p:nvSpPr>
          <p:cNvPr id="270" name="Line"/>
          <p:cNvSpPr/>
          <p:nvPr/>
        </p:nvSpPr>
        <p:spPr>
          <a:xfrm>
            <a:off x="8710280" y="3460937"/>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71" name="HEADLINE"/>
          <p:cNvSpPr txBox="1"/>
          <p:nvPr/>
        </p:nvSpPr>
        <p:spPr>
          <a:xfrm>
            <a:off x="8683196" y="2245050"/>
            <a:ext cx="6234589"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3200" dirty="0"/>
              <a:t>ΑΜΕΣΕΣ ΔΑΠΑΝΕΣ </a:t>
            </a:r>
          </a:p>
          <a:p>
            <a:pPr algn="ctr"/>
            <a:r>
              <a:rPr lang="el-GR" sz="3200" dirty="0"/>
              <a:t>ΠΡΑΓΜΑΤΙΚΟ ΚΟΣΤΟΣ</a:t>
            </a:r>
            <a:endParaRPr sz="3200" dirty="0"/>
          </a:p>
        </p:txBody>
      </p:sp>
      <p:sp>
        <p:nvSpPr>
          <p:cNvPr id="272" name="Lorem ipsum dolor sit amet, consec etur adip iscin elit. Suspe disse place rat, felis in biben dum trist ique, lectu magna fini bus dolor, ut sagit tis nibh lorem in massa. In eget purus et torto lobor tis auctor non ve."/>
          <p:cNvSpPr txBox="1"/>
          <p:nvPr/>
        </p:nvSpPr>
        <p:spPr>
          <a:xfrm>
            <a:off x="16419566" y="3617112"/>
            <a:ext cx="6350000" cy="3236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514350" indent="-514350" algn="ctr"/>
            <a:r>
              <a:rPr lang="el-GR" sz="3200" dirty="0"/>
              <a:t>5.  Άλλα Έξοδα : Κατ’ αποκοπή ποσοστό 7% (</a:t>
            </a:r>
            <a:r>
              <a:rPr lang="el-GR" sz="3200" dirty="0" err="1"/>
              <a:t>flat</a:t>
            </a:r>
            <a:r>
              <a:rPr lang="el-GR" sz="3200" dirty="0"/>
              <a:t> </a:t>
            </a:r>
            <a:r>
              <a:rPr lang="el-GR" sz="3200" dirty="0" err="1"/>
              <a:t>rate</a:t>
            </a:r>
            <a:r>
              <a:rPr lang="el-GR" sz="3200" dirty="0"/>
              <a:t>) το οποίο θα υπολογίζεται επί του συνόλου των άμεσων επιλέξιμων δαπανών </a:t>
            </a:r>
          </a:p>
        </p:txBody>
      </p:sp>
      <p:sp>
        <p:nvSpPr>
          <p:cNvPr id="273" name="Line"/>
          <p:cNvSpPr/>
          <p:nvPr/>
        </p:nvSpPr>
        <p:spPr>
          <a:xfrm>
            <a:off x="16331374" y="3460937"/>
            <a:ext cx="6345863"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74" name="HEADLINE"/>
          <p:cNvSpPr txBox="1"/>
          <p:nvPr/>
        </p:nvSpPr>
        <p:spPr>
          <a:xfrm>
            <a:off x="16408795" y="2271175"/>
            <a:ext cx="6347778"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3200" dirty="0"/>
              <a:t>ΕΜΜΕΣΕΣ ΔΑΠΑΝΕΣ</a:t>
            </a:r>
          </a:p>
          <a:p>
            <a:pPr algn="ctr"/>
            <a:r>
              <a:rPr lang="el-GR" sz="3200" dirty="0"/>
              <a:t>ΥΠΟΛΟΓΙΖΟΜΕΝΟ ΚΟΣΤΟΣ</a:t>
            </a:r>
            <a:endParaRPr sz="3200" dirty="0"/>
          </a:p>
        </p:txBody>
      </p:sp>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1304833" y="3617112"/>
            <a:ext cx="6350000" cy="131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514350" indent="-514350" algn="ctr">
              <a:buFont typeface="+mj-lt"/>
              <a:buAutoNum type="arabicPeriod"/>
            </a:pPr>
            <a:r>
              <a:rPr lang="el-GR" sz="3200" dirty="0"/>
              <a:t>Κτήρια : Ανέγερση </a:t>
            </a:r>
            <a:br>
              <a:rPr lang="el-GR" sz="3200" dirty="0"/>
            </a:br>
            <a:r>
              <a:rPr lang="el-GR" sz="3200" dirty="0"/>
              <a:t>ή/και επέκταση</a:t>
            </a:r>
          </a:p>
        </p:txBody>
      </p:sp>
      <p:sp>
        <p:nvSpPr>
          <p:cNvPr id="276" name="Line"/>
          <p:cNvSpPr/>
          <p:nvPr/>
        </p:nvSpPr>
        <p:spPr>
          <a:xfrm>
            <a:off x="1272068" y="3460937"/>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77" name="HEADLINE"/>
          <p:cNvSpPr txBox="1"/>
          <p:nvPr/>
        </p:nvSpPr>
        <p:spPr>
          <a:xfrm>
            <a:off x="1297236" y="2271174"/>
            <a:ext cx="6357597"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3200" dirty="0"/>
              <a:t>ΑΜΕΣΕΣ ΔΑΠΑΝΕΣ</a:t>
            </a:r>
          </a:p>
          <a:p>
            <a:pPr algn="ctr"/>
            <a:r>
              <a:rPr lang="el-GR" sz="3200" dirty="0"/>
              <a:t>ΥΠΟΛΟΓΙΖΟΜΕΝΟ ΚΟΣΤΟΣ</a:t>
            </a:r>
            <a:endParaRPr sz="3200" dirty="0"/>
          </a:p>
        </p:txBody>
      </p:sp>
      <p:sp>
        <p:nvSpPr>
          <p:cNvPr id="278" name="THE TITLE IS HERE"/>
          <p:cNvSpPr txBox="1"/>
          <p:nvPr/>
        </p:nvSpPr>
        <p:spPr>
          <a:xfrm>
            <a:off x="1296124" y="786498"/>
            <a:ext cx="21772881" cy="1410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8500" cap="all" spc="0">
                <a:solidFill>
                  <a:srgbClr val="5E5E5E"/>
                </a:solidFill>
                <a:latin typeface="Arial"/>
                <a:ea typeface="Arial"/>
                <a:cs typeface="Arial"/>
                <a:sym typeface="Arial"/>
              </a:defRPr>
            </a:lvl1pPr>
          </a:lstStyle>
          <a:p>
            <a:pPr algn="ctr"/>
            <a:r>
              <a:rPr lang="el-GR" dirty="0"/>
              <a:t>Κατηγοριεσ επιλεξιμων δαπανων</a:t>
            </a:r>
            <a:endParaRPr dirty="0"/>
          </a:p>
        </p:txBody>
      </p:sp>
      <p:pic>
        <p:nvPicPr>
          <p:cNvPr id="21" name="Image" descr="Image"/>
          <p:cNvPicPr>
            <a:picLocks noChangeAspect="1"/>
          </p:cNvPicPr>
          <p:nvPr/>
        </p:nvPicPr>
        <p:blipFill>
          <a:blip r:embed="rId3" cstate="print"/>
          <a:stretch>
            <a:fillRect/>
          </a:stretch>
        </p:blipFill>
        <p:spPr>
          <a:xfrm>
            <a:off x="8953610" y="10298713"/>
            <a:ext cx="15700723" cy="3375050"/>
          </a:xfrm>
          <a:prstGeom prst="rect">
            <a:avLst/>
          </a:prstGeom>
          <a:ln w="12700">
            <a:miter lim="400000"/>
          </a:ln>
        </p:spPr>
      </p:pic>
      <p:pic>
        <p:nvPicPr>
          <p:cNvPr id="22" name="Picture 21"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nager-engineer-touch-screen-control-automation-robot.jpg"/>
          <p:cNvPicPr>
            <a:picLocks noChangeAspect="1"/>
          </p:cNvPicPr>
          <p:nvPr/>
        </p:nvPicPr>
        <p:blipFill>
          <a:blip r:embed="rId2" cstate="print"/>
          <a:stretch>
            <a:fillRect/>
          </a:stretch>
        </p:blipFill>
        <p:spPr>
          <a:xfrm>
            <a:off x="-5554858" y="0"/>
            <a:ext cx="31172728" cy="13716000"/>
          </a:xfrm>
          <a:prstGeom prst="rect">
            <a:avLst/>
          </a:prstGeom>
        </p:spPr>
      </p:pic>
      <p:sp>
        <p:nvSpPr>
          <p:cNvPr id="34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343" name="Thank you"/>
          <p:cNvSpPr txBox="1"/>
          <p:nvPr/>
        </p:nvSpPr>
        <p:spPr>
          <a:xfrm>
            <a:off x="-537883" y="699247"/>
            <a:ext cx="21543805" cy="1527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endParaRPr b="1" dirty="0">
              <a:solidFill>
                <a:schemeClr val="tx1"/>
              </a:solidFill>
            </a:endParaRPr>
          </a:p>
        </p:txBody>
      </p:sp>
      <p:sp>
        <p:nvSpPr>
          <p:cNvPr id="9" name="Rectangle">
            <a:extLst>
              <a:ext uri="{FF2B5EF4-FFF2-40B4-BE49-F238E27FC236}">
                <a16:creationId xmlns:a16="http://schemas.microsoft.com/office/drawing/2014/main" id="{29B7A8C3-BED0-6E41-80E0-0120858720B3}"/>
              </a:ext>
            </a:extLst>
          </p:cNvPr>
          <p:cNvSpPr/>
          <p:nvPr/>
        </p:nvSpPr>
        <p:spPr>
          <a:xfrm>
            <a:off x="-5593978" y="726141"/>
            <a:ext cx="18718307" cy="1667436"/>
          </a:xfrm>
          <a:prstGeom prst="rect">
            <a:avLst/>
          </a:prstGeom>
          <a:solidFill>
            <a:schemeClr val="bg1">
              <a:alpha val="8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0" name="Lorem ipsum dolor sit amet, consec etur adip iscin elit. Suspe disse place rat, felis in biben dum trist ique, lectu magna fini bus dolor, ut sagit tis nibh lorem in massa.">
            <a:extLst>
              <a:ext uri="{FF2B5EF4-FFF2-40B4-BE49-F238E27FC236}">
                <a16:creationId xmlns:a16="http://schemas.microsoft.com/office/drawing/2014/main" id="{AA6BA0B4-957E-4048-A20E-32FA62799EDF}"/>
              </a:ext>
            </a:extLst>
          </p:cNvPr>
          <p:cNvSpPr txBox="1"/>
          <p:nvPr/>
        </p:nvSpPr>
        <p:spPr>
          <a:xfrm>
            <a:off x="699247" y="833716"/>
            <a:ext cx="10716916"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4300" b="0" i="1">
                <a:solidFill>
                  <a:srgbClr val="FFFFFF"/>
                </a:solidFill>
                <a:latin typeface="Arial"/>
                <a:ea typeface="Arial"/>
                <a:cs typeface="Arial"/>
                <a:sym typeface="Arial"/>
              </a:defRPr>
            </a:lvl1pPr>
          </a:lstStyle>
          <a:p>
            <a:pPr algn="ctr"/>
            <a:r>
              <a:rPr lang="el-GR" sz="8000" spc="150" dirty="0">
                <a:solidFill>
                  <a:srgbClr val="307687"/>
                </a:solidFill>
              </a:rPr>
              <a:t>Αναλυτικά οι δαπάνες</a:t>
            </a:r>
          </a:p>
        </p:txBody>
      </p:sp>
      <p:pic>
        <p:nvPicPr>
          <p:cNvPr id="11" name="Image" descr="Image"/>
          <p:cNvPicPr>
            <a:picLocks noChangeAspect="1"/>
          </p:cNvPicPr>
          <p:nvPr/>
        </p:nvPicPr>
        <p:blipFill>
          <a:blip r:embed="rId3" cstate="print"/>
          <a:stretch>
            <a:fillRect/>
          </a:stretch>
        </p:blipFill>
        <p:spPr>
          <a:xfrm>
            <a:off x="10846467" y="10612694"/>
            <a:ext cx="15700723" cy="3345352"/>
          </a:xfrm>
          <a:prstGeom prst="rect">
            <a:avLst/>
          </a:prstGeom>
          <a:ln w="12700">
            <a:miter lim="400000"/>
          </a:ln>
        </p:spPr>
      </p:pic>
      <p:pic>
        <p:nvPicPr>
          <p:cNvPr id="12" name="Picture 11" descr="Graphical user interface, text&#10;&#10;Description automatically generated">
            <a:extLst>
              <a:ext uri="{FF2B5EF4-FFF2-40B4-BE49-F238E27FC236}">
                <a16:creationId xmlns:a16="http://schemas.microsoft.com/office/drawing/2014/main" id="{0F6FAF2D-DA74-2742-AB7B-43FDFD40D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1802" y="12201390"/>
            <a:ext cx="6035270" cy="1310516"/>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ilding.jpg"/>
          <p:cNvPicPr>
            <a:picLocks noChangeAspect="1"/>
          </p:cNvPicPr>
          <p:nvPr/>
        </p:nvPicPr>
        <p:blipFill>
          <a:blip r:embed="rId2" cstate="print"/>
          <a:stretch>
            <a:fillRect/>
          </a:stretch>
        </p:blipFill>
        <p:spPr>
          <a:xfrm>
            <a:off x="10950388" y="-896844"/>
            <a:ext cx="19050000" cy="12712700"/>
          </a:xfrm>
          <a:prstGeom prst="rect">
            <a:avLst/>
          </a:prstGeom>
        </p:spPr>
      </p:pic>
      <p:sp>
        <p:nvSpPr>
          <p:cNvPr id="19" name="Rectangle">
            <a:extLst>
              <a:ext uri="{FF2B5EF4-FFF2-40B4-BE49-F238E27FC236}">
                <a16:creationId xmlns:a16="http://schemas.microsoft.com/office/drawing/2014/main" id="{4F98BCF5-8270-D84C-867D-231075BF2585}"/>
              </a:ext>
            </a:extLst>
          </p:cNvPr>
          <p:cNvSpPr/>
          <p:nvPr/>
        </p:nvSpPr>
        <p:spPr>
          <a:xfrm rot="914430">
            <a:off x="-4111922" y="-5067680"/>
            <a:ext cx="17209625"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pic>
        <p:nvPicPr>
          <p:cNvPr id="173" name="Image" descr="Image"/>
          <p:cNvPicPr>
            <a:picLocks noChangeAspect="1"/>
          </p:cNvPicPr>
          <p:nvPr/>
        </p:nvPicPr>
        <p:blipFill>
          <a:blip r:embed="rId3" cstate="print"/>
          <a:stretch>
            <a:fillRect/>
          </a:stretch>
        </p:blipFill>
        <p:spPr>
          <a:xfrm>
            <a:off x="10846467" y="10370648"/>
            <a:ext cx="15700723" cy="3345352"/>
          </a:xfrm>
          <a:prstGeom prst="rect">
            <a:avLst/>
          </a:prstGeom>
          <a:ln w="12700">
            <a:miter lim="400000"/>
          </a:ln>
        </p:spPr>
      </p:pic>
      <p:sp>
        <p:nvSpPr>
          <p:cNvPr id="174" name="ΚΥΠΡΙΑΚΗ ΔΗΜΟΚΡΑΤΙΑ / ΠΝΕΥΜΑΤΙΚΑ ΔΙΚΑΙΩΜΑΤΑ 2020"/>
          <p:cNvSpPr txBox="1"/>
          <p:nvPr/>
        </p:nvSpPr>
        <p:spPr>
          <a:xfrm>
            <a:off x="1210618" y="130112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2020</a:t>
            </a:r>
          </a:p>
        </p:txBody>
      </p:sp>
      <p:pic>
        <p:nvPicPr>
          <p:cNvPr id="12" name="Picture 11" descr="Graphical user interface, text&#10;&#10;Description automatically generated">
            <a:extLst>
              <a:ext uri="{FF2B5EF4-FFF2-40B4-BE49-F238E27FC236}">
                <a16:creationId xmlns:a16="http://schemas.microsoft.com/office/drawing/2014/main" id="{0F6FAF2D-DA74-2742-AB7B-43FDFD40D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1802" y="11959344"/>
            <a:ext cx="6035270" cy="1310516"/>
          </a:xfrm>
          <a:prstGeom prst="rect">
            <a:avLst/>
          </a:prstGeom>
        </p:spPr>
      </p:pic>
      <p:cxnSp>
        <p:nvCxnSpPr>
          <p:cNvPr id="14" name="Straight Connector 13">
            <a:extLst>
              <a:ext uri="{FF2B5EF4-FFF2-40B4-BE49-F238E27FC236}">
                <a16:creationId xmlns:a16="http://schemas.microsoft.com/office/drawing/2014/main" id="{B2462294-08A1-EE44-993E-70D7634196D2}"/>
              </a:ext>
            </a:extLst>
          </p:cNvPr>
          <p:cNvCxnSpPr>
            <a:cxnSpLocks/>
          </p:cNvCxnSpPr>
          <p:nvPr/>
        </p:nvCxnSpPr>
        <p:spPr>
          <a:xfrm>
            <a:off x="705223" y="1620902"/>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94E804-2DC7-E042-8221-84327C5D476A}"/>
              </a:ext>
            </a:extLst>
          </p:cNvPr>
          <p:cNvPicPr>
            <a:picLocks noChangeAspect="1"/>
          </p:cNvPicPr>
          <p:nvPr/>
        </p:nvPicPr>
        <p:blipFill>
          <a:blip r:embed="rId5" cstate="print"/>
          <a:stretch>
            <a:fillRect/>
          </a:stretch>
        </p:blipFill>
        <p:spPr>
          <a:xfrm>
            <a:off x="22060300" y="970628"/>
            <a:ext cx="711200" cy="698500"/>
          </a:xfrm>
          <a:prstGeom prst="rect">
            <a:avLst/>
          </a:prstGeom>
        </p:spPr>
      </p:pic>
      <p:sp>
        <p:nvSpPr>
          <p:cNvPr id="2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41FAFD48-F54E-8748-874D-C8D5786C4FD2}"/>
              </a:ext>
            </a:extLst>
          </p:cNvPr>
          <p:cNvSpPr txBox="1"/>
          <p:nvPr/>
        </p:nvSpPr>
        <p:spPr>
          <a:xfrm>
            <a:off x="428244" y="1894877"/>
            <a:ext cx="10589323" cy="11796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marL="457200" indent="-457200">
              <a:buFont typeface="Wingdings" pitchFamily="2" charset="2"/>
              <a:buChar char="Ø"/>
            </a:pPr>
            <a:r>
              <a:rPr lang="el-GR" sz="3200" dirty="0"/>
              <a:t>Η ενίσχυση θα καταβάλλεται μετά από υπολογισμό του επιλέξιμου κόστους ανέγερσης ή/και επέκτασης του κτηρίου ως εξής: Εμβαδόν καλυμμένου χώρου που έχει περατωθεί (σε τετραγωνικά μέτρα) επί το καθορισμένο κόστος ανά τετραγωνικό μέτρο που ανέρχεται στα €600.</a:t>
            </a:r>
          </a:p>
          <a:p>
            <a:pPr marL="457200" indent="-457200">
              <a:buFont typeface="Wingdings" pitchFamily="2" charset="2"/>
              <a:buChar char="Ø"/>
            </a:pPr>
            <a:endParaRPr lang="el-GR" sz="3200" dirty="0"/>
          </a:p>
          <a:p>
            <a:pPr marL="457200" indent="-457200">
              <a:buFont typeface="Wingdings" pitchFamily="2" charset="2"/>
              <a:buChar char="Ø"/>
            </a:pPr>
            <a:r>
              <a:rPr lang="el-GR" sz="3200" dirty="0"/>
              <a:t>Για τις επενδύσεις σε νέα κτήρια ή προσθήκες που αυξάνουν / τροποποιούν το εμβαδό του καλυμμένου χώρου θα πρέπει απαραίτητα να υποβάλλονται τα ακόλουθα:</a:t>
            </a:r>
          </a:p>
          <a:p>
            <a:pPr marL="457200" indent="-457200"/>
            <a:r>
              <a:rPr lang="el-GR" sz="3200" dirty="0"/>
              <a:t>	1. Άδεια Οικοδομής</a:t>
            </a:r>
          </a:p>
          <a:p>
            <a:pPr marL="457200" indent="-457200"/>
            <a:r>
              <a:rPr lang="el-GR" sz="3200" dirty="0"/>
              <a:t>	2. Εγκεκριμένα αρχιτεκτονικά σχέδια</a:t>
            </a:r>
          </a:p>
          <a:p>
            <a:pPr marL="457200" indent="-457200"/>
            <a:r>
              <a:rPr lang="el-GR" sz="3200" dirty="0"/>
              <a:t>	3. Βεβαίωση αρχιτέκτονα για το συνολικό εμβαδόν του έργου</a:t>
            </a:r>
          </a:p>
          <a:p>
            <a:pPr marL="457200" indent="-457200"/>
            <a:endParaRPr lang="el-GR" sz="3200" dirty="0"/>
          </a:p>
          <a:p>
            <a:pPr marL="457200" indent="-457200">
              <a:buFont typeface="Wingdings" pitchFamily="2" charset="2"/>
              <a:buChar char="Ø"/>
            </a:pPr>
            <a:r>
              <a:rPr lang="el-GR" sz="3200" dirty="0"/>
              <a:t>Τονίζεται ότι, η χρήση του υποστατικού που θα αναγράφεται στην άδεια οικοδομής, θα πρέπει να συνάδει με τη δραστηριότητα του επενδυτικού σχεδίου.</a:t>
            </a:r>
          </a:p>
          <a:p>
            <a:pPr marL="457200" indent="-457200">
              <a:buFont typeface="Arial" panose="020B0604020202020204" pitchFamily="34" charset="0"/>
              <a:buChar char="•"/>
            </a:pPr>
            <a:endParaRPr lang="x-none" sz="3000" dirty="0"/>
          </a:p>
          <a:p>
            <a:pPr marL="457200" indent="-457200">
              <a:buFont typeface="Arial" panose="020B0604020202020204" pitchFamily="34" charset="0"/>
              <a:buChar char="•"/>
            </a:pPr>
            <a:endParaRPr lang="en-GB" sz="3000" dirty="0"/>
          </a:p>
        </p:txBody>
      </p:sp>
      <p:sp>
        <p:nvSpPr>
          <p:cNvPr id="13" name="THE TITLE IS HERE">
            <a:extLst>
              <a:ext uri="{FF2B5EF4-FFF2-40B4-BE49-F238E27FC236}">
                <a16:creationId xmlns:a16="http://schemas.microsoft.com/office/drawing/2014/main" id="{F031E11C-48BC-45C8-85E1-0AE786CBC4AA}"/>
              </a:ext>
            </a:extLst>
          </p:cNvPr>
          <p:cNvSpPr txBox="1"/>
          <p:nvPr/>
        </p:nvSpPr>
        <p:spPr>
          <a:xfrm>
            <a:off x="705223" y="729270"/>
            <a:ext cx="203200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n-US" sz="4000" i="1" cap="none" spc="150" dirty="0">
                <a:solidFill>
                  <a:srgbClr val="307687"/>
                </a:solidFill>
              </a:rPr>
              <a:t>1. </a:t>
            </a:r>
            <a:r>
              <a:rPr lang="el-GR" sz="4000" i="1" cap="none" spc="150" dirty="0">
                <a:solidFill>
                  <a:srgbClr val="307687"/>
                </a:solidFill>
              </a:rPr>
              <a:t>Κτήρια : Ανέγερση ή/και επέκταση κτηρίων </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2.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3.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4.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5.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6.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7.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8.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9.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3100</TotalTime>
  <Words>1969</Words>
  <Application>Microsoft Office PowerPoint</Application>
  <PresentationFormat>Custom</PresentationFormat>
  <Paragraphs>255</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Avenir Heavy</vt:lpstr>
      <vt:lpstr>Avenir Light</vt:lpstr>
      <vt:lpstr>Calibri</vt:lpstr>
      <vt:lpstr>Courier New</vt:lpstr>
      <vt:lpstr>Helvetica Neue</vt:lpstr>
      <vt:lpstr>Helvetica Neue Light</vt:lpstr>
      <vt:lpstr>Helvetica Neue Medium</vt:lpstr>
      <vt:lpstr>Times New Roman</vt:lpstr>
      <vt:lpstr>Wingdings</vt:lpstr>
      <vt:lpstr>Wingdings 2</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Emmamouela Katsi</dc:creator>
  <cp:lastModifiedBy>order 1823917</cp:lastModifiedBy>
  <cp:revision>249</cp:revision>
  <cp:lastPrinted>2021-01-20T13:06:57Z</cp:lastPrinted>
  <dcterms:modified xsi:type="dcterms:W3CDTF">2021-01-25T10:31:20Z</dcterms:modified>
</cp:coreProperties>
</file>