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0" r:id="rId3"/>
    <p:sldId id="287" r:id="rId4"/>
    <p:sldId id="284" r:id="rId5"/>
    <p:sldId id="263" r:id="rId6"/>
    <p:sldId id="274" r:id="rId7"/>
    <p:sldId id="265" r:id="rId8"/>
    <p:sldId id="267" r:id="rId9"/>
    <p:sldId id="269" r:id="rId10"/>
    <p:sldId id="282" r:id="rId11"/>
    <p:sldId id="279" r:id="rId12"/>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879"/>
    <a:srgbClr val="D6D341"/>
    <a:srgbClr val="005E99"/>
    <a:srgbClr val="00A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8"/>
  </p:normalViewPr>
  <p:slideViewPr>
    <p:cSldViewPr snapToGrid="0">
      <p:cViewPr varScale="1">
        <p:scale>
          <a:sx n="54" d="100"/>
          <a:sy n="54" d="100"/>
        </p:scale>
        <p:origin x="9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360292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401303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2095604" y="2159501"/>
            <a:ext cx="16810310" cy="5126093"/>
          </a:xfrm>
          <a:prstGeom prst="rect">
            <a:avLst/>
          </a:prstGeom>
        </p:spPr>
        <p:txBody>
          <a:bodyPr anchor="t"/>
          <a:lstStyle>
            <a:lvl1pPr algn="l">
              <a:defRPr sz="8500" b="1">
                <a:solidFill>
                  <a:srgbClr val="FFFFFF"/>
                </a:solidFill>
                <a:latin typeface="Arial"/>
                <a:ea typeface="Arial"/>
                <a:cs typeface="Arial"/>
                <a:sym typeface="Arial"/>
              </a:defRPr>
            </a:lvl1pPr>
          </a:lstStyle>
          <a:p>
            <a:r>
              <a:rPr lang="el-GR" dirty="0"/>
              <a:t>Νέα σχέδια χορηγιών</a:t>
            </a:r>
            <a:br>
              <a:rPr lang="el-GR" dirty="0"/>
            </a:br>
            <a:r>
              <a:rPr lang="el-GR" dirty="0"/>
              <a:t>με στόχο την επανεκκίνηση </a:t>
            </a:r>
            <a:br>
              <a:rPr lang="el-GR" dirty="0"/>
            </a:br>
            <a:r>
              <a:rPr lang="el-GR" dirty="0"/>
              <a:t>της κυπριακής οικονομίας</a:t>
            </a:r>
            <a:endParaRPr dirty="0"/>
          </a:p>
        </p:txBody>
      </p:sp>
      <p:sp>
        <p:nvSpPr>
          <p:cNvPr id="121" name="Lorem ipsum dolor sit amet, consec etur adip iscin elit. Suspe disse place rat, felis in biben dum trist ique."/>
          <p:cNvSpPr txBox="1">
            <a:spLocks noGrp="1"/>
          </p:cNvSpPr>
          <p:nvPr>
            <p:ph type="subTitle" sz="quarter" idx="1"/>
          </p:nvPr>
        </p:nvSpPr>
        <p:spPr>
          <a:xfrm>
            <a:off x="2145725" y="7281051"/>
            <a:ext cx="16760189" cy="2474723"/>
          </a:xfrm>
          <a:prstGeom prst="rect">
            <a:avLst/>
          </a:prstGeom>
        </p:spPr>
        <p:txBody>
          <a:bodyPr>
            <a:normAutofit/>
          </a:bodyPr>
          <a:lstStyle>
            <a:lvl1pPr algn="l" defTabSz="817244">
              <a:defRPr sz="5445">
                <a:solidFill>
                  <a:srgbClr val="FFFFFF"/>
                </a:solidFill>
                <a:latin typeface="Arial"/>
                <a:ea typeface="Arial"/>
                <a:cs typeface="Arial"/>
                <a:sym typeface="Arial"/>
              </a:defRPr>
            </a:lvl1pPr>
          </a:lstStyle>
          <a:p>
            <a:r>
              <a:rPr lang="el-GR" sz="4400" dirty="0"/>
              <a:t>Παρουσίαση Υπουργού Ενέργειας, Εμπορίου </a:t>
            </a:r>
            <a:br>
              <a:rPr lang="el-GR" sz="4400" dirty="0"/>
            </a:br>
            <a:r>
              <a:rPr lang="el-GR" sz="4400" dirty="0"/>
              <a:t>και Βιομηχανίας Νατάσας Πηλείδου</a:t>
            </a:r>
            <a:endParaRPr lang="en-US" sz="4400"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id="{4D02DA2C-6251-344A-B675-653C66A14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268" y="10461948"/>
            <a:ext cx="7542646" cy="1637832"/>
          </a:xfrm>
          <a:prstGeom prst="rect">
            <a:avLst/>
          </a:prstGeom>
        </p:spPr>
      </p:pic>
      <p:sp>
        <p:nvSpPr>
          <p:cNvPr id="7" name="Lorem ipsum dolor sit amet, consec etur adip iscin elit. Suspe disse place rat, felis in biben dum trist ique.">
            <a:extLst>
              <a:ext uri="{FF2B5EF4-FFF2-40B4-BE49-F238E27FC236}">
                <a16:creationId xmlns:a16="http://schemas.microsoft.com/office/drawing/2014/main" id="{571F72CA-1B7F-4F51-9FC5-DFE0DDF14D21}"/>
              </a:ext>
            </a:extLst>
          </p:cNvPr>
          <p:cNvSpPr txBox="1">
            <a:spLocks/>
          </p:cNvSpPr>
          <p:nvPr/>
        </p:nvSpPr>
        <p:spPr>
          <a:xfrm>
            <a:off x="2120664" y="1387451"/>
            <a:ext cx="16760189" cy="2474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17244" latinLnBrk="0">
              <a:lnSpc>
                <a:spcPct val="100000"/>
              </a:lnSpc>
              <a:spcBef>
                <a:spcPts val="0"/>
              </a:spcBef>
              <a:spcAft>
                <a:spcPts val="0"/>
              </a:spcAft>
              <a:buClrTx/>
              <a:buSzTx/>
              <a:buFontTx/>
              <a:buNone/>
              <a:tabLst/>
              <a:defRPr sz="5445" b="0"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sz="4000" dirty="0"/>
              <a:t>Προγραμματική περίοδος 2021-2027</a:t>
            </a:r>
            <a:endParaRPr lang="en-US" sz="4000" dirty="0"/>
          </a:p>
        </p:txBody>
      </p:sp>
      <p:pic>
        <p:nvPicPr>
          <p:cNvPr id="8" name="Picture 7">
            <a:extLst>
              <a:ext uri="{FF2B5EF4-FFF2-40B4-BE49-F238E27FC236}">
                <a16:creationId xmlns:a16="http://schemas.microsoft.com/office/drawing/2014/main" id="{C49D9168-F949-4D40-9F7D-CF4C6D4E9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878" y="10704471"/>
            <a:ext cx="1527801" cy="1021080"/>
          </a:xfrm>
          <a:prstGeom prst="rect">
            <a:avLst/>
          </a:prstGeom>
        </p:spPr>
      </p:pic>
      <p:sp>
        <p:nvSpPr>
          <p:cNvPr id="9" name="TextBox 12">
            <a:extLst>
              <a:ext uri="{FF2B5EF4-FFF2-40B4-BE49-F238E27FC236}">
                <a16:creationId xmlns:a16="http://schemas.microsoft.com/office/drawing/2014/main" id="{15DA22F1-D81B-4E63-BFCA-A67A58CC01FA}"/>
              </a:ext>
            </a:extLst>
          </p:cNvPr>
          <p:cNvSpPr txBox="1"/>
          <p:nvPr/>
        </p:nvSpPr>
        <p:spPr>
          <a:xfrm>
            <a:off x="5225679" y="10799512"/>
            <a:ext cx="4551266"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l-GR" sz="2400" b="1" dirty="0">
                <a:solidFill>
                  <a:schemeClr val="bg1"/>
                </a:solidFill>
                <a:latin typeface="Arial" panose="020B0604020202020204" pitchFamily="34" charset="0"/>
                <a:cs typeface="Arial" panose="020B0604020202020204" pitchFamily="34" charset="0"/>
              </a:rPr>
              <a:t>Συγχρηματοδοτούμενο</a:t>
            </a:r>
          </a:p>
          <a:p>
            <a:r>
              <a:rPr lang="el-GR" sz="2400" b="1" dirty="0">
                <a:solidFill>
                  <a:schemeClr val="bg1"/>
                </a:solidFill>
                <a:latin typeface="Arial" panose="020B0604020202020204" pitchFamily="34" charset="0"/>
                <a:cs typeface="Arial" panose="020B0604020202020204" pitchFamily="34" charset="0"/>
              </a:rPr>
              <a:t> από την Ευρωπαϊκή Ένωση</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FFDA04-1614-4968-9F09-9C5A9F17D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470" y="16543"/>
            <a:ext cx="28616750" cy="20134746"/>
          </a:xfrm>
          <a:prstGeom prst="rect">
            <a:avLst/>
          </a:prstGeom>
          <a:solidFill>
            <a:schemeClr val="accent2">
              <a:lumMod val="75000"/>
            </a:schemeClr>
          </a:solidFill>
        </p:spPr>
      </p:pic>
      <p:pic>
        <p:nvPicPr>
          <p:cNvPr id="210" name="Image" descr="Image"/>
          <p:cNvPicPr>
            <a:picLocks noChangeAspect="1"/>
          </p:cNvPicPr>
          <p:nvPr/>
        </p:nvPicPr>
        <p:blipFill>
          <a:blip r:embed="rId4"/>
          <a:stretch>
            <a:fillRect/>
          </a:stretch>
        </p:blipFill>
        <p:spPr>
          <a:xfrm>
            <a:off x="9044561" y="10820440"/>
            <a:ext cx="15700723" cy="3345352"/>
          </a:xfrm>
          <a:prstGeom prst="rect">
            <a:avLst/>
          </a:prstGeom>
          <a:ln w="12700">
            <a:miter lim="400000"/>
          </a:ln>
        </p:spPr>
      </p:pic>
      <p:sp>
        <p:nvSpPr>
          <p:cNvPr id="11" name="Rectangle">
            <a:extLst>
              <a:ext uri="{FF2B5EF4-FFF2-40B4-BE49-F238E27FC236}">
                <a16:creationId xmlns:a16="http://schemas.microsoft.com/office/drawing/2014/main" id="{29B7A8C3-BED0-6E41-80E0-0120858720B3}"/>
              </a:ext>
            </a:extLst>
          </p:cNvPr>
          <p:cNvSpPr/>
          <p:nvPr/>
        </p:nvSpPr>
        <p:spPr>
          <a:xfrm>
            <a:off x="2456330" y="4634793"/>
            <a:ext cx="14576612" cy="6669741"/>
          </a:xfrm>
          <a:prstGeom prst="rect">
            <a:avLst/>
          </a:prstGeom>
          <a:solidFill>
            <a:srgbClr val="307788">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4"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cNvSpPr txBox="1"/>
          <p:nvPr/>
        </p:nvSpPr>
        <p:spPr>
          <a:xfrm>
            <a:off x="2456330" y="6264002"/>
            <a:ext cx="14576610" cy="4466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pPr algn="ctr"/>
            <a:r>
              <a:rPr lang="el-GR" sz="4000" dirty="0"/>
              <a:t>Το 2021 είναι χρονιά ανασύνταξης δυνάμεων. Το Υπουργείο Ενέργειας, Εμπορίου και Βιομηχανίας βρίσκεται στην πρώτη γραμμή και είναι έτοιμο να υλοποιήσει πολιτικές που θα ενισχύσουν</a:t>
            </a:r>
            <a:r>
              <a:rPr lang="en-US" sz="4000" dirty="0"/>
              <a:t> </a:t>
            </a:r>
            <a:r>
              <a:rPr lang="el-GR" sz="4000" dirty="0"/>
              <a:t>το επιχειρηματικό οικοσύστημα, συμβάλλοντας </a:t>
            </a:r>
            <a:br>
              <a:rPr lang="el-GR" sz="4000" dirty="0"/>
            </a:br>
            <a:r>
              <a:rPr lang="el-GR" sz="4000" dirty="0"/>
              <a:t>στην κοινή</a:t>
            </a:r>
            <a:r>
              <a:rPr lang="en-US" sz="4000" dirty="0"/>
              <a:t> </a:t>
            </a:r>
            <a:r>
              <a:rPr lang="el-GR" sz="4000" dirty="0"/>
              <a:t>προσπάθεια να σταθούν οι επιχειρήσεις μας </a:t>
            </a:r>
            <a:br>
              <a:rPr lang="el-GR" sz="4000" dirty="0"/>
            </a:br>
            <a:r>
              <a:rPr lang="el-GR" sz="4000" dirty="0"/>
              <a:t>ξανά στα πόδια τους.</a:t>
            </a:r>
            <a:endParaRPr sz="4000" dirty="0"/>
          </a:p>
        </p:txBody>
      </p:sp>
      <p:sp>
        <p:nvSpPr>
          <p:cNvPr id="8" name="headline goes here goes here">
            <a:extLst>
              <a:ext uri="{FF2B5EF4-FFF2-40B4-BE49-F238E27FC236}">
                <a16:creationId xmlns:a16="http://schemas.microsoft.com/office/drawing/2014/main" id="{AE13C03E-D013-0A43-BC4D-933A455D77E5}"/>
              </a:ext>
            </a:extLst>
          </p:cNvPr>
          <p:cNvSpPr txBox="1"/>
          <p:nvPr/>
        </p:nvSpPr>
        <p:spPr>
          <a:xfrm>
            <a:off x="2456329" y="5100102"/>
            <a:ext cx="14576611"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algn="ctr"/>
            <a:r>
              <a:rPr lang="el-GR" sz="6000" dirty="0">
                <a:solidFill>
                  <a:schemeClr val="bg1"/>
                </a:solidFill>
              </a:rPr>
              <a:t>Ανασυνταξη </a:t>
            </a:r>
            <a:r>
              <a:rPr lang="el-GR" sz="6000" dirty="0" err="1">
                <a:solidFill>
                  <a:schemeClr val="bg1"/>
                </a:solidFill>
              </a:rPr>
              <a:t>δυναμεων</a:t>
            </a:r>
            <a:endParaRPr sz="6000" dirty="0">
              <a:solidFill>
                <a:schemeClr val="bg1"/>
              </a:solidFill>
            </a:endParaRPr>
          </a:p>
        </p:txBody>
      </p:sp>
      <p:pic>
        <p:nvPicPr>
          <p:cNvPr id="16" name="Picture 15" descr="Graphical user interface, text&#10;&#10;Description automatically generated">
            <a:extLst>
              <a:ext uri="{FF2B5EF4-FFF2-40B4-BE49-F238E27FC236}">
                <a16:creationId xmlns:a16="http://schemas.microsoft.com/office/drawing/2014/main" id="{0625127D-CEF7-A947-955F-227403599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5905" y="12388941"/>
            <a:ext cx="6035270" cy="1310516"/>
          </a:xfrm>
          <a:prstGeom prst="rect">
            <a:avLst/>
          </a:prstGeom>
        </p:spPr>
      </p:pic>
    </p:spTree>
    <p:extLst>
      <p:ext uri="{BB962C8B-B14F-4D97-AF65-F5344CB8AC3E}">
        <p14:creationId xmlns:p14="http://schemas.microsoft.com/office/powerpoint/2010/main" val="36069753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873667DA-E642-BE40-8F43-9B70D415D1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28" y="-94536"/>
            <a:ext cx="24737827" cy="14004499"/>
          </a:xfrm>
          <a:prstGeom prst="rect">
            <a:avLst/>
          </a:prstGeom>
          <a:ln w="12700">
            <a:miter lim="400000"/>
          </a:ln>
        </p:spPr>
      </p:pic>
      <p:sp>
        <p:nvSpPr>
          <p:cNvPr id="7" name="Rectangle">
            <a:extLst>
              <a:ext uri="{FF2B5EF4-FFF2-40B4-BE49-F238E27FC236}">
                <a16:creationId xmlns:a16="http://schemas.microsoft.com/office/drawing/2014/main" id="{080821A8-8C01-2B4B-9F8E-857E7693126E}"/>
              </a:ext>
            </a:extLst>
          </p:cNvPr>
          <p:cNvSpPr/>
          <p:nvPr/>
        </p:nvSpPr>
        <p:spPr>
          <a:xfrm rot="914430">
            <a:off x="-2429410" y="-6311437"/>
            <a:ext cx="13440597"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34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343" name="Thank you"/>
          <p:cNvSpPr txBox="1"/>
          <p:nvPr/>
        </p:nvSpPr>
        <p:spPr>
          <a:xfrm>
            <a:off x="1140756" y="2760241"/>
            <a:ext cx="21543805" cy="1527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rPr lang="el-GR" dirty="0"/>
              <a:t>Σας ευχαριστώ</a:t>
            </a:r>
            <a:endParaRPr dirty="0"/>
          </a:p>
        </p:txBody>
      </p:sp>
      <p:pic>
        <p:nvPicPr>
          <p:cNvPr id="6" name="Picture 5" descr="Graphical user interface, text&#10;&#10;Description automatically generated">
            <a:extLst>
              <a:ext uri="{FF2B5EF4-FFF2-40B4-BE49-F238E27FC236}">
                <a16:creationId xmlns:a16="http://schemas.microsoft.com/office/drawing/2014/main" id="{50C3F903-A257-AF4D-AEB0-354212659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525" y="10584539"/>
            <a:ext cx="6035270" cy="1310516"/>
          </a:xfrm>
          <a:prstGeom prst="rect">
            <a:avLst/>
          </a:prstGeom>
        </p:spPr>
      </p:pic>
      <p:pic>
        <p:nvPicPr>
          <p:cNvPr id="9" name="Picture 8">
            <a:extLst>
              <a:ext uri="{FF2B5EF4-FFF2-40B4-BE49-F238E27FC236}">
                <a16:creationId xmlns:a16="http://schemas.microsoft.com/office/drawing/2014/main" id="{5A9B8D2F-766C-41D5-B99F-DF933507B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245" y="10956647"/>
            <a:ext cx="1527801" cy="1021080"/>
          </a:xfrm>
          <a:prstGeom prst="rect">
            <a:avLst/>
          </a:prstGeom>
        </p:spPr>
      </p:pic>
      <p:sp>
        <p:nvSpPr>
          <p:cNvPr id="10" name="TextBox 12">
            <a:extLst>
              <a:ext uri="{FF2B5EF4-FFF2-40B4-BE49-F238E27FC236}">
                <a16:creationId xmlns:a16="http://schemas.microsoft.com/office/drawing/2014/main" id="{5DEC98DD-4C1D-44CD-9A1B-971F02D86912}"/>
              </a:ext>
            </a:extLst>
          </p:cNvPr>
          <p:cNvSpPr txBox="1"/>
          <p:nvPr/>
        </p:nvSpPr>
        <p:spPr>
          <a:xfrm>
            <a:off x="2950046" y="11051688"/>
            <a:ext cx="4551266"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l-GR" sz="2400" b="1" dirty="0">
                <a:solidFill>
                  <a:schemeClr val="tx1"/>
                </a:solidFill>
                <a:latin typeface="Arial" panose="020B0604020202020204" pitchFamily="34" charset="0"/>
                <a:cs typeface="Arial" panose="020B0604020202020204" pitchFamily="34" charset="0"/>
              </a:rPr>
              <a:t>Συγχρηματοδοτούμενο</a:t>
            </a:r>
          </a:p>
          <a:p>
            <a:r>
              <a:rPr lang="el-GR" sz="2400" b="1" dirty="0">
                <a:solidFill>
                  <a:schemeClr val="tx1"/>
                </a:solidFill>
                <a:latin typeface="Arial" panose="020B0604020202020204" pitchFamily="34" charset="0"/>
                <a:cs typeface="Arial" panose="020B0604020202020204" pitchFamily="34" charset="0"/>
              </a:rPr>
              <a:t> από την Ευρωπαϊκή Ένωση</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49" name="Suspe disse place rat, felis in biben dum trist ique, lectu magna fini bus dolor, ut sagit tis nibh lorem in massa.…"/>
          <p:cNvSpPr txBox="1">
            <a:spLocks noGrp="1"/>
          </p:cNvSpPr>
          <p:nvPr>
            <p:ph type="ctrTitle"/>
          </p:nvPr>
        </p:nvSpPr>
        <p:spPr>
          <a:xfrm>
            <a:off x="1270000" y="3280978"/>
            <a:ext cx="7531046" cy="3239907"/>
          </a:xfrm>
          <a:prstGeom prst="rect">
            <a:avLst/>
          </a:prstGeom>
        </p:spPr>
        <p:txBody>
          <a:bodyPr anchor="t">
            <a:noAutofit/>
          </a:bodyPr>
          <a:lstStyle/>
          <a:p>
            <a:pPr marL="342900" indent="-342900" algn="l">
              <a:lnSpc>
                <a:spcPct val="120000"/>
              </a:lnSpc>
              <a:buFont typeface="Courier New" panose="02070309020205020404" pitchFamily="49" charset="0"/>
              <a:buChar char="o"/>
              <a:defRPr sz="2500" i="1">
                <a:solidFill>
                  <a:srgbClr val="3C8498"/>
                </a:solidFill>
                <a:latin typeface="Arial"/>
                <a:ea typeface="Arial"/>
                <a:cs typeface="Arial"/>
                <a:sym typeface="Arial"/>
              </a:defRPr>
            </a:pPr>
            <a:r>
              <a:rPr lang="el-GR" sz="3400" dirty="0"/>
              <a:t>Διαχείριση των επιπτώσεων της πανδημίας, παροχή </a:t>
            </a:r>
            <a:r>
              <a:rPr lang="el-GR" sz="3400" b="1" dirty="0"/>
              <a:t>στήριξης </a:t>
            </a:r>
            <a:r>
              <a:rPr lang="el-GR" sz="3400" dirty="0"/>
              <a:t>στις κυπριακές επιχειρήσεις και θωράκιση </a:t>
            </a:r>
            <a:br>
              <a:rPr lang="el-GR" sz="3400" dirty="0"/>
            </a:br>
            <a:r>
              <a:rPr lang="el-GR" sz="3400" dirty="0"/>
              <a:t>της οικονομίας.</a:t>
            </a:r>
            <a:br>
              <a:rPr lang="el-GR" sz="3400" dirty="0"/>
            </a:br>
            <a:br>
              <a:rPr lang="el-GR" sz="3400" dirty="0"/>
            </a:br>
            <a:endParaRPr sz="3400" dirty="0"/>
          </a:p>
        </p:txBody>
      </p:sp>
      <p:sp>
        <p:nvSpPr>
          <p:cNvPr id="15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2" name="Lorem ipsum dolor sit amet, consec etur adip iscin elit. Suspe disse place rat, felis in biben dum trist ique, lectu magna fini bus dolor, ut sagit tis nibh lorem in massa. In eget purus et torto lobor tis auctor non vel ex. Cura bitur ac ultri cies enim.…"/>
          <p:cNvSpPr txBox="1"/>
          <p:nvPr/>
        </p:nvSpPr>
        <p:spPr>
          <a:xfrm>
            <a:off x="-201911" y="2207552"/>
            <a:ext cx="12041251" cy="6666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a:lnSpc>
                <a:spcPct val="120000"/>
              </a:lnSpc>
              <a:defRPr sz="5000" b="0" i="1">
                <a:solidFill>
                  <a:srgbClr val="5E5E5E"/>
                </a:solidFill>
                <a:latin typeface="Arial"/>
                <a:ea typeface="Arial"/>
                <a:cs typeface="Arial"/>
                <a:sym typeface="Arial"/>
              </a:defRPr>
            </a:pPr>
            <a:endParaRPr sz="3600" dirty="0"/>
          </a:p>
        </p:txBody>
      </p:sp>
      <p:pic>
        <p:nvPicPr>
          <p:cNvPr id="8" name="Picture 7" descr="Graphical user interface, text&#10;&#10;Description automatically generated">
            <a:extLst>
              <a:ext uri="{FF2B5EF4-FFF2-40B4-BE49-F238E27FC236}">
                <a16:creationId xmlns:a16="http://schemas.microsoft.com/office/drawing/2014/main" id="{1003E613-5EB3-A740-9ED0-5E2939246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cxnSp>
        <p:nvCxnSpPr>
          <p:cNvPr id="10" name="Straight Connector 9">
            <a:extLst>
              <a:ext uri="{FF2B5EF4-FFF2-40B4-BE49-F238E27FC236}">
                <a16:creationId xmlns:a16="http://schemas.microsoft.com/office/drawing/2014/main" id="{1E52F553-8D6B-C844-9A51-C26A7B7560C9}"/>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71A0AD2-37B7-6949-8E96-729E6142B2B4}"/>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9" name="headline goes here goes here">
            <a:extLst>
              <a:ext uri="{FF2B5EF4-FFF2-40B4-BE49-F238E27FC236}">
                <a16:creationId xmlns:a16="http://schemas.microsoft.com/office/drawing/2014/main" id="{6A910422-B727-474C-A9AA-D21340F2B348}"/>
              </a:ext>
            </a:extLst>
          </p:cNvPr>
          <p:cNvSpPr txBox="1"/>
          <p:nvPr/>
        </p:nvSpPr>
        <p:spPr>
          <a:xfrm>
            <a:off x="1270000" y="1137821"/>
            <a:ext cx="11115964"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Προκλησεισ - στοχοι - ευκαιριεσ</a:t>
            </a:r>
            <a:endParaRPr dirty="0"/>
          </a:p>
        </p:txBody>
      </p:sp>
      <p:sp>
        <p:nvSpPr>
          <p:cNvPr id="12" name="Suspe disse place rat, felis in biben dum trist ique, lectu magna fini bus dolor, ut sagit tis nibh lorem in massa.…">
            <a:extLst>
              <a:ext uri="{FF2B5EF4-FFF2-40B4-BE49-F238E27FC236}">
                <a16:creationId xmlns:a16="http://schemas.microsoft.com/office/drawing/2014/main" id="{919D2A69-AA11-469C-9AF1-88B20717C59D}"/>
              </a:ext>
            </a:extLst>
          </p:cNvPr>
          <p:cNvSpPr txBox="1">
            <a:spLocks/>
          </p:cNvSpPr>
          <p:nvPr/>
        </p:nvSpPr>
        <p:spPr>
          <a:xfrm>
            <a:off x="1210618" y="8482806"/>
            <a:ext cx="7531046" cy="2727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marL="342900" indent="-342900" algn="l" hangingPunct="1">
              <a:lnSpc>
                <a:spcPct val="120000"/>
              </a:lnSpc>
              <a:buFont typeface="Courier New" panose="02070309020205020404" pitchFamily="49" charset="0"/>
              <a:buChar char="o"/>
              <a:defRPr sz="2500" i="1">
                <a:solidFill>
                  <a:srgbClr val="3C8498"/>
                </a:solidFill>
                <a:latin typeface="Arial"/>
                <a:ea typeface="Arial"/>
                <a:cs typeface="Arial"/>
                <a:sym typeface="Arial"/>
              </a:defRPr>
            </a:pPr>
            <a:r>
              <a:rPr lang="el-GR" sz="3400" i="1" dirty="0">
                <a:solidFill>
                  <a:srgbClr val="3C8498"/>
                </a:solidFill>
                <a:latin typeface="Arial"/>
                <a:ea typeface="Arial"/>
                <a:cs typeface="Arial"/>
                <a:sym typeface="Arial"/>
              </a:rPr>
              <a:t>Αξιοποίηση των ευκαιριών που δημιουργούνται σε σχέση με την </a:t>
            </a:r>
            <a:r>
              <a:rPr lang="el-GR" sz="3400" b="1" i="1" dirty="0">
                <a:solidFill>
                  <a:srgbClr val="3C8498"/>
                </a:solidFill>
                <a:latin typeface="Arial"/>
                <a:ea typeface="Arial"/>
                <a:cs typeface="Arial"/>
                <a:sym typeface="Arial"/>
              </a:rPr>
              <a:t>πράσινη οικονομία </a:t>
            </a:r>
            <a:br>
              <a:rPr lang="en-US" sz="3400" i="1" dirty="0">
                <a:solidFill>
                  <a:srgbClr val="3C8498"/>
                </a:solidFill>
                <a:latin typeface="Arial"/>
                <a:ea typeface="Arial"/>
                <a:cs typeface="Arial"/>
                <a:sym typeface="Arial"/>
              </a:rPr>
            </a:br>
            <a:r>
              <a:rPr lang="el-GR" sz="3400" i="1" dirty="0">
                <a:solidFill>
                  <a:srgbClr val="3C8498"/>
                </a:solidFill>
                <a:latin typeface="Arial"/>
                <a:ea typeface="Arial"/>
                <a:cs typeface="Arial"/>
                <a:sym typeface="Arial"/>
              </a:rPr>
              <a:t>και τη βιώσιμη ανάπτυξη.</a:t>
            </a:r>
          </a:p>
        </p:txBody>
      </p:sp>
      <p:sp>
        <p:nvSpPr>
          <p:cNvPr id="13" name="Suspe disse place rat, felis in biben dum trist ique, lectu magna fini bus dolor, ut sagit tis nibh lorem in massa.…">
            <a:extLst>
              <a:ext uri="{FF2B5EF4-FFF2-40B4-BE49-F238E27FC236}">
                <a16:creationId xmlns:a16="http://schemas.microsoft.com/office/drawing/2014/main" id="{BE972255-3FD3-409B-8E54-1E245992A9BA}"/>
              </a:ext>
            </a:extLst>
          </p:cNvPr>
          <p:cNvSpPr txBox="1">
            <a:spLocks/>
          </p:cNvSpPr>
          <p:nvPr/>
        </p:nvSpPr>
        <p:spPr>
          <a:xfrm>
            <a:off x="1270000" y="6256087"/>
            <a:ext cx="7531046" cy="2842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fontScale="975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marL="342900" indent="-342900" algn="l" hangingPunct="1">
              <a:lnSpc>
                <a:spcPct val="120000"/>
              </a:lnSpc>
              <a:buFont typeface="Courier New" panose="02070309020205020404" pitchFamily="49" charset="0"/>
              <a:buChar char="o"/>
              <a:defRPr sz="2500" i="1">
                <a:solidFill>
                  <a:srgbClr val="3C8498"/>
                </a:solidFill>
                <a:latin typeface="Arial"/>
                <a:ea typeface="Arial"/>
                <a:cs typeface="Arial"/>
                <a:sym typeface="Arial"/>
              </a:defRPr>
            </a:pPr>
            <a:r>
              <a:rPr lang="el-GR" sz="3400" i="1" dirty="0">
                <a:solidFill>
                  <a:srgbClr val="3C8498"/>
                </a:solidFill>
                <a:latin typeface="Arial"/>
                <a:ea typeface="Arial"/>
                <a:cs typeface="Arial"/>
                <a:sym typeface="Arial"/>
              </a:rPr>
              <a:t>Ενδυνάμωση, </a:t>
            </a:r>
            <a:r>
              <a:rPr lang="el-GR" sz="3400" b="1" i="1" dirty="0">
                <a:solidFill>
                  <a:srgbClr val="3C8498"/>
                </a:solidFill>
                <a:latin typeface="Arial"/>
                <a:ea typeface="Arial"/>
                <a:cs typeface="Arial"/>
                <a:sym typeface="Arial"/>
              </a:rPr>
              <a:t>εκσυγχρονισμός </a:t>
            </a:r>
            <a:br>
              <a:rPr lang="en-US" sz="3400" i="1" dirty="0">
                <a:solidFill>
                  <a:srgbClr val="3C8498"/>
                </a:solidFill>
                <a:latin typeface="Arial"/>
                <a:ea typeface="Arial"/>
                <a:cs typeface="Arial"/>
                <a:sym typeface="Arial"/>
              </a:rPr>
            </a:br>
            <a:r>
              <a:rPr lang="el-GR" sz="3400" i="1" dirty="0">
                <a:solidFill>
                  <a:srgbClr val="3C8498"/>
                </a:solidFill>
                <a:latin typeface="Arial"/>
                <a:ea typeface="Arial"/>
                <a:cs typeface="Arial"/>
                <a:sym typeface="Arial"/>
              </a:rPr>
              <a:t>και εξωστρέφεια του κυπριακού </a:t>
            </a:r>
            <a:r>
              <a:rPr lang="el-GR" sz="3400" i="1" dirty="0" err="1">
                <a:solidFill>
                  <a:srgbClr val="3C8498"/>
                </a:solidFill>
                <a:latin typeface="Arial"/>
                <a:ea typeface="Arial"/>
                <a:cs typeface="Arial"/>
                <a:sym typeface="Arial"/>
              </a:rPr>
              <a:t>επιχειρείν</a:t>
            </a:r>
            <a:r>
              <a:rPr lang="el-GR" sz="3400" i="1" dirty="0">
                <a:solidFill>
                  <a:srgbClr val="3C8498"/>
                </a:solidFill>
                <a:latin typeface="Arial"/>
                <a:ea typeface="Arial"/>
                <a:cs typeface="Arial"/>
                <a:sym typeface="Arial"/>
              </a:rPr>
              <a:t>.</a:t>
            </a:r>
          </a:p>
        </p:txBody>
      </p:sp>
      <p:sp>
        <p:nvSpPr>
          <p:cNvPr id="14"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Nulam dictu massa">
            <a:extLst>
              <a:ext uri="{FF2B5EF4-FFF2-40B4-BE49-F238E27FC236}">
                <a16:creationId xmlns:a16="http://schemas.microsoft.com/office/drawing/2014/main" id="{419FC940-B564-44FC-8990-6B276EAAC232}"/>
              </a:ext>
            </a:extLst>
          </p:cNvPr>
          <p:cNvSpPr txBox="1"/>
          <p:nvPr/>
        </p:nvSpPr>
        <p:spPr>
          <a:xfrm>
            <a:off x="10547499" y="2653394"/>
            <a:ext cx="12535786" cy="9331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algn="l">
              <a:lnSpc>
                <a:spcPct val="120000"/>
              </a:lnSpc>
              <a:defRPr sz="5000" b="0" i="1">
                <a:solidFill>
                  <a:srgbClr val="5E5E5E"/>
                </a:solidFill>
                <a:latin typeface="Arial"/>
                <a:ea typeface="Arial"/>
                <a:cs typeface="Arial"/>
                <a:sym typeface="Arial"/>
              </a:defRPr>
            </a:pPr>
            <a:r>
              <a:rPr lang="el-GR" sz="3600" dirty="0"/>
              <a:t>Στη νέα Προγραμματική Περίοδο 2021-2027 θα έχουμε συνολικά, ως Υπουργείο Ενέργειας, Εμπορίου και Βιομηχανίας, σχεδόν </a:t>
            </a:r>
            <a:r>
              <a:rPr lang="el-GR" sz="3600" b="1" dirty="0"/>
              <a:t>τετραπλάσιο κονδύλι</a:t>
            </a:r>
            <a:r>
              <a:rPr lang="el-GR" sz="3600" dirty="0"/>
              <a:t> απ’ ότι στην προηγούμενη περίοδο, το οποίο θα κυμαίνεται γύρω στα </a:t>
            </a:r>
            <a:r>
              <a:rPr lang="el-GR" sz="3600" b="1" dirty="0"/>
              <a:t>€400 εκατ</a:t>
            </a:r>
            <a:r>
              <a:rPr lang="el-GR" sz="3600" dirty="0"/>
              <a:t>. και είναι συγχρηματοδοτούμενο από ΕΕ</a:t>
            </a:r>
          </a:p>
          <a:p>
            <a:pPr algn="l">
              <a:lnSpc>
                <a:spcPct val="120000"/>
              </a:lnSpc>
              <a:defRPr sz="5000" b="0" i="1">
                <a:solidFill>
                  <a:srgbClr val="5E5E5E"/>
                </a:solidFill>
                <a:latin typeface="Arial"/>
                <a:ea typeface="Arial"/>
                <a:cs typeface="Arial"/>
                <a:sym typeface="Arial"/>
              </a:defRPr>
            </a:pPr>
            <a:endParaRPr lang="el-GR" sz="3600" dirty="0"/>
          </a:p>
          <a:p>
            <a:pPr algn="l">
              <a:lnSpc>
                <a:spcPct val="120000"/>
              </a:lnSpc>
              <a:defRPr sz="5000" b="0" i="1">
                <a:solidFill>
                  <a:srgbClr val="5E5E5E"/>
                </a:solidFill>
                <a:latin typeface="Arial"/>
                <a:ea typeface="Arial"/>
                <a:cs typeface="Arial"/>
                <a:sym typeface="Arial"/>
              </a:defRPr>
            </a:pPr>
            <a:r>
              <a:rPr lang="el-GR" sz="3600" dirty="0"/>
              <a:t>Στις  προτάσεις του Υπουργείου μας περιλαμβάνονται, </a:t>
            </a:r>
          </a:p>
          <a:p>
            <a:pPr algn="l">
              <a:lnSpc>
                <a:spcPct val="120000"/>
              </a:lnSpc>
              <a:defRPr sz="5000" b="0" i="1">
                <a:solidFill>
                  <a:srgbClr val="5E5E5E"/>
                </a:solidFill>
                <a:latin typeface="Arial"/>
                <a:ea typeface="Arial"/>
                <a:cs typeface="Arial"/>
                <a:sym typeface="Arial"/>
              </a:defRPr>
            </a:pPr>
            <a:r>
              <a:rPr lang="el-GR" sz="3600" dirty="0"/>
              <a:t>μεταξύ άλλων σχέδια για</a:t>
            </a:r>
            <a:r>
              <a:rPr lang="en-US" sz="3600" dirty="0"/>
              <a:t>:</a:t>
            </a:r>
          </a:p>
          <a:p>
            <a:pPr marL="571500" indent="-571500" algn="l">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3600" dirty="0"/>
              <a:t>ενίσχυση της επιχειρηματικότητας, </a:t>
            </a:r>
          </a:p>
          <a:p>
            <a:pPr marL="571500" indent="-571500" algn="l">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3600" dirty="0"/>
              <a:t>στήριξη του μεταποιητικού τομέα, </a:t>
            </a:r>
          </a:p>
          <a:p>
            <a:pPr marL="571500" indent="-571500" algn="l">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3600" dirty="0"/>
              <a:t>ψηφιακή αναβάθμιση των επιχειρήσεων, </a:t>
            </a:r>
          </a:p>
          <a:p>
            <a:pPr marL="571500" indent="-571500" algn="l">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3600" dirty="0"/>
              <a:t>ενθάρρυνση των επενδύσεων στην κυκλική οικονομία, </a:t>
            </a:r>
          </a:p>
          <a:p>
            <a:pPr marL="571500" indent="-571500" algn="l">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3600" dirty="0"/>
              <a:t>δημιουργία συστάδων επιχειρήσεων (</a:t>
            </a:r>
            <a:r>
              <a:rPr lang="el-GR" sz="3600" dirty="0" err="1"/>
              <a:t>clusters</a:t>
            </a:r>
            <a:r>
              <a:rPr lang="el-GR" sz="3600" dirty="0"/>
              <a:t>)</a:t>
            </a:r>
          </a:p>
          <a:p>
            <a:endParaRPr lang="el-G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headline goes here goes here"/>
          <p:cNvSpPr txBox="1"/>
          <p:nvPr/>
        </p:nvSpPr>
        <p:spPr>
          <a:xfrm>
            <a:off x="1270000" y="1137821"/>
            <a:ext cx="6568579"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ΣΧΕΔΙΑΣΜΟΙ 2021 </a:t>
            </a:r>
            <a:endParaRPr dirty="0"/>
          </a:p>
        </p:txBody>
      </p:sp>
      <p:sp>
        <p:nvSpPr>
          <p:cNvPr id="17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269999" y="2686268"/>
            <a:ext cx="6787319" cy="9399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marL="457200" indent="-457200">
              <a:spcAft>
                <a:spcPts val="1200"/>
              </a:spcAft>
              <a:buFont typeface="Courier New" panose="02070309020205020404" pitchFamily="49" charset="0"/>
              <a:buChar char="o"/>
            </a:pPr>
            <a:r>
              <a:rPr lang="el-GR" dirty="0"/>
              <a:t>Για το </a:t>
            </a:r>
            <a:r>
              <a:rPr lang="el-GR" b="1" dirty="0"/>
              <a:t>πρώτο εξάμηνο </a:t>
            </a:r>
            <a:r>
              <a:rPr lang="el-GR" dirty="0"/>
              <a:t>του 2021 υπάρχουν σχεδιασμοί για προκήρυξη σχεδίων συνολικού ύψους </a:t>
            </a:r>
            <a:r>
              <a:rPr lang="el-GR" b="1" dirty="0"/>
              <a:t>€70 εκατ. </a:t>
            </a:r>
            <a:endParaRPr lang="el-GR" dirty="0"/>
          </a:p>
          <a:p>
            <a:pPr marL="457200" indent="-457200">
              <a:spcAft>
                <a:spcPts val="1200"/>
              </a:spcAft>
              <a:buFont typeface="Courier New" panose="02070309020205020404" pitchFamily="49" charset="0"/>
              <a:buChar char="o"/>
            </a:pPr>
            <a:r>
              <a:rPr lang="el-GR" dirty="0"/>
              <a:t>Για </a:t>
            </a:r>
            <a:r>
              <a:rPr lang="el-GR" b="1" dirty="0"/>
              <a:t>ολόκληρο το έτος </a:t>
            </a:r>
            <a:r>
              <a:rPr lang="el-GR" dirty="0"/>
              <a:t>οι προκηρύξεις από τα συγχρηματοδοτούμενα </a:t>
            </a:r>
            <a:br>
              <a:rPr lang="el-GR" dirty="0"/>
            </a:br>
            <a:r>
              <a:rPr lang="el-GR" dirty="0"/>
              <a:t>θα ξεπεράσουν τα </a:t>
            </a:r>
            <a:r>
              <a:rPr lang="el-GR" b="1" dirty="0"/>
              <a:t>€90 εκατ.</a:t>
            </a:r>
          </a:p>
          <a:p>
            <a:pPr marL="457200" indent="-457200">
              <a:spcAft>
                <a:spcPts val="1200"/>
              </a:spcAft>
              <a:buFont typeface="Courier New" panose="02070309020205020404" pitchFamily="49" charset="0"/>
              <a:buChar char="o"/>
            </a:pPr>
            <a:r>
              <a:rPr lang="el-GR" dirty="0"/>
              <a:t>Επιπλέον, θα προκηρυχθούν σχέδια </a:t>
            </a:r>
            <a:r>
              <a:rPr lang="el-GR" b="1" dirty="0"/>
              <a:t>€6-7 εκατ. </a:t>
            </a:r>
            <a:r>
              <a:rPr lang="el-GR" dirty="0"/>
              <a:t>για προώθηση των Ανανεώσιμων Πηγών Ενέργειας &amp; της Εξοικονόμησης Ενέργειας από το Ειδικό Ταμείο ΑΠΕ &amp; ΕΞΕ.</a:t>
            </a:r>
          </a:p>
        </p:txBody>
      </p:sp>
      <p:sp>
        <p:nvSpPr>
          <p:cNvPr id="177"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Nulam dictu massa"/>
          <p:cNvSpPr txBox="1"/>
          <p:nvPr/>
        </p:nvSpPr>
        <p:spPr>
          <a:xfrm>
            <a:off x="16787345" y="2701380"/>
            <a:ext cx="6604283" cy="9091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dirty="0"/>
              <a:t>Τα πρώτα δύο σχέδια που θα προκηρυχθούν και τα οποία θα σας παρουσιάσουμε σήμερα είναι:</a:t>
            </a:r>
          </a:p>
          <a:p>
            <a:r>
              <a:rPr lang="el-GR" dirty="0"/>
              <a:t> </a:t>
            </a:r>
          </a:p>
          <a:p>
            <a:pPr marL="514350" indent="-514350">
              <a:buAutoNum type="arabicPeriod"/>
            </a:pPr>
            <a:r>
              <a:rPr lang="el-GR" dirty="0"/>
              <a:t>Σχέδιο για </a:t>
            </a:r>
            <a:r>
              <a:rPr lang="el-GR" b="1" dirty="0"/>
              <a:t>«Ενίσχυση των μικρομεσαίων επιχειρήσεων του μεταποιητικού τομέα» </a:t>
            </a:r>
            <a:r>
              <a:rPr lang="el-GR" dirty="0"/>
              <a:t>(€25 εκατ.) 9 Φεβρουαρίου 2021.</a:t>
            </a:r>
          </a:p>
          <a:p>
            <a:pPr marL="514350" indent="-514350">
              <a:buAutoNum type="arabicPeriod"/>
            </a:pPr>
            <a:endParaRPr lang="el-GR" i="0" dirty="0"/>
          </a:p>
          <a:p>
            <a:pPr marL="514350" indent="-514350">
              <a:buAutoNum type="arabicPeriod"/>
            </a:pPr>
            <a:r>
              <a:rPr lang="el-GR" dirty="0"/>
              <a:t>«</a:t>
            </a:r>
            <a:r>
              <a:rPr lang="el-GR" b="1" dirty="0"/>
              <a:t>Εξοικονομώ- Αναβαθμίζω  στις κατοικίες» </a:t>
            </a:r>
            <a:r>
              <a:rPr lang="el-GR" dirty="0"/>
              <a:t>(€30 εκατ.) </a:t>
            </a:r>
            <a:br>
              <a:rPr lang="el-GR" dirty="0"/>
            </a:br>
            <a:r>
              <a:rPr lang="el-GR" dirty="0"/>
              <a:t>9 Μαρτίου 2021.</a:t>
            </a:r>
          </a:p>
        </p:txBody>
      </p:sp>
      <p:sp>
        <p:nvSpPr>
          <p:cNvPr id="179"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10" name="Image" descr="Image">
            <a:extLst>
              <a:ext uri="{FF2B5EF4-FFF2-40B4-BE49-F238E27FC236}">
                <a16:creationId xmlns:a16="http://schemas.microsoft.com/office/drawing/2014/main" id="{263B4E13-1058-4B8B-8DF1-5235254AAAB3}"/>
              </a:ext>
            </a:extLst>
          </p:cNvPr>
          <p:cNvPicPr>
            <a:picLocks noChangeAspect="1"/>
          </p:cNvPicPr>
          <p:nvPr/>
        </p:nvPicPr>
        <p:blipFill>
          <a:blip r:embed="rId2"/>
          <a:stretch>
            <a:fillRect/>
          </a:stretch>
        </p:blipFill>
        <p:spPr>
          <a:xfrm>
            <a:off x="8936984" y="10354105"/>
            <a:ext cx="15700723" cy="3345352"/>
          </a:xfrm>
          <a:prstGeom prst="rect">
            <a:avLst/>
          </a:prstGeom>
          <a:ln w="12700">
            <a:miter lim="400000"/>
          </a:ln>
        </p:spPr>
      </p:pic>
      <p:pic>
        <p:nvPicPr>
          <p:cNvPr id="11" name="Picture 10" descr="Graphical user interface, text&#10;&#10;Description automatically generated">
            <a:extLst>
              <a:ext uri="{FF2B5EF4-FFF2-40B4-BE49-F238E27FC236}">
                <a16:creationId xmlns:a16="http://schemas.microsoft.com/office/drawing/2014/main" id="{C11D92E1-817B-4615-B91D-EB6AA6EE3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pic>
        <p:nvPicPr>
          <p:cNvPr id="5" name="Picture 4">
            <a:extLst>
              <a:ext uri="{FF2B5EF4-FFF2-40B4-BE49-F238E27FC236}">
                <a16:creationId xmlns:a16="http://schemas.microsoft.com/office/drawing/2014/main" id="{65432A25-DC6D-4E0E-9CD4-3551D7C2D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453" y="2892770"/>
            <a:ext cx="8076759" cy="761458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C637FCA-C816-9247-9260-6EBAFAF50E9D}"/>
              </a:ext>
            </a:extLst>
          </p:cNvPr>
          <p:cNvPicPr>
            <a:picLocks noChangeAspect="1"/>
          </p:cNvPicPr>
          <p:nvPr/>
        </p:nvPicPr>
        <p:blipFill>
          <a:blip r:embed="rId2"/>
          <a:stretch>
            <a:fillRect/>
          </a:stretch>
        </p:blipFill>
        <p:spPr>
          <a:xfrm>
            <a:off x="15319184" y="2806581"/>
            <a:ext cx="8255000" cy="8097276"/>
          </a:xfrm>
          <a:prstGeom prst="rect">
            <a:avLst/>
          </a:prstGeom>
        </p:spPr>
      </p:pic>
      <p:sp>
        <p:nvSpPr>
          <p:cNvPr id="24"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F022FD0E-4363-0F4C-BB73-E9667473E528}"/>
              </a:ext>
            </a:extLst>
          </p:cNvPr>
          <p:cNvSpPr txBox="1"/>
          <p:nvPr/>
        </p:nvSpPr>
        <p:spPr>
          <a:xfrm>
            <a:off x="17209008" y="3489380"/>
            <a:ext cx="5787987" cy="418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sz="3200" dirty="0"/>
              <a:t>Κατά το δεύτερο εξάμηνο του έτους θα προκηρυχθούν </a:t>
            </a:r>
            <a:br>
              <a:rPr lang="el-GR" sz="3200" dirty="0"/>
            </a:br>
            <a:r>
              <a:rPr lang="el-GR" sz="3200" dirty="0"/>
              <a:t>τα σχέδια:</a:t>
            </a:r>
          </a:p>
          <a:p>
            <a:pPr marL="457200" indent="-457200">
              <a:buFont typeface="Arial" panose="020B0604020202020204" pitchFamily="34" charset="0"/>
              <a:buChar char="•"/>
            </a:pPr>
            <a:r>
              <a:rPr lang="el-GR" sz="3200" dirty="0"/>
              <a:t> </a:t>
            </a:r>
            <a:r>
              <a:rPr lang="el-GR" sz="3200" b="1" dirty="0"/>
              <a:t>«Μεταποίηση γεωργικών προϊόντων» </a:t>
            </a:r>
          </a:p>
          <a:p>
            <a:pPr marL="457200" indent="-457200">
              <a:buFont typeface="Arial" panose="020B0604020202020204" pitchFamily="34" charset="0"/>
              <a:buChar char="•"/>
            </a:pPr>
            <a:r>
              <a:rPr lang="el-GR" sz="3200" b="1" dirty="0"/>
              <a:t>«Ψηφιακή αναβάθμιση επιχειρήσεων»</a:t>
            </a:r>
            <a:r>
              <a:rPr lang="el-GR" sz="3200" dirty="0"/>
              <a:t>.</a:t>
            </a:r>
            <a:endParaRPr sz="3200" b="1" dirty="0"/>
          </a:p>
        </p:txBody>
      </p:sp>
      <p:pic>
        <p:nvPicPr>
          <p:cNvPr id="14" name="Picture 13">
            <a:extLst>
              <a:ext uri="{FF2B5EF4-FFF2-40B4-BE49-F238E27FC236}">
                <a16:creationId xmlns:a16="http://schemas.microsoft.com/office/drawing/2014/main" id="{AD10ECC6-69C8-0343-AA5D-9C93E86D6C0E}"/>
              </a:ext>
            </a:extLst>
          </p:cNvPr>
          <p:cNvPicPr>
            <a:picLocks noChangeAspect="1"/>
          </p:cNvPicPr>
          <p:nvPr/>
        </p:nvPicPr>
        <p:blipFill>
          <a:blip r:embed="rId2"/>
          <a:stretch>
            <a:fillRect/>
          </a:stretch>
        </p:blipFill>
        <p:spPr>
          <a:xfrm>
            <a:off x="7568555" y="2806581"/>
            <a:ext cx="8255000" cy="8097276"/>
          </a:xfrm>
          <a:prstGeom prst="rect">
            <a:avLst/>
          </a:prstGeom>
        </p:spPr>
      </p:pic>
      <p:sp>
        <p:nvSpPr>
          <p:cNvPr id="1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8D5AA142-4428-AC4C-A003-EE7451B7294E}"/>
              </a:ext>
            </a:extLst>
          </p:cNvPr>
          <p:cNvSpPr txBox="1"/>
          <p:nvPr/>
        </p:nvSpPr>
        <p:spPr>
          <a:xfrm>
            <a:off x="9687337" y="3489380"/>
            <a:ext cx="5559029" cy="689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endParaRPr dirty="0"/>
          </a:p>
        </p:txBody>
      </p:sp>
      <p:pic>
        <p:nvPicPr>
          <p:cNvPr id="4" name="Picture 3">
            <a:extLst>
              <a:ext uri="{FF2B5EF4-FFF2-40B4-BE49-F238E27FC236}">
                <a16:creationId xmlns:a16="http://schemas.microsoft.com/office/drawing/2014/main" id="{4084A4B9-A9F8-3542-B82A-CD13F90AED69}"/>
              </a:ext>
            </a:extLst>
          </p:cNvPr>
          <p:cNvPicPr>
            <a:picLocks noChangeAspect="1"/>
          </p:cNvPicPr>
          <p:nvPr/>
        </p:nvPicPr>
        <p:blipFill>
          <a:blip r:embed="rId2"/>
          <a:stretch>
            <a:fillRect/>
          </a:stretch>
        </p:blipFill>
        <p:spPr>
          <a:xfrm>
            <a:off x="-399789" y="2806581"/>
            <a:ext cx="8255000" cy="8097276"/>
          </a:xfrm>
          <a:prstGeom prst="rect">
            <a:avLst/>
          </a:prstGeom>
        </p:spPr>
      </p:pic>
      <p:pic>
        <p:nvPicPr>
          <p:cNvPr id="164"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2020</a:t>
            </a:r>
          </a:p>
        </p:txBody>
      </p:sp>
      <p:sp>
        <p:nvSpPr>
          <p:cNvPr id="169"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9746973" y="3623339"/>
            <a:ext cx="5787987" cy="3593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sz="3200" b="1" dirty="0"/>
              <a:t>Επενδύσεις στον οινοποιητικό τομέα.</a:t>
            </a:r>
          </a:p>
          <a:p>
            <a:r>
              <a:rPr lang="el-GR" sz="3200" dirty="0"/>
              <a:t>Με προϋπολογισμό </a:t>
            </a:r>
            <a:br>
              <a:rPr lang="el-GR" sz="3200" dirty="0"/>
            </a:br>
            <a:r>
              <a:rPr lang="el-GR" sz="3200" dirty="0"/>
              <a:t>€2 εκατ., το σχέδιο θα καλύπτει τόσο τα υφιστάμενα όσο και τα νέα οινοποιεία. </a:t>
            </a:r>
          </a:p>
        </p:txBody>
      </p:sp>
      <p:pic>
        <p:nvPicPr>
          <p:cNvPr id="11" name="Picture 10" descr="Graphical user interface, text&#10;&#10;Description automatically generated">
            <a:extLst>
              <a:ext uri="{FF2B5EF4-FFF2-40B4-BE49-F238E27FC236}">
                <a16:creationId xmlns:a16="http://schemas.microsoft.com/office/drawing/2014/main" id="{2E175A66-C56F-FD49-82DF-67AABC277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21" name="headline goes here goes here">
            <a:extLst>
              <a:ext uri="{FF2B5EF4-FFF2-40B4-BE49-F238E27FC236}">
                <a16:creationId xmlns:a16="http://schemas.microsoft.com/office/drawing/2014/main" id="{EF210703-7D6D-4042-B4FA-C9EAA2F7CA68}"/>
              </a:ext>
            </a:extLst>
          </p:cNvPr>
          <p:cNvSpPr txBox="1"/>
          <p:nvPr/>
        </p:nvSpPr>
        <p:spPr>
          <a:xfrm>
            <a:off x="1270000" y="1137821"/>
            <a:ext cx="11115964"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αλλα σχεδια ΠΟΥ ακολουθουν φετος</a:t>
            </a:r>
            <a:endParaRPr dirty="0"/>
          </a:p>
        </p:txBody>
      </p:sp>
      <p:cxnSp>
        <p:nvCxnSpPr>
          <p:cNvPr id="22" name="Straight Connector 21">
            <a:extLst>
              <a:ext uri="{FF2B5EF4-FFF2-40B4-BE49-F238E27FC236}">
                <a16:creationId xmlns:a16="http://schemas.microsoft.com/office/drawing/2014/main" id="{6E1EFF9B-ECB1-E346-9AB9-51D43E339503}"/>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FFB6946-D8AB-F246-903C-473F35E035B3}"/>
              </a:ext>
            </a:extLst>
          </p:cNvPr>
          <p:cNvPicPr>
            <a:picLocks noChangeAspect="1"/>
          </p:cNvPicPr>
          <p:nvPr/>
        </p:nvPicPr>
        <p:blipFill>
          <a:blip r:embed="rId5"/>
          <a:stretch>
            <a:fillRect/>
          </a:stretch>
        </p:blipFill>
        <p:spPr>
          <a:xfrm>
            <a:off x="22060300" y="1219414"/>
            <a:ext cx="711200" cy="698500"/>
          </a:xfrm>
          <a:prstGeom prst="rect">
            <a:avLst/>
          </a:prstGeom>
        </p:spPr>
      </p:pic>
      <p:sp>
        <p:nvSpPr>
          <p:cNvPr id="18" name="TextBox 17">
            <a:extLst>
              <a:ext uri="{FF2B5EF4-FFF2-40B4-BE49-F238E27FC236}">
                <a16:creationId xmlns:a16="http://schemas.microsoft.com/office/drawing/2014/main" id="{69ED844E-86B8-4E22-93B3-AACDE4FC3455}"/>
              </a:ext>
            </a:extLst>
          </p:cNvPr>
          <p:cNvSpPr txBox="1"/>
          <p:nvPr/>
        </p:nvSpPr>
        <p:spPr>
          <a:xfrm>
            <a:off x="9973993" y="3974123"/>
            <a:ext cx="4768002"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l-GR" dirty="0"/>
          </a:p>
        </p:txBody>
      </p:sp>
      <p:sp>
        <p:nvSpPr>
          <p:cNvPr id="19"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C6647E6B-F70F-4954-92E3-AACAB0B569EA}"/>
              </a:ext>
            </a:extLst>
          </p:cNvPr>
          <p:cNvSpPr txBox="1"/>
          <p:nvPr/>
        </p:nvSpPr>
        <p:spPr>
          <a:xfrm>
            <a:off x="1702703" y="3723297"/>
            <a:ext cx="5787987" cy="5957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sz="3200" b="1" dirty="0"/>
              <a:t>Ενθάρρυνση νέας επιχειρηματικότητας. </a:t>
            </a:r>
          </a:p>
          <a:p>
            <a:r>
              <a:rPr lang="el-GR" sz="3200" dirty="0"/>
              <a:t>Θα καλύπτει νεανική και γυναικεία επιχειρηματικότητα, με διευρυμένο ηλικιακό πλαίσιο. Στην πρώτη πρόσκληση αναμένουμε  να διατεθούν </a:t>
            </a:r>
          </a:p>
          <a:p>
            <a:r>
              <a:rPr lang="el-GR" sz="3200" dirty="0"/>
              <a:t>έως </a:t>
            </a:r>
            <a:r>
              <a:rPr lang="el-GR" sz="3200" b="1" dirty="0"/>
              <a:t>€15 εκατ.</a:t>
            </a:r>
          </a:p>
          <a:p>
            <a:endParaRPr lang="el-GR" sz="3200" dirty="0"/>
          </a:p>
          <a:p>
            <a:endParaRPr lang="el-GR" sz="3200" dirty="0"/>
          </a:p>
        </p:txBody>
      </p:sp>
    </p:spTree>
    <p:extLst>
      <p:ext uri="{BB962C8B-B14F-4D97-AF65-F5344CB8AC3E}">
        <p14:creationId xmlns:p14="http://schemas.microsoft.com/office/powerpoint/2010/main" val="16904191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4184D-073D-4EFD-93FD-0E7651649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078" y="-248558"/>
            <a:ext cx="24384000" cy="13545312"/>
          </a:xfrm>
          <a:prstGeom prst="rect">
            <a:avLst/>
          </a:prstGeom>
        </p:spPr>
      </p:pic>
      <p:sp>
        <p:nvSpPr>
          <p:cNvPr id="19" name="Rectangle">
            <a:extLst>
              <a:ext uri="{FF2B5EF4-FFF2-40B4-BE49-F238E27FC236}">
                <a16:creationId xmlns:a16="http://schemas.microsoft.com/office/drawing/2014/main" id="{4F98BCF5-8270-D84C-867D-231075BF2585}"/>
              </a:ext>
            </a:extLst>
          </p:cNvPr>
          <p:cNvSpPr/>
          <p:nvPr/>
        </p:nvSpPr>
        <p:spPr>
          <a:xfrm rot="914430">
            <a:off x="-4088201" y="-5244976"/>
            <a:ext cx="15860699"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pic>
        <p:nvPicPr>
          <p:cNvPr id="173"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7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pic>
        <p:nvPicPr>
          <p:cNvPr id="12" name="Picture 11" descr="Graphical user interface, text&#10;&#10;Description automatically generated">
            <a:extLst>
              <a:ext uri="{FF2B5EF4-FFF2-40B4-BE49-F238E27FC236}">
                <a16:creationId xmlns:a16="http://schemas.microsoft.com/office/drawing/2014/main" id="{0F6FAF2D-DA74-2742-AB7B-43FDFD40D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cxnSp>
        <p:nvCxnSpPr>
          <p:cNvPr id="14" name="Straight Connector 13">
            <a:extLst>
              <a:ext uri="{FF2B5EF4-FFF2-40B4-BE49-F238E27FC236}">
                <a16:creationId xmlns:a16="http://schemas.microsoft.com/office/drawing/2014/main" id="{B2462294-08A1-EE44-993E-70D7634196D2}"/>
              </a:ext>
            </a:extLst>
          </p:cNvPr>
          <p:cNvCxnSpPr>
            <a:cxnSpLocks/>
          </p:cNvCxnSpPr>
          <p:nvPr/>
        </p:nvCxnSpPr>
        <p:spPr>
          <a:xfrm flipV="1">
            <a:off x="1443701" y="2051142"/>
            <a:ext cx="20616599" cy="5562"/>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94E804-2DC7-E042-8221-84327C5D476A}"/>
              </a:ext>
            </a:extLst>
          </p:cNvPr>
          <p:cNvPicPr>
            <a:picLocks noChangeAspect="1"/>
          </p:cNvPicPr>
          <p:nvPr/>
        </p:nvPicPr>
        <p:blipFill>
          <a:blip r:embed="rId5"/>
          <a:stretch>
            <a:fillRect/>
          </a:stretch>
        </p:blipFill>
        <p:spPr>
          <a:xfrm>
            <a:off x="22060300" y="1212674"/>
            <a:ext cx="711200" cy="698500"/>
          </a:xfrm>
          <a:prstGeom prst="rect">
            <a:avLst/>
          </a:prstGeom>
        </p:spPr>
      </p:pic>
      <p:sp>
        <p:nvSpPr>
          <p:cNvPr id="16" name="headline goes here goes here">
            <a:extLst>
              <a:ext uri="{FF2B5EF4-FFF2-40B4-BE49-F238E27FC236}">
                <a16:creationId xmlns:a16="http://schemas.microsoft.com/office/drawing/2014/main" id="{6D6E0C10-D84B-0045-B903-52E9EBF4C29D}"/>
              </a:ext>
            </a:extLst>
          </p:cNvPr>
          <p:cNvSpPr txBox="1"/>
          <p:nvPr/>
        </p:nvSpPr>
        <p:spPr>
          <a:xfrm>
            <a:off x="1443701" y="1277789"/>
            <a:ext cx="11115964"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Τι αλλαζει στα νεα σχεδια</a:t>
            </a:r>
            <a:endParaRPr dirty="0"/>
          </a:p>
        </p:txBody>
      </p:sp>
      <p:sp>
        <p:nvSpPr>
          <p:cNvPr id="2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41FAFD48-F54E-8748-874D-C8D5786C4FD2}"/>
              </a:ext>
            </a:extLst>
          </p:cNvPr>
          <p:cNvSpPr txBox="1"/>
          <p:nvPr/>
        </p:nvSpPr>
        <p:spPr>
          <a:xfrm>
            <a:off x="1443702" y="2266588"/>
            <a:ext cx="10748298" cy="2267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sz="3000" dirty="0"/>
              <a:t>Θα υπάρξουν </a:t>
            </a:r>
            <a:r>
              <a:rPr lang="el-GR" sz="3000" b="1" dirty="0"/>
              <a:t>σημαντικές αλλαγές </a:t>
            </a:r>
            <a:r>
              <a:rPr lang="el-GR" sz="3000" dirty="0"/>
              <a:t>στην εφαρμογή των σχεδίων, αφού έχουν ληφθεί υπόψη παράγοντες για </a:t>
            </a:r>
            <a:r>
              <a:rPr lang="el-GR" sz="3000" b="1" dirty="0"/>
              <a:t>αποφυγή των καθυστερήσεων </a:t>
            </a:r>
            <a:r>
              <a:rPr lang="el-GR" sz="3000" dirty="0"/>
              <a:t>και </a:t>
            </a:r>
            <a:r>
              <a:rPr lang="el-GR" sz="3000" b="1" dirty="0"/>
              <a:t>μείωση της γραφειοκρατίας:</a:t>
            </a:r>
            <a:endParaRPr lang="el-GR" sz="3000" dirty="0"/>
          </a:p>
          <a:p>
            <a:endParaRPr lang="el-GR" sz="3000" dirty="0"/>
          </a:p>
        </p:txBody>
      </p:sp>
      <p:sp>
        <p:nvSpPr>
          <p:cNvPr id="17"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3A6C4AE4-851B-45A3-95FE-8ED591F02AAE}"/>
              </a:ext>
            </a:extLst>
          </p:cNvPr>
          <p:cNvSpPr txBox="1"/>
          <p:nvPr/>
        </p:nvSpPr>
        <p:spPr>
          <a:xfrm>
            <a:off x="1443701" y="4351641"/>
            <a:ext cx="8370150" cy="6145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marL="514350" indent="-514350">
              <a:buAutoNum type="arabicPeriod"/>
            </a:pPr>
            <a:r>
              <a:rPr lang="el-GR" sz="3000" dirty="0"/>
              <a:t>Ηλεκτρονική υποβολή των αιτήσεων.</a:t>
            </a:r>
          </a:p>
          <a:p>
            <a:pPr marL="514350" indent="-514350">
              <a:buAutoNum type="arabicPeriod"/>
            </a:pPr>
            <a:endParaRPr lang="el-GR" sz="3000" dirty="0"/>
          </a:p>
          <a:p>
            <a:pPr marL="514350" indent="-514350">
              <a:buAutoNum type="arabicPeriod"/>
            </a:pPr>
            <a:r>
              <a:rPr lang="el-GR" sz="3000" dirty="0" err="1"/>
              <a:t>Ψηφιοποίηση</a:t>
            </a:r>
            <a:r>
              <a:rPr lang="el-GR" sz="3000" dirty="0"/>
              <a:t> διαδικασίας αξιολόγησης των αιτήσεων. </a:t>
            </a:r>
          </a:p>
          <a:p>
            <a:pPr marL="514350" indent="-514350">
              <a:buAutoNum type="arabicPeriod"/>
            </a:pPr>
            <a:endParaRPr lang="el-GR" sz="3000" dirty="0"/>
          </a:p>
          <a:p>
            <a:pPr marL="514350" indent="-514350">
              <a:buAutoNum type="arabicPeriod"/>
            </a:pPr>
            <a:r>
              <a:rPr lang="el-GR" sz="3000" dirty="0"/>
              <a:t>Απλοποίηση &amp; μείωση αριθμού διαδικασιών.</a:t>
            </a:r>
          </a:p>
          <a:p>
            <a:pPr marL="514350" indent="-514350">
              <a:buAutoNum type="arabicPeriod"/>
            </a:pPr>
            <a:endParaRPr lang="el-GR" sz="3000" dirty="0"/>
          </a:p>
          <a:p>
            <a:pPr marL="514350" indent="-514350">
              <a:buAutoNum type="arabicPeriod"/>
            </a:pPr>
            <a:r>
              <a:rPr lang="el-GR" sz="3000" dirty="0"/>
              <a:t>Οι περίοδοι υποβολής των αιτήσεων </a:t>
            </a:r>
            <a:br>
              <a:rPr lang="el-GR" sz="3000" dirty="0"/>
            </a:br>
            <a:r>
              <a:rPr lang="el-GR" sz="3000" dirty="0"/>
              <a:t>θα επεκταθούν &amp; τα σχέδια </a:t>
            </a:r>
            <a:br>
              <a:rPr lang="el-GR" sz="3000" dirty="0"/>
            </a:br>
            <a:r>
              <a:rPr lang="el-GR" sz="3000" dirty="0"/>
              <a:t>θα παραμένουν ανοικτά για καθορισμένα χρονικά διαστήματα (</a:t>
            </a:r>
            <a:r>
              <a:rPr lang="el-GR" sz="3000" dirty="0" err="1"/>
              <a:t>cut-off</a:t>
            </a:r>
            <a:r>
              <a:rPr lang="el-GR" sz="3000" dirty="0"/>
              <a:t> </a:t>
            </a:r>
            <a:r>
              <a:rPr lang="el-GR" sz="3000" dirty="0" err="1"/>
              <a:t>dates</a:t>
            </a:r>
            <a:r>
              <a:rPr lang="el-GR" sz="3000" dirty="0"/>
              <a:t>).</a:t>
            </a:r>
          </a:p>
        </p:txBody>
      </p:sp>
      <p:pic>
        <p:nvPicPr>
          <p:cNvPr id="13" name="Picture 12">
            <a:extLst>
              <a:ext uri="{FF2B5EF4-FFF2-40B4-BE49-F238E27FC236}">
                <a16:creationId xmlns:a16="http://schemas.microsoft.com/office/drawing/2014/main" id="{E2079397-9213-4581-877B-909B5DB5FA2B}"/>
              </a:ext>
            </a:extLst>
          </p:cNvPr>
          <p:cNvPicPr>
            <a:picLocks noChangeAspect="1"/>
          </p:cNvPicPr>
          <p:nvPr/>
        </p:nvPicPr>
        <p:blipFill>
          <a:blip r:embed="rId6"/>
          <a:stretch>
            <a:fillRect/>
          </a:stretch>
        </p:blipFill>
        <p:spPr>
          <a:xfrm>
            <a:off x="22060300" y="1219414"/>
            <a:ext cx="711200" cy="6985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9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296" name="Line"/>
          <p:cNvSpPr/>
          <p:nvPr/>
        </p:nvSpPr>
        <p:spPr>
          <a:xfrm>
            <a:off x="1210618" y="1980508"/>
            <a:ext cx="21404436" cy="9198"/>
          </a:xfrm>
          <a:prstGeom prst="line">
            <a:avLst/>
          </a:prstGeom>
          <a:ln w="31750">
            <a:solidFill>
              <a:srgbClr val="307788"/>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dirty="0"/>
          </a:p>
        </p:txBody>
      </p:sp>
      <p:sp>
        <p:nvSpPr>
          <p:cNvPr id="29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270000" y="2160007"/>
            <a:ext cx="21543805" cy="8898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457200">
              <a:lnSpc>
                <a:spcPct val="120000"/>
              </a:lnSpc>
              <a:defRPr sz="5000" b="0" i="1">
                <a:solidFill>
                  <a:srgbClr val="5E5E5E"/>
                </a:solidFill>
                <a:latin typeface="Arial"/>
                <a:ea typeface="Arial"/>
                <a:cs typeface="Arial"/>
                <a:sym typeface="Arial"/>
              </a:defRPr>
            </a:pPr>
            <a:r>
              <a:rPr lang="el-GR" sz="4000" dirty="0"/>
              <a:t>Οι αυτοματοποιημένες διαδικασίες αξιολόγησης:</a:t>
            </a:r>
          </a:p>
          <a:p>
            <a:pPr marL="685800" indent="-685800" algn="l" defTabSz="457200">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4000" dirty="0"/>
              <a:t>Θα μειώσουν τη γραφειοκρατία, </a:t>
            </a:r>
          </a:p>
          <a:p>
            <a:pPr marL="685800" indent="-685800" algn="l" defTabSz="457200">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4000" dirty="0"/>
              <a:t>Θα μειώσουν το διοικητικό κόστος για όλους τους εμπλεκομένους,</a:t>
            </a:r>
          </a:p>
          <a:p>
            <a:pPr marL="685800" indent="-685800" algn="l" defTabSz="457200">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4000" dirty="0"/>
              <a:t>Θα ενισχύσουν τη διαφάνεια &amp; αφαιρέσουν στοιχεία υποκειμενικότητας,</a:t>
            </a:r>
          </a:p>
          <a:p>
            <a:pPr marL="685800" indent="-685800" algn="l" defTabSz="457200">
              <a:lnSpc>
                <a:spcPct val="120000"/>
              </a:lnSpc>
              <a:buFont typeface="Arial" panose="020B0604020202020204" pitchFamily="34" charset="0"/>
              <a:buChar char="•"/>
              <a:defRPr sz="5000" b="0" i="1">
                <a:solidFill>
                  <a:srgbClr val="5E5E5E"/>
                </a:solidFill>
                <a:latin typeface="Arial"/>
                <a:ea typeface="Arial"/>
                <a:cs typeface="Arial"/>
                <a:sym typeface="Arial"/>
              </a:defRPr>
            </a:pPr>
            <a:r>
              <a:rPr lang="el-GR" sz="4000" dirty="0"/>
              <a:t>Θα επιταχύνουν σημαντικά τη διαδικασία. </a:t>
            </a:r>
          </a:p>
          <a:p>
            <a:pPr marL="685800" indent="-685800" algn="l" defTabSz="457200">
              <a:lnSpc>
                <a:spcPct val="120000"/>
              </a:lnSpc>
              <a:buFont typeface="Arial" panose="020B0604020202020204" pitchFamily="34" charset="0"/>
              <a:buChar char="•"/>
              <a:defRPr sz="5000" b="0" i="1">
                <a:solidFill>
                  <a:srgbClr val="5E5E5E"/>
                </a:solidFill>
                <a:latin typeface="Arial"/>
                <a:ea typeface="Arial"/>
                <a:cs typeface="Arial"/>
                <a:sym typeface="Arial"/>
              </a:defRPr>
            </a:pPr>
            <a:endParaRPr lang="el-GR" sz="4000" dirty="0"/>
          </a:p>
          <a:p>
            <a:pPr algn="l" defTabSz="457200">
              <a:lnSpc>
                <a:spcPct val="120000"/>
              </a:lnSpc>
              <a:defRPr sz="5000" b="0" i="1">
                <a:solidFill>
                  <a:srgbClr val="5E5E5E"/>
                </a:solidFill>
                <a:latin typeface="Arial"/>
                <a:ea typeface="Arial"/>
                <a:cs typeface="Arial"/>
                <a:sym typeface="Arial"/>
              </a:defRPr>
            </a:pPr>
            <a:r>
              <a:rPr lang="el-GR" sz="4000" dirty="0"/>
              <a:t>Η παρακολούθηση της υλοποίησής των έργων και η επαλήθευση στοιχείων και πληρωμών </a:t>
            </a:r>
          </a:p>
          <a:p>
            <a:pPr algn="l" defTabSz="457200">
              <a:lnSpc>
                <a:spcPct val="120000"/>
              </a:lnSpc>
              <a:defRPr sz="5000" b="0" i="1">
                <a:solidFill>
                  <a:srgbClr val="5E5E5E"/>
                </a:solidFill>
                <a:latin typeface="Arial"/>
                <a:ea typeface="Arial"/>
                <a:cs typeface="Arial"/>
                <a:sym typeface="Arial"/>
              </a:defRPr>
            </a:pPr>
            <a:r>
              <a:rPr lang="el-GR" sz="4000" dirty="0"/>
              <a:t>θα γίνεται επίσης ηλεκτρονικά. </a:t>
            </a:r>
          </a:p>
          <a:p>
            <a:pPr algn="l" defTabSz="457200">
              <a:lnSpc>
                <a:spcPct val="120000"/>
              </a:lnSpc>
              <a:defRPr sz="5000" b="0" i="1">
                <a:solidFill>
                  <a:srgbClr val="5E5E5E"/>
                </a:solidFill>
                <a:latin typeface="Arial"/>
                <a:ea typeface="Arial"/>
                <a:cs typeface="Arial"/>
                <a:sym typeface="Arial"/>
              </a:defRPr>
            </a:pPr>
            <a:endParaRPr lang="el-GR" sz="4000" dirty="0"/>
          </a:p>
          <a:p>
            <a:pPr algn="l" defTabSz="457200">
              <a:lnSpc>
                <a:spcPct val="120000"/>
              </a:lnSpc>
              <a:defRPr sz="5000" b="0" i="1">
                <a:solidFill>
                  <a:srgbClr val="5E5E5E"/>
                </a:solidFill>
                <a:latin typeface="Arial"/>
                <a:ea typeface="Arial"/>
                <a:cs typeface="Arial"/>
                <a:sym typeface="Arial"/>
              </a:defRPr>
            </a:pPr>
            <a:r>
              <a:rPr lang="el-GR" sz="4000" dirty="0"/>
              <a:t>Αυτό θα μας επιτρέπει να ολοκληρώνουμε πιο γρήγορα τις προκηρύξεις και να βγαίνουμε σε νέες, ώστε να απορροφήσουμε το σύνολο των εγκεκριμένων ευρωπαϊκών κονδυλίων.</a:t>
            </a:r>
          </a:p>
          <a:p>
            <a:pPr algn="l" defTabSz="457200">
              <a:lnSpc>
                <a:spcPct val="120000"/>
              </a:lnSpc>
              <a:defRPr sz="5000" b="0" i="1">
                <a:solidFill>
                  <a:srgbClr val="5E5E5E"/>
                </a:solidFill>
                <a:latin typeface="Arial"/>
                <a:ea typeface="Arial"/>
                <a:cs typeface="Arial"/>
                <a:sym typeface="Arial"/>
              </a:defRPr>
            </a:pPr>
            <a:endParaRPr sz="4000" dirty="0"/>
          </a:p>
        </p:txBody>
      </p:sp>
      <p:sp>
        <p:nvSpPr>
          <p:cNvPr id="299" name="headline goes here"/>
          <p:cNvSpPr txBox="1"/>
          <p:nvPr/>
        </p:nvSpPr>
        <p:spPr>
          <a:xfrm>
            <a:off x="1270000" y="1169567"/>
            <a:ext cx="11971226"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lnSpc>
                <a:spcPct val="120000"/>
              </a:lnSpc>
              <a:defRPr sz="4000" b="0" cap="all">
                <a:solidFill>
                  <a:srgbClr val="307687"/>
                </a:solidFill>
                <a:latin typeface="YRThree Greek Medium"/>
                <a:ea typeface="YRThree Greek Medium"/>
                <a:cs typeface="YRThree Greek Medium"/>
                <a:sym typeface="YRThree Greek Medium"/>
              </a:defRPr>
            </a:lvl1pPr>
          </a:lstStyle>
          <a:p>
            <a:r>
              <a:rPr lang="el-GR" b="1" dirty="0">
                <a:solidFill>
                  <a:srgbClr val="307788"/>
                </a:solidFill>
                <a:latin typeface="Arial"/>
                <a:cs typeface="Arial"/>
                <a:sym typeface="Arial"/>
              </a:rPr>
              <a:t>οφελη απο τηΝ ψηφιοποιηση των σχεδιων</a:t>
            </a:r>
            <a:endParaRPr b="1" dirty="0">
              <a:solidFill>
                <a:srgbClr val="307788"/>
              </a:solidFill>
              <a:latin typeface="Arial"/>
              <a:cs typeface="Arial"/>
              <a:sym typeface="Arial"/>
            </a:endParaRPr>
          </a:p>
        </p:txBody>
      </p:sp>
      <p:pic>
        <p:nvPicPr>
          <p:cNvPr id="12" name="Picture 11" descr="Graphical user interface, text&#10;&#10;Description automatically generated">
            <a:extLst>
              <a:ext uri="{FF2B5EF4-FFF2-40B4-BE49-F238E27FC236}">
                <a16:creationId xmlns:a16="http://schemas.microsoft.com/office/drawing/2014/main" id="{62FE16B8-D656-48BC-B3E0-94BE0ED09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pic>
        <p:nvPicPr>
          <p:cNvPr id="11" name="Picture 10">
            <a:extLst>
              <a:ext uri="{FF2B5EF4-FFF2-40B4-BE49-F238E27FC236}">
                <a16:creationId xmlns:a16="http://schemas.microsoft.com/office/drawing/2014/main" id="{D4BA61CD-A5A5-45B7-AD61-127AAFD3B4CA}"/>
              </a:ext>
            </a:extLst>
          </p:cNvPr>
          <p:cNvPicPr>
            <a:picLocks noChangeAspect="1"/>
          </p:cNvPicPr>
          <p:nvPr/>
        </p:nvPicPr>
        <p:blipFill>
          <a:blip r:embed="rId4"/>
          <a:stretch>
            <a:fillRect/>
          </a:stretch>
        </p:blipFill>
        <p:spPr>
          <a:xfrm>
            <a:off x="22060300" y="1219414"/>
            <a:ext cx="711200" cy="6985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94" name="headline goes here goes here"/>
          <p:cNvSpPr txBox="1"/>
          <p:nvPr/>
        </p:nvSpPr>
        <p:spPr>
          <a:xfrm>
            <a:off x="1270000" y="853341"/>
            <a:ext cx="6568579" cy="1512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Στηριζουμε τις ορεινεσ περιοχεσ</a:t>
            </a:r>
            <a:endParaRPr dirty="0"/>
          </a:p>
        </p:txBody>
      </p:sp>
      <p:sp>
        <p:nvSpPr>
          <p:cNvPr id="19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259840" y="2695606"/>
            <a:ext cx="7423437" cy="9553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marL="457200" indent="-457200">
              <a:spcAft>
                <a:spcPts val="1200"/>
              </a:spcAft>
              <a:buFont typeface="Arial" panose="020B0604020202020204" pitchFamily="34" charset="0"/>
              <a:buChar char="•"/>
            </a:pPr>
            <a:r>
              <a:rPr lang="el-GR" dirty="0"/>
              <a:t>Πιστεύουμε στη </a:t>
            </a:r>
            <a:r>
              <a:rPr lang="el-GR" b="1" dirty="0"/>
              <a:t>δυναμική των ορεινών κοινοτήτων </a:t>
            </a:r>
            <a:r>
              <a:rPr lang="el-GR" dirty="0"/>
              <a:t>και στηρίζουμε την οικονομική τους ανάπτυξη. </a:t>
            </a:r>
          </a:p>
          <a:p>
            <a:pPr marL="457200" indent="-457200">
              <a:spcAft>
                <a:spcPts val="1200"/>
              </a:spcAft>
              <a:buFont typeface="Arial" panose="020B0604020202020204" pitchFamily="34" charset="0"/>
              <a:buChar char="•"/>
            </a:pPr>
            <a:r>
              <a:rPr lang="el-GR" dirty="0"/>
              <a:t>Αυτό επιτυγχάνεται με την ενίσχυση της επιχειρηματικότητας που βοηθά στη </a:t>
            </a:r>
            <a:r>
              <a:rPr lang="el-GR" b="1" dirty="0"/>
              <a:t>συγκράτηση του ντόπιου πληθυσμού</a:t>
            </a:r>
            <a:r>
              <a:rPr lang="el-GR" dirty="0"/>
              <a:t>.</a:t>
            </a:r>
          </a:p>
          <a:p>
            <a:pPr marL="457200" indent="-457200">
              <a:spcAft>
                <a:spcPts val="1200"/>
              </a:spcAft>
              <a:buFont typeface="Arial" panose="020B0604020202020204" pitchFamily="34" charset="0"/>
              <a:buChar char="•"/>
            </a:pPr>
            <a:r>
              <a:rPr lang="el-GR" dirty="0"/>
              <a:t>Στα νέα μας σχέδια υπάρχουν κριτήρια σύμφωνα με τα οποία επιχειρήσεις που είναι εγκατεστημένες σε ορεινές περιοχές, εξασφαλίζουν </a:t>
            </a:r>
          </a:p>
          <a:p>
            <a:pPr marL="457200" indent="-457200">
              <a:spcAft>
                <a:spcPts val="1200"/>
              </a:spcAft>
              <a:buFont typeface="Arial" panose="020B0604020202020204" pitchFamily="34" charset="0"/>
              <a:buChar char="•"/>
            </a:pPr>
            <a:r>
              <a:rPr lang="el-GR" b="1" dirty="0"/>
              <a:t>επιπλέον </a:t>
            </a:r>
            <a:r>
              <a:rPr lang="el-GR" b="1" dirty="0" err="1"/>
              <a:t>μοριοδότηση</a:t>
            </a:r>
            <a:r>
              <a:rPr lang="el-GR" dirty="0"/>
              <a:t>.</a:t>
            </a:r>
            <a:endParaRPr dirty="0"/>
          </a:p>
        </p:txBody>
      </p:sp>
      <p:pic>
        <p:nvPicPr>
          <p:cNvPr id="196" name="pexels-yury-kim-585418.jpg"/>
          <p:cNvPicPr>
            <a:picLocks noChangeAspect="1"/>
          </p:cNvPicPr>
          <p:nvPr/>
        </p:nvPicPr>
        <p:blipFill>
          <a:blip r:embed="rId2">
            <a:extLst>
              <a:ext uri="{28A0092B-C50C-407E-A947-70E740481C1C}">
                <a14:useLocalDpi xmlns:a14="http://schemas.microsoft.com/office/drawing/2010/main" val="0"/>
              </a:ext>
            </a:extLst>
          </a:blip>
          <a:srcRect t="752" b="752"/>
          <a:stretch/>
        </p:blipFill>
        <p:spPr>
          <a:xfrm>
            <a:off x="8950287" y="166136"/>
            <a:ext cx="15433713" cy="11820101"/>
          </a:xfrm>
          <a:prstGeom prst="rect">
            <a:avLst/>
          </a:prstGeom>
          <a:ln w="12700">
            <a:miter lim="400000"/>
          </a:ln>
        </p:spPr>
      </p:pic>
      <p:pic>
        <p:nvPicPr>
          <p:cNvPr id="11" name="Picture 10" descr="Graphical user interface, text&#10;&#10;Description automatically generated">
            <a:extLst>
              <a:ext uri="{FF2B5EF4-FFF2-40B4-BE49-F238E27FC236}">
                <a16:creationId xmlns:a16="http://schemas.microsoft.com/office/drawing/2014/main" id="{113243A6-B6C7-4667-BF51-64F89A18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pic>
        <p:nvPicPr>
          <p:cNvPr id="192" name="Image" descr="Image"/>
          <p:cNvPicPr>
            <a:picLocks noChangeAspect="1"/>
          </p:cNvPicPr>
          <p:nvPr/>
        </p:nvPicPr>
        <p:blipFill>
          <a:blip r:embed="rId4"/>
          <a:stretch>
            <a:fillRect/>
          </a:stretch>
        </p:blipFill>
        <p:spPr>
          <a:xfrm>
            <a:off x="8936984" y="10354105"/>
            <a:ext cx="15700723" cy="3345352"/>
          </a:xfrm>
          <a:prstGeom prst="rect">
            <a:avLst/>
          </a:prstGeom>
          <a:ln w="12700">
            <a:miter lim="400000"/>
          </a:ln>
        </p:spPr>
      </p:pic>
      <p:pic>
        <p:nvPicPr>
          <p:cNvPr id="8" name="Picture 7" descr="Graphical user interface, text&#10;&#10;Description automatically generated">
            <a:extLst>
              <a:ext uri="{FF2B5EF4-FFF2-40B4-BE49-F238E27FC236}">
                <a16:creationId xmlns:a16="http://schemas.microsoft.com/office/drawing/2014/main" id="{BE4A9FD3-123C-42B8-B3FD-3A763A0EC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4F2BD-FE78-43B4-B4DE-A921EB638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341"/>
            <a:ext cx="28078108" cy="18700022"/>
          </a:xfrm>
          <a:prstGeom prst="rect">
            <a:avLst/>
          </a:prstGeom>
        </p:spPr>
      </p:pic>
      <p:pic>
        <p:nvPicPr>
          <p:cNvPr id="210" name="Image" descr="Image"/>
          <p:cNvPicPr>
            <a:picLocks noChangeAspect="1"/>
          </p:cNvPicPr>
          <p:nvPr/>
        </p:nvPicPr>
        <p:blipFill>
          <a:blip r:embed="rId4"/>
          <a:stretch>
            <a:fillRect/>
          </a:stretch>
        </p:blipFill>
        <p:spPr>
          <a:xfrm>
            <a:off x="8936984" y="10354105"/>
            <a:ext cx="15700723" cy="3345352"/>
          </a:xfrm>
          <a:prstGeom prst="rect">
            <a:avLst/>
          </a:prstGeom>
          <a:ln w="12700">
            <a:miter lim="400000"/>
          </a:ln>
        </p:spPr>
      </p:pic>
      <p:sp>
        <p:nvSpPr>
          <p:cNvPr id="11" name="Rectangle">
            <a:extLst>
              <a:ext uri="{FF2B5EF4-FFF2-40B4-BE49-F238E27FC236}">
                <a16:creationId xmlns:a16="http://schemas.microsoft.com/office/drawing/2014/main" id="{29B7A8C3-BED0-6E41-80E0-0120858720B3}"/>
              </a:ext>
            </a:extLst>
          </p:cNvPr>
          <p:cNvSpPr/>
          <p:nvPr/>
        </p:nvSpPr>
        <p:spPr>
          <a:xfrm>
            <a:off x="908578" y="3012141"/>
            <a:ext cx="12290230" cy="6939261"/>
          </a:xfrm>
          <a:prstGeom prst="rect">
            <a:avLst/>
          </a:prstGeom>
          <a:solidFill>
            <a:srgbClr val="307788">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214"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cNvSpPr txBox="1"/>
          <p:nvPr/>
        </p:nvSpPr>
        <p:spPr>
          <a:xfrm>
            <a:off x="1530668" y="4402335"/>
            <a:ext cx="11115964" cy="5213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pPr algn="just"/>
            <a:r>
              <a:rPr lang="el-GR" dirty="0"/>
              <a:t>Στόχος του Υπουργείου μας είναι οι επιχορηγήσεις μας να χρηματοδοτήσουν την πράσινη ανάπτυξη, η οποία αποτελεί μονόδρομο για την επιδιωκόμενη </a:t>
            </a:r>
            <a:r>
              <a:rPr lang="el-GR" dirty="0" err="1"/>
              <a:t>αειφορία</a:t>
            </a:r>
            <a:r>
              <a:rPr lang="el-GR" dirty="0"/>
              <a:t>. </a:t>
            </a:r>
            <a:br>
              <a:rPr lang="el-GR" dirty="0"/>
            </a:br>
            <a:endParaRPr lang="el-GR" dirty="0"/>
          </a:p>
          <a:p>
            <a:pPr algn="just"/>
            <a:r>
              <a:rPr lang="el-GR" dirty="0"/>
              <a:t>Η αντιμετώπιση της κρίσης προϋποθέτει και αλλαγή μοντέλου ανάπτυξης, το οποίο θα διευκολύνει τη σταδιακή μετάβαση στην </a:t>
            </a:r>
            <a:r>
              <a:rPr lang="el-GR" b="1" dirty="0"/>
              <a:t>πράσινη</a:t>
            </a:r>
            <a:r>
              <a:rPr lang="el-GR" dirty="0"/>
              <a:t> και </a:t>
            </a:r>
            <a:r>
              <a:rPr lang="el-GR" b="1" dirty="0"/>
              <a:t>κυκλική</a:t>
            </a:r>
            <a:r>
              <a:rPr lang="el-GR" dirty="0"/>
              <a:t> οικονομία, τον </a:t>
            </a:r>
            <a:r>
              <a:rPr lang="el-GR" b="1" dirty="0"/>
              <a:t>εκσυγχρονισμό</a:t>
            </a:r>
            <a:r>
              <a:rPr lang="el-GR" dirty="0"/>
              <a:t> και την </a:t>
            </a:r>
            <a:r>
              <a:rPr lang="el-GR" b="1" dirty="0" err="1"/>
              <a:t>ψηφιοποίηση</a:t>
            </a:r>
            <a:r>
              <a:rPr lang="el-GR" dirty="0"/>
              <a:t>.</a:t>
            </a:r>
            <a:endParaRPr dirty="0"/>
          </a:p>
        </p:txBody>
      </p:sp>
      <p:sp>
        <p:nvSpPr>
          <p:cNvPr id="8" name="headline goes here goes here">
            <a:extLst>
              <a:ext uri="{FF2B5EF4-FFF2-40B4-BE49-F238E27FC236}">
                <a16:creationId xmlns:a16="http://schemas.microsoft.com/office/drawing/2014/main" id="{AE13C03E-D013-0A43-BC4D-933A455D77E5}"/>
              </a:ext>
            </a:extLst>
          </p:cNvPr>
          <p:cNvSpPr txBox="1"/>
          <p:nvPr/>
        </p:nvSpPr>
        <p:spPr>
          <a:xfrm>
            <a:off x="1495711" y="3293745"/>
            <a:ext cx="11115964"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sz="6000" dirty="0">
                <a:solidFill>
                  <a:schemeClr val="bg1"/>
                </a:solidFill>
              </a:rPr>
              <a:t>Πρασινη αναπτυξη</a:t>
            </a:r>
            <a:endParaRPr sz="6000" dirty="0">
              <a:solidFill>
                <a:schemeClr val="bg1"/>
              </a:solidFill>
            </a:endParaRPr>
          </a:p>
        </p:txBody>
      </p:sp>
      <p:pic>
        <p:nvPicPr>
          <p:cNvPr id="16" name="Picture 15" descr="Graphical user interface, text&#10;&#10;Description automatically generated">
            <a:extLst>
              <a:ext uri="{FF2B5EF4-FFF2-40B4-BE49-F238E27FC236}">
                <a16:creationId xmlns:a16="http://schemas.microsoft.com/office/drawing/2014/main" id="{0625127D-CEF7-A947-955F-227403599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26"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229" name="Lorem ipsum dolor sit amet, consec etur adip iscin elit. Suspe disse place rat."/>
          <p:cNvSpPr txBox="1">
            <a:spLocks noGrp="1"/>
          </p:cNvSpPr>
          <p:nvPr>
            <p:ph type="ctrTitle"/>
          </p:nvPr>
        </p:nvSpPr>
        <p:spPr>
          <a:xfrm>
            <a:off x="1176544" y="1067674"/>
            <a:ext cx="22100016" cy="4401141"/>
          </a:xfrm>
          <a:prstGeom prst="rect">
            <a:avLst/>
          </a:prstGeom>
        </p:spPr>
        <p:txBody>
          <a:bodyPr anchor="t">
            <a:normAutofit/>
          </a:bodyPr>
          <a:lstStyle>
            <a:lvl1pPr algn="l">
              <a:lnSpc>
                <a:spcPct val="110000"/>
              </a:lnSpc>
              <a:defRPr sz="8500" b="1" i="1">
                <a:solidFill>
                  <a:srgbClr val="2F7788"/>
                </a:solidFill>
                <a:latin typeface="Arial"/>
                <a:ea typeface="Arial"/>
                <a:cs typeface="Arial"/>
                <a:sym typeface="Arial"/>
              </a:defRPr>
            </a:lvl1pPr>
          </a:lstStyle>
          <a:p>
            <a:r>
              <a:rPr lang="el-GR" sz="6600" dirty="0"/>
              <a:t>Οι επιχειρήσεις μας έχουν πολλά να επωφεληθούν από την πράσινη ανάπτυξη</a:t>
            </a:r>
            <a:endParaRPr sz="6600" dirty="0"/>
          </a:p>
        </p:txBody>
      </p:sp>
      <p:sp>
        <p:nvSpPr>
          <p:cNvPr id="230" name="Lorem ipsum dolor sit amet, consec etur adip iscin elit. Suspe disse place rat, felis in biben dum trist ique."/>
          <p:cNvSpPr txBox="1"/>
          <p:nvPr/>
        </p:nvSpPr>
        <p:spPr>
          <a:xfrm>
            <a:off x="1226665" y="3980796"/>
            <a:ext cx="21206615" cy="7156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10000"/>
          </a:bodyPr>
          <a:lstStyle>
            <a:lvl1pPr algn="l" defTabSz="817244">
              <a:defRPr sz="5445" b="0">
                <a:solidFill>
                  <a:srgbClr val="5E5E5E"/>
                </a:solidFill>
                <a:latin typeface="Arial"/>
                <a:ea typeface="Arial"/>
                <a:cs typeface="Arial"/>
                <a:sym typeface="Arial"/>
              </a:defRPr>
            </a:lvl1pPr>
          </a:lstStyle>
          <a:p>
            <a:pPr marL="685800" indent="-685800">
              <a:buFont typeface="Arial" panose="020B0604020202020204" pitchFamily="34" charset="0"/>
              <a:buChar char="•"/>
            </a:pPr>
            <a:r>
              <a:rPr lang="el-GR" dirty="0"/>
              <a:t>Μείωση ενεργειακού αποτυπώματος &amp; </a:t>
            </a:r>
            <a:r>
              <a:rPr lang="el-GR" b="1" dirty="0"/>
              <a:t>κόστους λειτουργίας </a:t>
            </a:r>
            <a:r>
              <a:rPr lang="el-GR" dirty="0"/>
              <a:t>τους, </a:t>
            </a:r>
          </a:p>
          <a:p>
            <a:pPr marL="685800" indent="-685800">
              <a:buFont typeface="Arial" panose="020B0604020202020204" pitchFamily="34" charset="0"/>
              <a:buChar char="•"/>
            </a:pPr>
            <a:endParaRPr lang="el-GR" sz="2400" dirty="0"/>
          </a:p>
          <a:p>
            <a:pPr marL="685800" indent="-685800">
              <a:buFont typeface="Arial" panose="020B0604020202020204" pitchFamily="34" charset="0"/>
              <a:buChar char="•"/>
            </a:pPr>
            <a:r>
              <a:rPr lang="el-GR" dirty="0"/>
              <a:t>Ορθολογική διαχείριση των διαθέσιμων πόρων &amp; </a:t>
            </a:r>
            <a:r>
              <a:rPr lang="el-GR" b="1" dirty="0"/>
              <a:t>καλύτερη απόδοση</a:t>
            </a:r>
            <a:r>
              <a:rPr lang="el-GR" dirty="0"/>
              <a:t>, </a:t>
            </a:r>
          </a:p>
          <a:p>
            <a:pPr marL="685800" indent="-685800">
              <a:buFont typeface="Arial" panose="020B0604020202020204" pitchFamily="34" charset="0"/>
              <a:buChar char="•"/>
            </a:pPr>
            <a:endParaRPr lang="el-GR" sz="2600" dirty="0"/>
          </a:p>
          <a:p>
            <a:pPr marL="685800" indent="-685800">
              <a:buFont typeface="Arial" panose="020B0604020202020204" pitchFamily="34" charset="0"/>
              <a:buChar char="•"/>
            </a:pPr>
            <a:r>
              <a:rPr lang="el-GR" dirty="0"/>
              <a:t>Πιο ανταγωνιστική θέση στη </a:t>
            </a:r>
            <a:r>
              <a:rPr lang="el-GR" b="1" dirty="0"/>
              <a:t>ντόπια αγορά</a:t>
            </a:r>
            <a:r>
              <a:rPr lang="el-GR" dirty="0"/>
              <a:t>, </a:t>
            </a:r>
          </a:p>
          <a:p>
            <a:pPr marL="685800" indent="-685800">
              <a:buFont typeface="Arial" panose="020B0604020202020204" pitchFamily="34" charset="0"/>
              <a:buChar char="•"/>
            </a:pPr>
            <a:endParaRPr lang="el-GR" sz="2600" dirty="0"/>
          </a:p>
          <a:p>
            <a:pPr marL="685800" indent="-685800">
              <a:buFont typeface="Arial" panose="020B0604020202020204" pitchFamily="34" charset="0"/>
              <a:buChar char="•"/>
            </a:pPr>
            <a:r>
              <a:rPr lang="el-GR" dirty="0"/>
              <a:t>Οφέλη για τους </a:t>
            </a:r>
            <a:r>
              <a:rPr lang="el-GR" b="1" dirty="0"/>
              <a:t>καταναλωτές</a:t>
            </a:r>
            <a:r>
              <a:rPr lang="el-GR" dirty="0"/>
              <a:t>, </a:t>
            </a:r>
          </a:p>
          <a:p>
            <a:pPr marL="685800" indent="-685800">
              <a:buFont typeface="Arial" panose="020B0604020202020204" pitchFamily="34" charset="0"/>
              <a:buChar char="•"/>
            </a:pPr>
            <a:endParaRPr lang="el-GR" sz="2600" dirty="0"/>
          </a:p>
          <a:p>
            <a:pPr marL="685800" indent="-685800">
              <a:buFont typeface="Arial" panose="020B0604020202020204" pitchFamily="34" charset="0"/>
              <a:buChar char="•"/>
            </a:pPr>
            <a:r>
              <a:rPr lang="el-GR" dirty="0"/>
              <a:t>Ενίσχυση διεθνούς ανταγωνιστικότητας &amp; </a:t>
            </a:r>
            <a:r>
              <a:rPr lang="el-GR" b="1" dirty="0"/>
              <a:t>εξαγωγικής δυνατότητας</a:t>
            </a:r>
            <a:r>
              <a:rPr lang="el-GR" dirty="0"/>
              <a:t>,</a:t>
            </a:r>
          </a:p>
          <a:p>
            <a:pPr marL="685800" indent="-685800">
              <a:buFont typeface="Arial" panose="020B0604020202020204" pitchFamily="34" charset="0"/>
              <a:buChar char="•"/>
            </a:pPr>
            <a:endParaRPr lang="el-GR" sz="2600" dirty="0"/>
          </a:p>
          <a:p>
            <a:pPr marL="685800" indent="-685800">
              <a:buFont typeface="Arial" panose="020B0604020202020204" pitchFamily="34" charset="0"/>
              <a:buChar char="•"/>
            </a:pPr>
            <a:r>
              <a:rPr lang="el-GR" dirty="0"/>
              <a:t>Συνεισφορά στην αύξηση του ΑΕΠ της χώρας και τη δημιουργία </a:t>
            </a:r>
            <a:r>
              <a:rPr lang="el-GR" b="1" dirty="0"/>
              <a:t>νέων θέσεων εργασίας</a:t>
            </a:r>
            <a:r>
              <a:rPr lang="el-GR" dirty="0"/>
              <a:t>.</a:t>
            </a:r>
            <a:endParaRPr dirty="0"/>
          </a:p>
        </p:txBody>
      </p:sp>
      <p:pic>
        <p:nvPicPr>
          <p:cNvPr id="9" name="Picture 8" descr="Graphical user interface, text&#10;&#10;Description automatically generated">
            <a:extLst>
              <a:ext uri="{FF2B5EF4-FFF2-40B4-BE49-F238E27FC236}">
                <a16:creationId xmlns:a16="http://schemas.microsoft.com/office/drawing/2014/main" id="{3C5641A0-785D-2645-A26C-C805816A3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7" name="Line">
            <a:extLst>
              <a:ext uri="{FF2B5EF4-FFF2-40B4-BE49-F238E27FC236}">
                <a16:creationId xmlns:a16="http://schemas.microsoft.com/office/drawing/2014/main" id="{D9E02C19-F424-4039-B052-174925B51122}"/>
              </a:ext>
            </a:extLst>
          </p:cNvPr>
          <p:cNvSpPr/>
          <p:nvPr/>
        </p:nvSpPr>
        <p:spPr>
          <a:xfrm>
            <a:off x="1210618" y="3738188"/>
            <a:ext cx="21404436" cy="9198"/>
          </a:xfrm>
          <a:prstGeom prst="line">
            <a:avLst/>
          </a:prstGeom>
          <a:ln w="31750">
            <a:solidFill>
              <a:srgbClr val="307788"/>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dirty="0"/>
          </a:p>
        </p:txBody>
      </p:sp>
      <p:pic>
        <p:nvPicPr>
          <p:cNvPr id="8" name="Picture 7">
            <a:extLst>
              <a:ext uri="{FF2B5EF4-FFF2-40B4-BE49-F238E27FC236}">
                <a16:creationId xmlns:a16="http://schemas.microsoft.com/office/drawing/2014/main" id="{510FAA47-C62A-444E-A341-B24A4D6E0283}"/>
              </a:ext>
            </a:extLst>
          </p:cNvPr>
          <p:cNvPicPr>
            <a:picLocks noChangeAspect="1"/>
          </p:cNvPicPr>
          <p:nvPr/>
        </p:nvPicPr>
        <p:blipFill>
          <a:blip r:embed="rId4"/>
          <a:stretch>
            <a:fillRect/>
          </a:stretch>
        </p:blipFill>
        <p:spPr>
          <a:xfrm>
            <a:off x="22060300" y="2977094"/>
            <a:ext cx="711200" cy="698500"/>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2335</TotalTime>
  <Words>794</Words>
  <Application>Microsoft Office PowerPoint</Application>
  <PresentationFormat>Custom</PresentationFormat>
  <Paragraphs>91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Heavy</vt:lpstr>
      <vt:lpstr>Courier New</vt:lpstr>
      <vt:lpstr>Helvetica Neue</vt:lpstr>
      <vt:lpstr>Helvetica Neue Light</vt:lpstr>
      <vt:lpstr>Helvetica Neue Medium</vt:lpstr>
      <vt:lpstr>White</vt:lpstr>
      <vt:lpstr>Νέα σχέδια χορηγιών με στόχο την επανεκκίνηση  της κυπριακής οικονομίας</vt:lpstr>
      <vt:lpstr>Διαχείριση των επιπτώσεων της πανδημίας, παροχή στήριξης στις κυπριακές επιχειρήσεις και θωράκιση  της οικονομίας.  </vt:lpstr>
      <vt:lpstr>PowerPoint Presentation</vt:lpstr>
      <vt:lpstr>PowerPoint Presentation</vt:lpstr>
      <vt:lpstr>PowerPoint Presentation</vt:lpstr>
      <vt:lpstr>PowerPoint Presentation</vt:lpstr>
      <vt:lpstr>PowerPoint Presentation</vt:lpstr>
      <vt:lpstr>PowerPoint Presentation</vt:lpstr>
      <vt:lpstr>Οι επιχειρήσεις μας έχουν πολλά να επωφεληθούν από την πράσινη ανάπτυξη</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user</dc:creator>
  <cp:lastModifiedBy>order 1823917</cp:lastModifiedBy>
  <cp:revision>149</cp:revision>
  <cp:lastPrinted>2021-01-22T06:28:27Z</cp:lastPrinted>
  <dcterms:modified xsi:type="dcterms:W3CDTF">2021-01-25T10:46:05Z</dcterms:modified>
</cp:coreProperties>
</file>