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13"/>
  </p:notesMasterIdLst>
  <p:sldIdLst>
    <p:sldId id="281" r:id="rId2"/>
    <p:sldId id="256" r:id="rId3"/>
    <p:sldId id="259" r:id="rId4"/>
    <p:sldId id="288" r:id="rId5"/>
    <p:sldId id="260" r:id="rId6"/>
    <p:sldId id="261" r:id="rId7"/>
    <p:sldId id="290" r:id="rId8"/>
    <p:sldId id="291" r:id="rId9"/>
    <p:sldId id="292" r:id="rId10"/>
    <p:sldId id="293" r:id="rId11"/>
    <p:sldId id="279"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7879"/>
    <a:srgbClr val="D6D341"/>
    <a:srgbClr val="005E99"/>
    <a:srgbClr val="00A8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08"/>
  </p:normalViewPr>
  <p:slideViewPr>
    <p:cSldViewPr snapToGrid="0">
      <p:cViewPr varScale="1">
        <p:scale>
          <a:sx n="52" d="100"/>
          <a:sy n="52" d="100"/>
        </p:scale>
        <p:origin x="-192" y="-84"/>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410984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155876" y="0"/>
            <a:ext cx="24805375" cy="13777907"/>
          </a:xfrm>
          <a:prstGeom prst="rect">
            <a:avLst/>
          </a:prstGeom>
          <a:ln w="12700">
            <a:miter lim="400000"/>
          </a:ln>
        </p:spPr>
      </p:pic>
      <p:sp>
        <p:nvSpPr>
          <p:cNvPr id="121" name="Lorem ipsum dolor sit amet, consec etur adip iscin elit. Suspe disse place rat, felis in biben dum trist ique."/>
          <p:cNvSpPr txBox="1">
            <a:spLocks noGrp="1"/>
          </p:cNvSpPr>
          <p:nvPr>
            <p:ph type="subTitle" sz="quarter" idx="1"/>
          </p:nvPr>
        </p:nvSpPr>
        <p:spPr>
          <a:xfrm>
            <a:off x="3900490" y="2633472"/>
            <a:ext cx="16760189" cy="5461889"/>
          </a:xfrm>
          <a:prstGeom prst="rect">
            <a:avLst/>
          </a:prstGeom>
        </p:spPr>
        <p:txBody>
          <a:bodyPr>
            <a:normAutofit fontScale="47500" lnSpcReduction="20000"/>
          </a:bodyPr>
          <a:lstStyle>
            <a:lvl1pPr algn="l" defTabSz="817244">
              <a:defRPr sz="5445">
                <a:solidFill>
                  <a:srgbClr val="FFFFFF"/>
                </a:solidFill>
                <a:latin typeface="Arial"/>
                <a:ea typeface="Arial"/>
                <a:cs typeface="Arial"/>
                <a:sym typeface="Arial"/>
              </a:defRPr>
            </a:lvl1pPr>
          </a:lstStyle>
          <a:p>
            <a:pPr algn="ctr"/>
            <a:r>
              <a:rPr lang="el-GR" sz="11400" dirty="0"/>
              <a:t>Εκσυγχρονισμός του νομοθετικού πλαισίου για την προστασία του </a:t>
            </a:r>
            <a:br>
              <a:rPr lang="el-GR" sz="11400" dirty="0"/>
            </a:br>
            <a:r>
              <a:rPr lang="el-GR" sz="11400" dirty="0"/>
              <a:t>καταναλωτή στην Κύπρο </a:t>
            </a:r>
            <a:endParaRPr lang="en-GB" sz="11400" dirty="0"/>
          </a:p>
          <a:p>
            <a:pPr algn="ctr"/>
            <a:r>
              <a:rPr lang="en-GB" sz="11400" dirty="0"/>
              <a:t/>
            </a:r>
            <a:br>
              <a:rPr lang="en-GB" sz="11400" dirty="0"/>
            </a:br>
            <a:r>
              <a:rPr lang="el-GR" sz="11400" dirty="0"/>
              <a:t>Νομοσχέδιο με τίτλο</a:t>
            </a:r>
          </a:p>
          <a:p>
            <a:pPr algn="ctr"/>
            <a:r>
              <a:rPr lang="el-GR" sz="11400" dirty="0"/>
              <a:t>«Ο περί Προστασίας του Καταναλωτή Νόμος 20</a:t>
            </a:r>
            <a:r>
              <a:rPr lang="en-GB" sz="11400" dirty="0"/>
              <a:t>20</a:t>
            </a:r>
            <a:r>
              <a:rPr lang="el-GR" sz="11400" dirty="0"/>
              <a:t>»</a:t>
            </a:r>
            <a:endParaRPr lang="en-GB" sz="11400" dirty="0"/>
          </a:p>
          <a:p>
            <a:pPr algn="ctr"/>
            <a:endParaRPr dirty="0"/>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xmlns="" id="{4D02DA2C-6251-344A-B675-653C66A1450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63268" y="10406530"/>
            <a:ext cx="7542646" cy="1637832"/>
          </a:xfrm>
          <a:prstGeom prst="rect">
            <a:avLst/>
          </a:prstGeom>
        </p:spPr>
      </p:pic>
    </p:spTree>
    <p:extLst>
      <p:ext uri="{BB962C8B-B14F-4D97-AF65-F5344CB8AC3E}">
        <p14:creationId xmlns:p14="http://schemas.microsoft.com/office/powerpoint/2010/main" xmlns="" val="29616917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88328" y="-94536"/>
            <a:ext cx="24737827" cy="14004499"/>
          </a:xfrm>
          <a:prstGeom prst="rect">
            <a:avLst/>
          </a:prstGeom>
          <a:ln w="12700">
            <a:miter lim="400000"/>
          </a:ln>
        </p:spPr>
      </p:pic>
      <p:sp>
        <p:nvSpPr>
          <p:cNvPr id="120" name="Lorem ipsum dolor sit amet, consec etur adip iscin elit. Suspe disse place rat."/>
          <p:cNvSpPr txBox="1">
            <a:spLocks noGrp="1"/>
          </p:cNvSpPr>
          <p:nvPr>
            <p:ph type="ctrTitle"/>
          </p:nvPr>
        </p:nvSpPr>
        <p:spPr>
          <a:xfrm>
            <a:off x="1847088" y="1954364"/>
            <a:ext cx="16943328" cy="5635156"/>
          </a:xfrm>
          <a:prstGeom prst="rect">
            <a:avLst/>
          </a:prstGeom>
        </p:spPr>
        <p:txBody>
          <a:bodyPr anchor="t"/>
          <a:lstStyle>
            <a:lvl1pPr algn="l">
              <a:defRPr sz="8500" b="1">
                <a:solidFill>
                  <a:srgbClr val="FFFFFF"/>
                </a:solidFill>
                <a:latin typeface="Arial"/>
                <a:ea typeface="Arial"/>
                <a:cs typeface="Arial"/>
                <a:sym typeface="Arial"/>
              </a:defRPr>
            </a:lvl1pPr>
          </a:lstStyle>
          <a:p>
            <a:pPr algn="ctr"/>
            <a:r>
              <a:rPr lang="el-GR" sz="8800" dirty="0">
                <a:solidFill>
                  <a:schemeClr val="bg1"/>
                </a:solidFill>
              </a:rPr>
              <a:t/>
            </a:r>
            <a:br>
              <a:rPr lang="el-GR" sz="8800" dirty="0">
                <a:solidFill>
                  <a:schemeClr val="bg1"/>
                </a:solidFill>
              </a:rPr>
            </a:br>
            <a:r>
              <a:rPr lang="el-GR" sz="8800" dirty="0">
                <a:solidFill>
                  <a:schemeClr val="bg1"/>
                </a:solidFill>
              </a:rPr>
              <a:t/>
            </a:r>
            <a:br>
              <a:rPr lang="el-GR" sz="8800" dirty="0">
                <a:solidFill>
                  <a:schemeClr val="bg1"/>
                </a:solidFill>
              </a:rPr>
            </a:br>
            <a:endParaRPr dirty="0">
              <a:solidFill>
                <a:schemeClr val="bg1"/>
              </a:solidFill>
            </a:endParaRPr>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xmlns="" id="{4D02DA2C-6251-344A-B675-653C66A1450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63268" y="10461948"/>
            <a:ext cx="7542646" cy="1637832"/>
          </a:xfrm>
          <a:prstGeom prst="rect">
            <a:avLst/>
          </a:prstGeom>
        </p:spPr>
      </p:pic>
      <p:sp>
        <p:nvSpPr>
          <p:cNvPr id="6" name="Rectangle 5"/>
          <p:cNvSpPr/>
          <p:nvPr/>
        </p:nvSpPr>
        <p:spPr>
          <a:xfrm>
            <a:off x="3054096" y="2633472"/>
            <a:ext cx="18653760" cy="5909310"/>
          </a:xfrm>
          <a:prstGeom prst="rect">
            <a:avLst/>
          </a:prstGeom>
        </p:spPr>
        <p:txBody>
          <a:bodyPr wrap="square">
            <a:spAutoFit/>
          </a:bodyPr>
          <a:lstStyle/>
          <a:p>
            <a:pPr algn="just"/>
            <a:endParaRPr lang="el-GR" sz="5400" dirty="0">
              <a:solidFill>
                <a:schemeClr val="bg1"/>
              </a:solidFill>
              <a:latin typeface="Arial" pitchFamily="34" charset="0"/>
              <a:cs typeface="Arial" pitchFamily="34" charset="0"/>
            </a:endParaRPr>
          </a:p>
          <a:p>
            <a:pPr algn="just"/>
            <a:endParaRPr lang="el-GR" sz="5400" dirty="0">
              <a:solidFill>
                <a:schemeClr val="bg1"/>
              </a:solidFill>
              <a:latin typeface="Arial" pitchFamily="34" charset="0"/>
              <a:cs typeface="Arial" pitchFamily="34" charset="0"/>
            </a:endParaRPr>
          </a:p>
          <a:p>
            <a:r>
              <a:rPr lang="el-GR" sz="5400" dirty="0">
                <a:solidFill>
                  <a:schemeClr val="bg1"/>
                </a:solidFill>
                <a:latin typeface="Arial" pitchFamily="34" charset="0"/>
                <a:cs typeface="Arial" pitchFamily="34" charset="0"/>
              </a:rPr>
              <a:t>Η άμεση ψήφιση του νομοσχεδίου θα: </a:t>
            </a:r>
          </a:p>
          <a:p>
            <a:pPr marL="685800" indent="-685800" algn="l">
              <a:buFont typeface="Wingdings" panose="05000000000000000000" pitchFamily="2" charset="2"/>
              <a:buChar char="ü"/>
            </a:pPr>
            <a:r>
              <a:rPr lang="el-GR" sz="5400" dirty="0">
                <a:solidFill>
                  <a:schemeClr val="bg1"/>
                </a:solidFill>
                <a:latin typeface="Arial" pitchFamily="34" charset="0"/>
                <a:cs typeface="Arial" pitchFamily="34" charset="0"/>
              </a:rPr>
              <a:t>βελτιώσει σημαντικά το υφιστάμενο νομικό πλαίσιο,</a:t>
            </a:r>
          </a:p>
          <a:p>
            <a:pPr marL="685800" indent="-685800" algn="l">
              <a:buFont typeface="Wingdings" panose="05000000000000000000" pitchFamily="2" charset="2"/>
              <a:buChar char="ü"/>
            </a:pPr>
            <a:r>
              <a:rPr lang="el-GR" sz="5400" dirty="0">
                <a:solidFill>
                  <a:schemeClr val="bg1"/>
                </a:solidFill>
                <a:latin typeface="Arial" pitchFamily="34" charset="0"/>
                <a:cs typeface="Arial" pitchFamily="34" charset="0"/>
              </a:rPr>
              <a:t>συμβάλει τα μέγιστα στην ενδυνάμωση του επιπέδου προστασίας του Κύπριου καταναλωτή,</a:t>
            </a:r>
          </a:p>
          <a:p>
            <a:pPr marL="685800" indent="-685800" algn="l">
              <a:buFont typeface="Wingdings" panose="05000000000000000000" pitchFamily="2" charset="2"/>
              <a:buChar char="ü"/>
            </a:pPr>
            <a:r>
              <a:rPr lang="el-GR" sz="5400" dirty="0">
                <a:solidFill>
                  <a:schemeClr val="bg1"/>
                </a:solidFill>
                <a:latin typeface="Arial" pitchFamily="34" charset="0"/>
                <a:cs typeface="Arial" pitchFamily="34" charset="0"/>
              </a:rPr>
              <a:t>ενισχύσει την εύρυθμη λειτουργία της αγοράς.</a:t>
            </a:r>
            <a:endParaRPr lang="en-GB" sz="5400" dirty="0">
              <a:solidFill>
                <a:schemeClr val="bg1"/>
              </a:solidFill>
              <a:latin typeface="Arial" pitchFamily="34" charset="0"/>
              <a:cs typeface="Arial"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xmlns="" id="{873667DA-E642-BE40-8F43-9B70D415D18F}"/>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88328" y="-94536"/>
            <a:ext cx="24737827" cy="14004499"/>
          </a:xfrm>
          <a:prstGeom prst="rect">
            <a:avLst/>
          </a:prstGeom>
          <a:ln w="12700">
            <a:miter lim="400000"/>
          </a:ln>
        </p:spPr>
      </p:pic>
      <p:sp>
        <p:nvSpPr>
          <p:cNvPr id="7" name="Rectangle">
            <a:extLst>
              <a:ext uri="{FF2B5EF4-FFF2-40B4-BE49-F238E27FC236}">
                <a16:creationId xmlns:a16="http://schemas.microsoft.com/office/drawing/2014/main" xmlns="" id="{080821A8-8C01-2B4B-9F8E-857E7693126E}"/>
              </a:ext>
            </a:extLst>
          </p:cNvPr>
          <p:cNvSpPr/>
          <p:nvPr/>
        </p:nvSpPr>
        <p:spPr>
          <a:xfrm rot="914430">
            <a:off x="-2429410" y="-6311437"/>
            <a:ext cx="13440597" cy="21386983"/>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34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343" name="Thank you"/>
          <p:cNvSpPr txBox="1"/>
          <p:nvPr/>
        </p:nvSpPr>
        <p:spPr>
          <a:xfrm>
            <a:off x="1140756" y="2760241"/>
            <a:ext cx="21543805" cy="1527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r>
              <a:rPr lang="el-GR" dirty="0">
                <a:solidFill>
                  <a:schemeClr val="accent1">
                    <a:lumMod val="50000"/>
                  </a:schemeClr>
                </a:solidFill>
              </a:rPr>
              <a:t>Ευχαριστώ πολύ</a:t>
            </a:r>
            <a:endParaRPr dirty="0">
              <a:solidFill>
                <a:schemeClr val="accent1">
                  <a:lumMod val="50000"/>
                </a:schemeClr>
              </a:solidFill>
            </a:endParaRPr>
          </a:p>
        </p:txBody>
      </p:sp>
      <p:pic>
        <p:nvPicPr>
          <p:cNvPr id="6" name="Picture 5" descr="Graphical user interface, text&#10;&#10;Description automatically generated">
            <a:extLst>
              <a:ext uri="{FF2B5EF4-FFF2-40B4-BE49-F238E27FC236}">
                <a16:creationId xmlns:a16="http://schemas.microsoft.com/office/drawing/2014/main" xmlns="" id="{50C3F903-A257-AF4D-AEB0-35421265917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708525" y="10584539"/>
            <a:ext cx="6035270" cy="1310516"/>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88328" y="-94536"/>
            <a:ext cx="24737827" cy="14004499"/>
          </a:xfrm>
          <a:prstGeom prst="rect">
            <a:avLst/>
          </a:prstGeom>
          <a:ln w="12700">
            <a:miter lim="400000"/>
          </a:ln>
        </p:spPr>
      </p:pic>
      <p:sp>
        <p:nvSpPr>
          <p:cNvPr id="120" name="Lorem ipsum dolor sit amet, consec etur adip iscin elit. Suspe disse place rat."/>
          <p:cNvSpPr txBox="1">
            <a:spLocks noGrp="1"/>
          </p:cNvSpPr>
          <p:nvPr>
            <p:ph type="ctrTitle"/>
          </p:nvPr>
        </p:nvSpPr>
        <p:spPr>
          <a:xfrm>
            <a:off x="1847088" y="1954364"/>
            <a:ext cx="16943328" cy="5635156"/>
          </a:xfrm>
          <a:prstGeom prst="rect">
            <a:avLst/>
          </a:prstGeom>
        </p:spPr>
        <p:txBody>
          <a:bodyPr anchor="t">
            <a:normAutofit/>
          </a:bodyPr>
          <a:lstStyle>
            <a:lvl1pPr algn="l">
              <a:defRPr sz="8500" b="1">
                <a:solidFill>
                  <a:srgbClr val="FFFFFF"/>
                </a:solidFill>
                <a:latin typeface="Arial"/>
                <a:ea typeface="Arial"/>
                <a:cs typeface="Arial"/>
                <a:sym typeface="Arial"/>
              </a:defRPr>
            </a:lvl1pPr>
          </a:lstStyle>
          <a:p>
            <a:pPr algn="ctr"/>
            <a:r>
              <a:rPr lang="en-GB" sz="8800" dirty="0">
                <a:solidFill>
                  <a:schemeClr val="bg1"/>
                </a:solidFill>
              </a:rPr>
              <a:t/>
            </a:r>
            <a:br>
              <a:rPr lang="en-GB" sz="8800" dirty="0">
                <a:solidFill>
                  <a:schemeClr val="bg1"/>
                </a:solidFill>
              </a:rPr>
            </a:br>
            <a:r>
              <a:rPr lang="el-GR" sz="8800" dirty="0">
                <a:solidFill>
                  <a:schemeClr val="bg1"/>
                </a:solidFill>
              </a:rPr>
              <a:t/>
            </a:r>
            <a:br>
              <a:rPr lang="el-GR" sz="8800" dirty="0">
                <a:solidFill>
                  <a:schemeClr val="bg1"/>
                </a:solidFill>
              </a:rPr>
            </a:br>
            <a:r>
              <a:rPr lang="el-GR" sz="8800" dirty="0">
                <a:solidFill>
                  <a:schemeClr val="bg1"/>
                </a:solidFill>
              </a:rPr>
              <a:t>ΣΚΟΠΟΙ ΠΡΟΤΕΙΝΟΜΕΝΟΥ </a:t>
            </a:r>
            <a:r>
              <a:rPr lang="en-GB" sz="8800" dirty="0">
                <a:solidFill>
                  <a:schemeClr val="bg1"/>
                </a:solidFill>
              </a:rPr>
              <a:t/>
            </a:r>
            <a:br>
              <a:rPr lang="en-GB" sz="8800" dirty="0">
                <a:solidFill>
                  <a:schemeClr val="bg1"/>
                </a:solidFill>
              </a:rPr>
            </a:br>
            <a:r>
              <a:rPr lang="el-GR" sz="8800" dirty="0">
                <a:solidFill>
                  <a:schemeClr val="bg1"/>
                </a:solidFill>
              </a:rPr>
              <a:t>ΝΟΜΟΣΧΕΔΙΟΥ </a:t>
            </a:r>
            <a:endParaRPr dirty="0">
              <a:solidFill>
                <a:schemeClr val="bg1"/>
              </a:solidFill>
            </a:endParaRPr>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xmlns="" id="{4D02DA2C-6251-344A-B675-653C66A1450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63268" y="10461948"/>
            <a:ext cx="7542646" cy="163783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41"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43" name="AGENDA"/>
          <p:cNvSpPr txBox="1"/>
          <p:nvPr/>
        </p:nvSpPr>
        <p:spPr>
          <a:xfrm>
            <a:off x="1219200" y="488675"/>
            <a:ext cx="6568579" cy="1586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defRPr sz="8500" cap="all">
                <a:solidFill>
                  <a:srgbClr val="3E8499"/>
                </a:solidFill>
                <a:latin typeface="Arial"/>
                <a:ea typeface="Arial"/>
                <a:cs typeface="Arial"/>
                <a:sym typeface="Arial"/>
              </a:defRPr>
            </a:lvl1pPr>
          </a:lstStyle>
          <a:p>
            <a:endParaRPr dirty="0"/>
          </a:p>
        </p:txBody>
      </p:sp>
      <p:sp>
        <p:nvSpPr>
          <p:cNvPr id="145" name="01/…"/>
          <p:cNvSpPr txBox="1"/>
          <p:nvPr/>
        </p:nvSpPr>
        <p:spPr>
          <a:xfrm>
            <a:off x="9799017" y="3921383"/>
            <a:ext cx="815929" cy="95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lang="x-none" dirty="0"/>
              <a:t>01</a:t>
            </a:r>
            <a:r>
              <a:rPr dirty="0"/>
              <a:t>/</a:t>
            </a:r>
          </a:p>
        </p:txBody>
      </p:sp>
      <p:pic>
        <p:nvPicPr>
          <p:cNvPr id="10" name="Picture 9" descr="Graphical user interface, text&#10;&#10;Description automatically generated">
            <a:extLst>
              <a:ext uri="{FF2B5EF4-FFF2-40B4-BE49-F238E27FC236}">
                <a16:creationId xmlns:a16="http://schemas.microsoft.com/office/drawing/2014/main" xmlns="" id="{E4FF01A9-942F-0448-9EF6-6E8B1933C64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grpSp>
        <p:nvGrpSpPr>
          <p:cNvPr id="5" name="Group 4">
            <a:extLst>
              <a:ext uri="{FF2B5EF4-FFF2-40B4-BE49-F238E27FC236}">
                <a16:creationId xmlns:a16="http://schemas.microsoft.com/office/drawing/2014/main" xmlns="" id="{E7E2D29A-10EB-9048-A013-A4360C837FE2}"/>
              </a:ext>
            </a:extLst>
          </p:cNvPr>
          <p:cNvGrpSpPr/>
          <p:nvPr/>
        </p:nvGrpSpPr>
        <p:grpSpPr>
          <a:xfrm>
            <a:off x="9330346" y="3921383"/>
            <a:ext cx="11845233" cy="0"/>
            <a:chOff x="8936977" y="4550033"/>
            <a:chExt cx="11845233" cy="0"/>
          </a:xfrm>
        </p:grpSpPr>
        <p:cxnSp>
          <p:nvCxnSpPr>
            <p:cNvPr id="47" name="Straight Connector 46">
              <a:extLst>
                <a:ext uri="{FF2B5EF4-FFF2-40B4-BE49-F238E27FC236}">
                  <a16:creationId xmlns:a16="http://schemas.microsoft.com/office/drawing/2014/main" xmlns="" id="{E3D95B07-BCA4-CE44-8B2E-447E658AF9A8}"/>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8B2FC36-3426-0845-9F36-1B639F52655E}"/>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53" name="Lorem ipsum dolor sit amet consectetur adipiscing…">
            <a:extLst>
              <a:ext uri="{FF2B5EF4-FFF2-40B4-BE49-F238E27FC236}">
                <a16:creationId xmlns:a16="http://schemas.microsoft.com/office/drawing/2014/main" xmlns="" id="{754C5409-FB28-DA43-93C2-C2019A5B24F1}"/>
              </a:ext>
            </a:extLst>
          </p:cNvPr>
          <p:cNvSpPr txBox="1"/>
          <p:nvPr/>
        </p:nvSpPr>
        <p:spPr>
          <a:xfrm>
            <a:off x="11104564" y="39695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nvGrpSpPr>
          <p:cNvPr id="8" name="Group 7">
            <a:extLst>
              <a:ext uri="{FF2B5EF4-FFF2-40B4-BE49-F238E27FC236}">
                <a16:creationId xmlns:a16="http://schemas.microsoft.com/office/drawing/2014/main" xmlns="" id="{1D560D25-00B9-3E48-A738-CC4F8A53629B}"/>
              </a:ext>
            </a:extLst>
          </p:cNvPr>
          <p:cNvGrpSpPr/>
          <p:nvPr/>
        </p:nvGrpSpPr>
        <p:grpSpPr>
          <a:xfrm>
            <a:off x="9330346" y="5074507"/>
            <a:ext cx="11892736" cy="958019"/>
            <a:chOff x="9482746" y="4073783"/>
            <a:chExt cx="11892736" cy="958019"/>
          </a:xfrm>
        </p:grpSpPr>
        <p:sp>
          <p:nvSpPr>
            <p:cNvPr id="54" name="01/…">
              <a:extLst>
                <a:ext uri="{FF2B5EF4-FFF2-40B4-BE49-F238E27FC236}">
                  <a16:creationId xmlns:a16="http://schemas.microsoft.com/office/drawing/2014/main" xmlns="" id="{500B8476-1C02-E747-B281-12FEB47BF04E}"/>
                </a:ext>
              </a:extLst>
            </p:cNvPr>
            <p:cNvSpPr txBox="1"/>
            <p:nvPr/>
          </p:nvSpPr>
          <p:spPr>
            <a:xfrm>
              <a:off x="9951417" y="4073783"/>
              <a:ext cx="815929" cy="95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dirty="0"/>
                <a:t>0</a:t>
              </a:r>
              <a:r>
                <a:rPr lang="en-US" dirty="0"/>
                <a:t>2</a:t>
              </a:r>
              <a:r>
                <a:rPr dirty="0"/>
                <a:t>/</a:t>
              </a:r>
            </a:p>
          </p:txBody>
        </p:sp>
        <p:grpSp>
          <p:nvGrpSpPr>
            <p:cNvPr id="55" name="Group 54">
              <a:extLst>
                <a:ext uri="{FF2B5EF4-FFF2-40B4-BE49-F238E27FC236}">
                  <a16:creationId xmlns:a16="http://schemas.microsoft.com/office/drawing/2014/main" xmlns="" id="{D36CDFB1-84FB-D240-8989-2E182EE09884}"/>
                </a:ext>
              </a:extLst>
            </p:cNvPr>
            <p:cNvGrpSpPr/>
            <p:nvPr/>
          </p:nvGrpSpPr>
          <p:grpSpPr>
            <a:xfrm>
              <a:off x="9482746" y="4073783"/>
              <a:ext cx="11845233" cy="0"/>
              <a:chOff x="8936977" y="4550033"/>
              <a:chExt cx="11845233" cy="0"/>
            </a:xfrm>
          </p:grpSpPr>
          <p:cxnSp>
            <p:nvCxnSpPr>
              <p:cNvPr id="56" name="Straight Connector 55">
                <a:extLst>
                  <a:ext uri="{FF2B5EF4-FFF2-40B4-BE49-F238E27FC236}">
                    <a16:creationId xmlns:a16="http://schemas.microsoft.com/office/drawing/2014/main" xmlns="" id="{C69DE9F1-B7DE-4B4B-8907-98FA478602DD}"/>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E93513C0-D5A1-8B43-9E77-71A33B2C74B1}"/>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58" name="Lorem ipsum dolor sit amet consectetur adipiscing…">
              <a:extLst>
                <a:ext uri="{FF2B5EF4-FFF2-40B4-BE49-F238E27FC236}">
                  <a16:creationId xmlns:a16="http://schemas.microsoft.com/office/drawing/2014/main" xmlns="" id="{154D4054-6887-9B46-A568-7EE922C97489}"/>
                </a:ext>
              </a:extLst>
            </p:cNvPr>
            <p:cNvSpPr txBox="1"/>
            <p:nvPr/>
          </p:nvSpPr>
          <p:spPr>
            <a:xfrm>
              <a:off x="11256964" y="41219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grpSp>
        <p:nvGrpSpPr>
          <p:cNvPr id="60" name="Group 59">
            <a:extLst>
              <a:ext uri="{FF2B5EF4-FFF2-40B4-BE49-F238E27FC236}">
                <a16:creationId xmlns:a16="http://schemas.microsoft.com/office/drawing/2014/main" xmlns="" id="{5C85F9FB-1E85-A84C-8877-79E4CB612CF8}"/>
              </a:ext>
            </a:extLst>
          </p:cNvPr>
          <p:cNvGrpSpPr/>
          <p:nvPr/>
        </p:nvGrpSpPr>
        <p:grpSpPr>
          <a:xfrm>
            <a:off x="9330346" y="6182657"/>
            <a:ext cx="11892736" cy="958019"/>
            <a:chOff x="9482746" y="4073783"/>
            <a:chExt cx="11892736" cy="958019"/>
          </a:xfrm>
        </p:grpSpPr>
        <p:sp>
          <p:nvSpPr>
            <p:cNvPr id="61" name="01/…">
              <a:extLst>
                <a:ext uri="{FF2B5EF4-FFF2-40B4-BE49-F238E27FC236}">
                  <a16:creationId xmlns:a16="http://schemas.microsoft.com/office/drawing/2014/main" xmlns="" id="{8A6B0427-6346-034F-9CCE-FC1486B0D485}"/>
                </a:ext>
              </a:extLst>
            </p:cNvPr>
            <p:cNvSpPr txBox="1"/>
            <p:nvPr/>
          </p:nvSpPr>
          <p:spPr>
            <a:xfrm>
              <a:off x="9951417" y="4073783"/>
              <a:ext cx="815929" cy="95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dirty="0"/>
                <a:t>0</a:t>
              </a:r>
              <a:r>
                <a:rPr lang="en-US" dirty="0"/>
                <a:t>3</a:t>
              </a:r>
              <a:r>
                <a:rPr dirty="0"/>
                <a:t>/</a:t>
              </a:r>
            </a:p>
          </p:txBody>
        </p:sp>
        <p:grpSp>
          <p:nvGrpSpPr>
            <p:cNvPr id="62" name="Group 61">
              <a:extLst>
                <a:ext uri="{FF2B5EF4-FFF2-40B4-BE49-F238E27FC236}">
                  <a16:creationId xmlns:a16="http://schemas.microsoft.com/office/drawing/2014/main" xmlns="" id="{C86BF526-4CDF-E641-BCF7-3EF2FD004940}"/>
                </a:ext>
              </a:extLst>
            </p:cNvPr>
            <p:cNvGrpSpPr/>
            <p:nvPr/>
          </p:nvGrpSpPr>
          <p:grpSpPr>
            <a:xfrm>
              <a:off x="9482746" y="4073783"/>
              <a:ext cx="11845233" cy="0"/>
              <a:chOff x="8936977" y="4550033"/>
              <a:chExt cx="11845233" cy="0"/>
            </a:xfrm>
          </p:grpSpPr>
          <p:cxnSp>
            <p:nvCxnSpPr>
              <p:cNvPr id="64" name="Straight Connector 63">
                <a:extLst>
                  <a:ext uri="{FF2B5EF4-FFF2-40B4-BE49-F238E27FC236}">
                    <a16:creationId xmlns:a16="http://schemas.microsoft.com/office/drawing/2014/main" xmlns="" id="{1B209B15-7EE2-1040-B4AF-25CD51081101}"/>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AD1743C-E5A3-B543-BC3F-C0B86B277742}"/>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63" name="Lorem ipsum dolor sit amet consectetur adipiscing…">
              <a:extLst>
                <a:ext uri="{FF2B5EF4-FFF2-40B4-BE49-F238E27FC236}">
                  <a16:creationId xmlns:a16="http://schemas.microsoft.com/office/drawing/2014/main" xmlns="" id="{08BBE851-CB10-214C-8B74-E86677E95933}"/>
                </a:ext>
              </a:extLst>
            </p:cNvPr>
            <p:cNvSpPr txBox="1"/>
            <p:nvPr/>
          </p:nvSpPr>
          <p:spPr>
            <a:xfrm>
              <a:off x="11256964" y="41219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grpSp>
        <p:nvGrpSpPr>
          <p:cNvPr id="66" name="Group 65">
            <a:extLst>
              <a:ext uri="{FF2B5EF4-FFF2-40B4-BE49-F238E27FC236}">
                <a16:creationId xmlns:a16="http://schemas.microsoft.com/office/drawing/2014/main" xmlns="" id="{571EE717-E836-1140-8D63-56186F0C02A7}"/>
              </a:ext>
            </a:extLst>
          </p:cNvPr>
          <p:cNvGrpSpPr/>
          <p:nvPr/>
        </p:nvGrpSpPr>
        <p:grpSpPr>
          <a:xfrm>
            <a:off x="9330346" y="7351775"/>
            <a:ext cx="11938598" cy="1087478"/>
            <a:chOff x="9482746" y="4073783"/>
            <a:chExt cx="11938598" cy="1123546"/>
          </a:xfrm>
        </p:grpSpPr>
        <p:sp>
          <p:nvSpPr>
            <p:cNvPr id="67" name="01/…">
              <a:extLst>
                <a:ext uri="{FF2B5EF4-FFF2-40B4-BE49-F238E27FC236}">
                  <a16:creationId xmlns:a16="http://schemas.microsoft.com/office/drawing/2014/main" xmlns="" id="{70826F8A-4BB5-6446-AC16-05834F6F3178}"/>
                </a:ext>
              </a:extLst>
            </p:cNvPr>
            <p:cNvSpPr txBox="1"/>
            <p:nvPr/>
          </p:nvSpPr>
          <p:spPr>
            <a:xfrm>
              <a:off x="9951417" y="4073784"/>
              <a:ext cx="11469927" cy="1123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dirty="0"/>
                <a:t>0</a:t>
              </a:r>
              <a:r>
                <a:rPr lang="en-US" dirty="0"/>
                <a:t>4</a:t>
              </a:r>
              <a:r>
                <a:rPr dirty="0"/>
                <a:t>/</a:t>
              </a:r>
            </a:p>
          </p:txBody>
        </p:sp>
        <p:grpSp>
          <p:nvGrpSpPr>
            <p:cNvPr id="68" name="Group 67">
              <a:extLst>
                <a:ext uri="{FF2B5EF4-FFF2-40B4-BE49-F238E27FC236}">
                  <a16:creationId xmlns:a16="http://schemas.microsoft.com/office/drawing/2014/main" xmlns="" id="{1C47D6B2-6F59-6B40-8312-FC0FE47CEA91}"/>
                </a:ext>
              </a:extLst>
            </p:cNvPr>
            <p:cNvGrpSpPr/>
            <p:nvPr/>
          </p:nvGrpSpPr>
          <p:grpSpPr>
            <a:xfrm>
              <a:off x="9482746" y="4073783"/>
              <a:ext cx="11845233" cy="0"/>
              <a:chOff x="8936977" y="4550033"/>
              <a:chExt cx="11845233" cy="0"/>
            </a:xfrm>
          </p:grpSpPr>
          <p:cxnSp>
            <p:nvCxnSpPr>
              <p:cNvPr id="70" name="Straight Connector 69">
                <a:extLst>
                  <a:ext uri="{FF2B5EF4-FFF2-40B4-BE49-F238E27FC236}">
                    <a16:creationId xmlns:a16="http://schemas.microsoft.com/office/drawing/2014/main" xmlns="" id="{81BDD4AC-9012-684A-A67B-006F865304CB}"/>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89A0CFE-65E8-C342-9A42-CDE65EFCF499}"/>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69" name="Lorem ipsum dolor sit amet consectetur adipiscing…">
              <a:extLst>
                <a:ext uri="{FF2B5EF4-FFF2-40B4-BE49-F238E27FC236}">
                  <a16:creationId xmlns:a16="http://schemas.microsoft.com/office/drawing/2014/main" xmlns="" id="{4D414139-FFF9-7646-9D35-0C2E012415E5}"/>
                </a:ext>
              </a:extLst>
            </p:cNvPr>
            <p:cNvSpPr txBox="1"/>
            <p:nvPr/>
          </p:nvSpPr>
          <p:spPr>
            <a:xfrm>
              <a:off x="11256964" y="41219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grpSp>
        <p:nvGrpSpPr>
          <p:cNvPr id="72" name="Group 71">
            <a:extLst>
              <a:ext uri="{FF2B5EF4-FFF2-40B4-BE49-F238E27FC236}">
                <a16:creationId xmlns:a16="http://schemas.microsoft.com/office/drawing/2014/main" xmlns="" id="{6227BC2B-19B9-6D4A-9241-6C56B1A7A7F8}"/>
              </a:ext>
            </a:extLst>
          </p:cNvPr>
          <p:cNvGrpSpPr/>
          <p:nvPr/>
        </p:nvGrpSpPr>
        <p:grpSpPr>
          <a:xfrm>
            <a:off x="9330346" y="8434998"/>
            <a:ext cx="11892736" cy="958019"/>
            <a:chOff x="9482746" y="4073783"/>
            <a:chExt cx="11892736" cy="958019"/>
          </a:xfrm>
        </p:grpSpPr>
        <p:sp>
          <p:nvSpPr>
            <p:cNvPr id="73" name="01/…">
              <a:extLst>
                <a:ext uri="{FF2B5EF4-FFF2-40B4-BE49-F238E27FC236}">
                  <a16:creationId xmlns:a16="http://schemas.microsoft.com/office/drawing/2014/main" xmlns="" id="{22132121-64E3-A543-A582-F9521734FB80}"/>
                </a:ext>
              </a:extLst>
            </p:cNvPr>
            <p:cNvSpPr txBox="1"/>
            <p:nvPr/>
          </p:nvSpPr>
          <p:spPr>
            <a:xfrm>
              <a:off x="9951417" y="4073783"/>
              <a:ext cx="815929" cy="95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dirty="0"/>
                <a:t>0</a:t>
              </a:r>
              <a:r>
                <a:rPr lang="en-US" dirty="0"/>
                <a:t>5</a:t>
              </a:r>
              <a:r>
                <a:rPr dirty="0"/>
                <a:t>/</a:t>
              </a:r>
            </a:p>
          </p:txBody>
        </p:sp>
        <p:grpSp>
          <p:nvGrpSpPr>
            <p:cNvPr id="74" name="Group 73">
              <a:extLst>
                <a:ext uri="{FF2B5EF4-FFF2-40B4-BE49-F238E27FC236}">
                  <a16:creationId xmlns:a16="http://schemas.microsoft.com/office/drawing/2014/main" xmlns="" id="{078AA72E-EC60-9E43-886C-27243E6AD2AC}"/>
                </a:ext>
              </a:extLst>
            </p:cNvPr>
            <p:cNvGrpSpPr/>
            <p:nvPr/>
          </p:nvGrpSpPr>
          <p:grpSpPr>
            <a:xfrm>
              <a:off x="9482746" y="4073783"/>
              <a:ext cx="11845233" cy="0"/>
              <a:chOff x="8936977" y="4550033"/>
              <a:chExt cx="11845233" cy="0"/>
            </a:xfrm>
          </p:grpSpPr>
          <p:cxnSp>
            <p:nvCxnSpPr>
              <p:cNvPr id="76" name="Straight Connector 75">
                <a:extLst>
                  <a:ext uri="{FF2B5EF4-FFF2-40B4-BE49-F238E27FC236}">
                    <a16:creationId xmlns:a16="http://schemas.microsoft.com/office/drawing/2014/main" xmlns="" id="{C2113236-C5D1-4D48-B822-BA0075B96FA5}"/>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72B0B982-E220-F642-B3BC-E26793B88084}"/>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75" name="Lorem ipsum dolor sit amet consectetur adipiscing…">
              <a:extLst>
                <a:ext uri="{FF2B5EF4-FFF2-40B4-BE49-F238E27FC236}">
                  <a16:creationId xmlns:a16="http://schemas.microsoft.com/office/drawing/2014/main" xmlns="" id="{4914C68B-19AD-4642-AD06-D3E70AEA8EF6}"/>
                </a:ext>
              </a:extLst>
            </p:cNvPr>
            <p:cNvSpPr txBox="1"/>
            <p:nvPr/>
          </p:nvSpPr>
          <p:spPr>
            <a:xfrm>
              <a:off x="11256964" y="41219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cxnSp>
        <p:nvCxnSpPr>
          <p:cNvPr id="78" name="Straight Connector 77">
            <a:extLst>
              <a:ext uri="{FF2B5EF4-FFF2-40B4-BE49-F238E27FC236}">
                <a16:creationId xmlns:a16="http://schemas.microsoft.com/office/drawing/2014/main" xmlns="" id="{B620E129-A907-9F4C-AEEE-3602CE334FC2}"/>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xmlns="" id="{D88A5913-5498-7141-98B6-CDC53686876C}"/>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38" name="Rectangle 37"/>
          <p:cNvSpPr/>
          <p:nvPr/>
        </p:nvSpPr>
        <p:spPr>
          <a:xfrm>
            <a:off x="11503152" y="4005072"/>
            <a:ext cx="9107424" cy="1077218"/>
          </a:xfrm>
          <a:prstGeom prst="rect">
            <a:avLst/>
          </a:prstGeom>
        </p:spPr>
        <p:txBody>
          <a:bodyPr wrap="square">
            <a:spAutoFit/>
          </a:bodyPr>
          <a:lstStyle/>
          <a:p>
            <a:pPr algn="just"/>
            <a:r>
              <a:rPr lang="el-GR" sz="3200" b="0" dirty="0">
                <a:solidFill>
                  <a:schemeClr val="accent1">
                    <a:lumMod val="50000"/>
                  </a:schemeClr>
                </a:solidFill>
                <a:latin typeface="Arial" pitchFamily="34" charset="0"/>
                <a:cs typeface="Arial" pitchFamily="34" charset="0"/>
              </a:rPr>
              <a:t>Ενοποίηση </a:t>
            </a:r>
            <a:r>
              <a:rPr lang="en-GB" sz="3200" b="0" dirty="0">
                <a:solidFill>
                  <a:schemeClr val="accent1">
                    <a:lumMod val="50000"/>
                  </a:schemeClr>
                </a:solidFill>
                <a:latin typeface="Arial" pitchFamily="34" charset="0"/>
                <a:cs typeface="Arial" pitchFamily="34" charset="0"/>
              </a:rPr>
              <a:t>7 </a:t>
            </a:r>
            <a:r>
              <a:rPr lang="el-GR" sz="3200" b="0" dirty="0">
                <a:solidFill>
                  <a:schemeClr val="accent1">
                    <a:lumMod val="50000"/>
                  </a:schemeClr>
                </a:solidFill>
                <a:latin typeface="Arial" pitchFamily="34" charset="0"/>
                <a:cs typeface="Arial" pitchFamily="34" charset="0"/>
              </a:rPr>
              <a:t>νομοθεσιών, οι οποίες ρυθμίζουν τα οικονομικά συμφέροντα των καταναλωτών</a:t>
            </a:r>
            <a:endParaRPr lang="en-GB" sz="3200" b="0" dirty="0">
              <a:solidFill>
                <a:schemeClr val="accent1">
                  <a:lumMod val="50000"/>
                </a:schemeClr>
              </a:solidFill>
              <a:latin typeface="Arial" pitchFamily="34" charset="0"/>
              <a:cs typeface="Arial" pitchFamily="34" charset="0"/>
            </a:endParaRPr>
          </a:p>
        </p:txBody>
      </p:sp>
      <p:sp>
        <p:nvSpPr>
          <p:cNvPr id="39" name="Rectangle 38"/>
          <p:cNvSpPr/>
          <p:nvPr/>
        </p:nvSpPr>
        <p:spPr>
          <a:xfrm>
            <a:off x="11521440" y="5138927"/>
            <a:ext cx="8631936" cy="1077218"/>
          </a:xfrm>
          <a:prstGeom prst="rect">
            <a:avLst/>
          </a:prstGeom>
        </p:spPr>
        <p:txBody>
          <a:bodyPr wrap="square">
            <a:spAutoFit/>
          </a:bodyPr>
          <a:lstStyle/>
          <a:p>
            <a:pPr algn="just"/>
            <a:r>
              <a:rPr lang="el-GR" sz="3200" b="0" dirty="0">
                <a:solidFill>
                  <a:schemeClr val="accent1">
                    <a:lumMod val="50000"/>
                  </a:schemeClr>
                </a:solidFill>
                <a:latin typeface="Arial" pitchFamily="34" charset="0"/>
                <a:cs typeface="Arial" pitchFamily="34" charset="0"/>
              </a:rPr>
              <a:t>Απλοποίηση της ισχύουσας νομοθεσίας</a:t>
            </a:r>
            <a:r>
              <a:rPr lang="en-GB" sz="3200" b="0" dirty="0">
                <a:solidFill>
                  <a:schemeClr val="accent1">
                    <a:lumMod val="50000"/>
                  </a:schemeClr>
                </a:solidFill>
                <a:latin typeface="Arial" pitchFamily="34" charset="0"/>
                <a:cs typeface="Arial" pitchFamily="34" charset="0"/>
              </a:rPr>
              <a:t> </a:t>
            </a:r>
            <a:r>
              <a:rPr lang="el-GR" sz="3200" b="0" dirty="0">
                <a:solidFill>
                  <a:schemeClr val="accent1">
                    <a:lumMod val="50000"/>
                  </a:schemeClr>
                </a:solidFill>
                <a:latin typeface="Arial" pitchFamily="34" charset="0"/>
                <a:cs typeface="Arial" pitchFamily="34" charset="0"/>
              </a:rPr>
              <a:t>και ενίσχυση του νομοθετικού πλαισίου</a:t>
            </a:r>
            <a:endParaRPr lang="en-GB" sz="3200" b="0" dirty="0">
              <a:solidFill>
                <a:schemeClr val="accent1">
                  <a:lumMod val="50000"/>
                </a:schemeClr>
              </a:solidFill>
              <a:latin typeface="Arial" pitchFamily="34" charset="0"/>
              <a:cs typeface="Arial" pitchFamily="34" charset="0"/>
            </a:endParaRPr>
          </a:p>
        </p:txBody>
      </p:sp>
      <p:sp>
        <p:nvSpPr>
          <p:cNvPr id="40" name="Rectangle 39"/>
          <p:cNvSpPr/>
          <p:nvPr/>
        </p:nvSpPr>
        <p:spPr>
          <a:xfrm>
            <a:off x="11503152" y="6236208"/>
            <a:ext cx="9436608" cy="3354765"/>
          </a:xfrm>
          <a:prstGeom prst="rect">
            <a:avLst/>
          </a:prstGeom>
        </p:spPr>
        <p:txBody>
          <a:bodyPr wrap="square">
            <a:spAutoFit/>
          </a:bodyPr>
          <a:lstStyle/>
          <a:p>
            <a:pPr algn="just"/>
            <a:r>
              <a:rPr lang="el-GR" sz="3200" b="0" dirty="0">
                <a:solidFill>
                  <a:schemeClr val="accent1">
                    <a:lumMod val="50000"/>
                  </a:schemeClr>
                </a:solidFill>
                <a:latin typeface="Arial" pitchFamily="34" charset="0"/>
                <a:cs typeface="Arial" pitchFamily="34" charset="0"/>
              </a:rPr>
              <a:t>Ενίσχυση των εξουσιών της Αρμόδιας Αρχής</a:t>
            </a:r>
            <a:r>
              <a:rPr lang="en-GB" sz="3200" b="0" dirty="0">
                <a:solidFill>
                  <a:schemeClr val="accent1">
                    <a:lumMod val="50000"/>
                  </a:schemeClr>
                </a:solidFill>
                <a:latin typeface="Arial" pitchFamily="34" charset="0"/>
                <a:cs typeface="Arial" pitchFamily="34" charset="0"/>
              </a:rPr>
              <a:t> </a:t>
            </a:r>
            <a:r>
              <a:rPr lang="el-GR" sz="3200" b="0" dirty="0">
                <a:solidFill>
                  <a:schemeClr val="accent1">
                    <a:lumMod val="50000"/>
                  </a:schemeClr>
                </a:solidFill>
                <a:latin typeface="Arial" pitchFamily="34" charset="0"/>
                <a:cs typeface="Arial" pitchFamily="34" charset="0"/>
              </a:rPr>
              <a:t>για αποτελεσματική εφαρμογή της νομοθεσίας</a:t>
            </a:r>
            <a:endParaRPr lang="en-US" sz="3200" b="0" dirty="0">
              <a:solidFill>
                <a:schemeClr val="accent1">
                  <a:lumMod val="50000"/>
                </a:schemeClr>
              </a:solidFill>
              <a:latin typeface="Arial" pitchFamily="34" charset="0"/>
              <a:cs typeface="Arial" pitchFamily="34" charset="0"/>
            </a:endParaRPr>
          </a:p>
          <a:p>
            <a:pPr algn="just">
              <a:spcBef>
                <a:spcPts val="1200"/>
              </a:spcBef>
            </a:pPr>
            <a:r>
              <a:rPr lang="el-GR" sz="3200" b="0" dirty="0">
                <a:solidFill>
                  <a:schemeClr val="accent1">
                    <a:lumMod val="50000"/>
                  </a:schemeClr>
                </a:solidFill>
                <a:latin typeface="Arial" pitchFamily="34" charset="0"/>
                <a:cs typeface="Arial" pitchFamily="34" charset="0"/>
              </a:rPr>
              <a:t>Ενδυνάμωση συνεργασίας μεταξύ αρμόδιων αρχών</a:t>
            </a:r>
          </a:p>
          <a:p>
            <a:pPr algn="just">
              <a:spcBef>
                <a:spcPts val="1200"/>
              </a:spcBef>
            </a:pPr>
            <a:r>
              <a:rPr lang="el-GR" sz="3200" b="0" dirty="0">
                <a:solidFill>
                  <a:schemeClr val="accent1">
                    <a:lumMod val="50000"/>
                  </a:schemeClr>
                </a:solidFill>
                <a:latin typeface="Arial" pitchFamily="34" charset="0"/>
                <a:cs typeface="Arial" pitchFamily="34" charset="0"/>
              </a:rPr>
              <a:t>Τελικός σκοπός – </a:t>
            </a:r>
            <a:r>
              <a:rPr lang="el-GR" sz="3200" u="sng" dirty="0">
                <a:solidFill>
                  <a:schemeClr val="accent1">
                    <a:lumMod val="50000"/>
                  </a:schemeClr>
                </a:solidFill>
                <a:latin typeface="Arial" pitchFamily="34" charset="0"/>
                <a:cs typeface="Arial" pitchFamily="34" charset="0"/>
              </a:rPr>
              <a:t>Αποτελεσματικότερη προστασία καταναλωτή</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88328" y="-94536"/>
            <a:ext cx="24737827" cy="14004499"/>
          </a:xfrm>
          <a:prstGeom prst="rect">
            <a:avLst/>
          </a:prstGeom>
          <a:ln w="12700">
            <a:miter lim="400000"/>
          </a:ln>
        </p:spPr>
      </p:pic>
      <p:sp>
        <p:nvSpPr>
          <p:cNvPr id="120" name="Lorem ipsum dolor sit amet, consec etur adip iscin elit. Suspe disse place rat."/>
          <p:cNvSpPr txBox="1">
            <a:spLocks noGrp="1"/>
          </p:cNvSpPr>
          <p:nvPr>
            <p:ph type="ctrTitle"/>
          </p:nvPr>
        </p:nvSpPr>
        <p:spPr>
          <a:xfrm>
            <a:off x="1847088" y="1954364"/>
            <a:ext cx="16943328" cy="5635156"/>
          </a:xfrm>
          <a:prstGeom prst="rect">
            <a:avLst/>
          </a:prstGeom>
        </p:spPr>
        <p:txBody>
          <a:bodyPr anchor="t"/>
          <a:lstStyle>
            <a:lvl1pPr algn="l">
              <a:defRPr sz="8500" b="1">
                <a:solidFill>
                  <a:srgbClr val="FFFFFF"/>
                </a:solidFill>
                <a:latin typeface="Arial"/>
                <a:ea typeface="Arial"/>
                <a:cs typeface="Arial"/>
                <a:sym typeface="Arial"/>
              </a:defRPr>
            </a:lvl1pPr>
          </a:lstStyle>
          <a:p>
            <a:pPr algn="ctr"/>
            <a:r>
              <a:rPr lang="el-GR" sz="8800" dirty="0">
                <a:solidFill>
                  <a:schemeClr val="bg1"/>
                </a:solidFill>
              </a:rPr>
              <a:t/>
            </a:r>
            <a:br>
              <a:rPr lang="el-GR" sz="8800" dirty="0">
                <a:solidFill>
                  <a:schemeClr val="bg1"/>
                </a:solidFill>
              </a:rPr>
            </a:br>
            <a:r>
              <a:rPr lang="el-GR" sz="8800" dirty="0">
                <a:solidFill>
                  <a:schemeClr val="bg1"/>
                </a:solidFill>
              </a:rPr>
              <a:t/>
            </a:r>
            <a:br>
              <a:rPr lang="el-GR" sz="8800" dirty="0">
                <a:solidFill>
                  <a:schemeClr val="bg1"/>
                </a:solidFill>
              </a:rPr>
            </a:br>
            <a:r>
              <a:rPr lang="el-GR" sz="8800" dirty="0">
                <a:solidFill>
                  <a:schemeClr val="bg1"/>
                </a:solidFill>
              </a:rPr>
              <a:t>ΒΑΣΙΚΕΣ ΤΡΟΠΟΠΟΙΗΣΕΙΣ -ΕΙΣΑΓΩΓΕΣ </a:t>
            </a:r>
            <a:endParaRPr dirty="0">
              <a:solidFill>
                <a:schemeClr val="bg1"/>
              </a:solidFill>
            </a:endParaRPr>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xmlns="" id="{4D02DA2C-6251-344A-B675-653C66A1450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63268" y="10461948"/>
            <a:ext cx="7542646" cy="163783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49" name="Suspe disse place rat, felis in biben dum trist ique, lectu magna fini bus dolor, ut sagit tis nibh lorem in massa.…"/>
          <p:cNvSpPr txBox="1">
            <a:spLocks noGrp="1"/>
          </p:cNvSpPr>
          <p:nvPr>
            <p:ph type="ctrTitle"/>
          </p:nvPr>
        </p:nvSpPr>
        <p:spPr>
          <a:xfrm>
            <a:off x="1270000" y="3308918"/>
            <a:ext cx="4673600" cy="6043846"/>
          </a:xfrm>
          <a:prstGeom prst="rect">
            <a:avLst/>
          </a:prstGeom>
        </p:spPr>
        <p:txBody>
          <a:bodyPr anchor="t">
            <a:normAutofit/>
          </a:bodyPr>
          <a:lstStyle/>
          <a:p>
            <a:r>
              <a:rPr lang="el-GR" sz="4000" dirty="0"/>
              <a:t/>
            </a:r>
            <a:br>
              <a:rPr lang="el-GR" sz="4000" dirty="0"/>
            </a:br>
            <a:r>
              <a:rPr lang="el-GR" sz="4000" dirty="0"/>
              <a:t/>
            </a:r>
            <a:br>
              <a:rPr lang="el-GR" sz="4000" dirty="0"/>
            </a:br>
            <a:r>
              <a:rPr lang="el-GR" sz="4000" dirty="0"/>
              <a:t/>
            </a:r>
            <a:br>
              <a:rPr lang="el-GR" sz="4000" dirty="0"/>
            </a:br>
            <a:r>
              <a:rPr lang="el-GR" sz="4000" dirty="0"/>
              <a:t/>
            </a:r>
            <a:br>
              <a:rPr lang="el-GR" sz="4000" dirty="0"/>
            </a:br>
            <a:endParaRPr sz="4800" b="1" dirty="0"/>
          </a:p>
        </p:txBody>
      </p:sp>
      <p:sp>
        <p:nvSpPr>
          <p:cNvPr id="15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2" name="Lorem ipsum dolor sit amet, consec etur adip iscin elit. Suspe disse place rat, felis in biben dum trist ique, lectu magna fini bus dolor, ut sagit tis nibh lorem in massa. In eget purus et torto lobor tis auctor non vel ex. Cura bitur ac ultri cies enim.…"/>
          <p:cNvSpPr txBox="1"/>
          <p:nvPr/>
        </p:nvSpPr>
        <p:spPr>
          <a:xfrm>
            <a:off x="1115567" y="2377439"/>
            <a:ext cx="21725513" cy="8065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Κωδικοποίηση των κυριότερων οριζόντιων νομοθεσιών προστασίας καταναλωτή σε </a:t>
            </a:r>
            <a:r>
              <a:rPr lang="el-GR" sz="4800" dirty="0">
                <a:solidFill>
                  <a:schemeClr val="accent1">
                    <a:lumMod val="50000"/>
                  </a:schemeClr>
                </a:solidFill>
                <a:latin typeface="Arial" pitchFamily="34" charset="0"/>
                <a:cs typeface="Arial" pitchFamily="34" charset="0"/>
              </a:rPr>
              <a:t>ενιαίο κείμενο</a:t>
            </a:r>
            <a:r>
              <a:rPr lang="el-GR" sz="4800" b="0" dirty="0">
                <a:solidFill>
                  <a:schemeClr val="accent1">
                    <a:lumMod val="50000"/>
                  </a:schemeClr>
                </a:solidFill>
                <a:latin typeface="Arial" pitchFamily="34" charset="0"/>
                <a:cs typeface="Arial" pitchFamily="34" charset="0"/>
              </a:rPr>
              <a:t>. </a:t>
            </a:r>
            <a:endParaRPr lang="en-GB"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endParaRPr lang="en-GB"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Ενοποίηση διαδικαστικών διατάξεων και </a:t>
            </a:r>
            <a:r>
              <a:rPr lang="el-GR" sz="4800" dirty="0">
                <a:solidFill>
                  <a:schemeClr val="accent1">
                    <a:lumMod val="50000"/>
                  </a:schemeClr>
                </a:solidFill>
                <a:latin typeface="Arial" pitchFamily="34" charset="0"/>
                <a:cs typeface="Arial" pitchFamily="34" charset="0"/>
              </a:rPr>
              <a:t>συμπλήρωση διαδικαστικών κενών </a:t>
            </a:r>
            <a:r>
              <a:rPr lang="el-GR" sz="4800" b="0" dirty="0">
                <a:solidFill>
                  <a:schemeClr val="accent1">
                    <a:lumMod val="50000"/>
                  </a:schemeClr>
                </a:solidFill>
                <a:latin typeface="Arial" pitchFamily="34" charset="0"/>
                <a:cs typeface="Arial" pitchFamily="34" charset="0"/>
              </a:rPr>
              <a:t>στο υφιστάμενο νομοθετικό πλαίσιο. </a:t>
            </a:r>
            <a:endParaRPr lang="en-GB"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endParaRPr lang="el-GR"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Εισαγωγή </a:t>
            </a:r>
            <a:r>
              <a:rPr lang="el-GR" sz="4800" dirty="0">
                <a:solidFill>
                  <a:schemeClr val="accent1">
                    <a:lumMod val="50000"/>
                  </a:schemeClr>
                </a:solidFill>
                <a:latin typeface="Arial" pitchFamily="34" charset="0"/>
                <a:cs typeface="Arial" pitchFamily="34" charset="0"/>
              </a:rPr>
              <a:t>ενιαίου μέρους καθηκόντων, εξουσιών και αρμοδιοτήτων </a:t>
            </a:r>
            <a:r>
              <a:rPr lang="el-GR" sz="4800" b="0" dirty="0">
                <a:solidFill>
                  <a:schemeClr val="accent1">
                    <a:lumMod val="50000"/>
                  </a:schemeClr>
                </a:solidFill>
                <a:latin typeface="Arial" pitchFamily="34" charset="0"/>
                <a:cs typeface="Arial" pitchFamily="34" charset="0"/>
              </a:rPr>
              <a:t>της εντεταλμένης Υπηρεσίας.  </a:t>
            </a:r>
          </a:p>
        </p:txBody>
      </p:sp>
      <p:pic>
        <p:nvPicPr>
          <p:cNvPr id="8" name="Picture 7" descr="Graphical user interface, text&#10;&#10;Description automatically generated">
            <a:extLst>
              <a:ext uri="{FF2B5EF4-FFF2-40B4-BE49-F238E27FC236}">
                <a16:creationId xmlns:a16="http://schemas.microsoft.com/office/drawing/2014/main" xmlns="" id="{1003E613-5EB3-A740-9ED0-5E2939246E9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cxnSp>
        <p:nvCxnSpPr>
          <p:cNvPr id="10" name="Straight Connector 9">
            <a:extLst>
              <a:ext uri="{FF2B5EF4-FFF2-40B4-BE49-F238E27FC236}">
                <a16:creationId xmlns:a16="http://schemas.microsoft.com/office/drawing/2014/main" xmlns="" id="{1E52F553-8D6B-C844-9A51-C26A7B7560C9}"/>
              </a:ext>
            </a:extLst>
          </p:cNvPr>
          <p:cNvCxnSpPr>
            <a:cxnSpLocks/>
          </p:cNvCxnSpPr>
          <p:nvPr/>
        </p:nvCxnSpPr>
        <p:spPr>
          <a:xfrm>
            <a:off x="1160272"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271A0AD2-37B7-6949-8E96-729E6142B2B4}"/>
              </a:ext>
            </a:extLst>
          </p:cNvPr>
          <p:cNvPicPr>
            <a:picLocks noChangeAspect="1"/>
          </p:cNvPicPr>
          <p:nvPr/>
        </p:nvPicPr>
        <p:blipFill>
          <a:blip r:embed="rId4"/>
          <a:stretch>
            <a:fillRect/>
          </a:stretch>
        </p:blipFill>
        <p:spPr>
          <a:xfrm>
            <a:off x="22060300" y="1219414"/>
            <a:ext cx="711200" cy="6985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207008" y="621792"/>
            <a:ext cx="21524976" cy="10864513"/>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endParaRPr lang="el-GR" sz="4400" dirty="0">
              <a:latin typeface="Arial" pitchFamily="34" charset="0"/>
              <a:cs typeface="Arial" pitchFamily="34" charset="0"/>
            </a:endParaRPr>
          </a:p>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Θέσπιση δυνατότητας </a:t>
            </a:r>
            <a:r>
              <a:rPr lang="el-GR" sz="4800" dirty="0">
                <a:solidFill>
                  <a:schemeClr val="accent1">
                    <a:lumMod val="50000"/>
                  </a:schemeClr>
                </a:solidFill>
                <a:latin typeface="Arial" pitchFamily="34" charset="0"/>
                <a:cs typeface="Arial" pitchFamily="34" charset="0"/>
              </a:rPr>
              <a:t>επιβολής διοικητικού προστίμου </a:t>
            </a:r>
            <a:r>
              <a:rPr lang="el-GR" sz="4800" b="0" dirty="0">
                <a:solidFill>
                  <a:schemeClr val="accent1">
                    <a:lumMod val="50000"/>
                  </a:schemeClr>
                </a:solidFill>
                <a:latin typeface="Arial" pitchFamily="34" charset="0"/>
                <a:cs typeface="Arial" pitchFamily="34" charset="0"/>
              </a:rPr>
              <a:t>για όλες τις παραβάσεις του Νόμου.</a:t>
            </a:r>
          </a:p>
          <a:p>
            <a:pPr marL="685800" indent="-685800" algn="just">
              <a:buFont typeface="Wingdings" panose="05000000000000000000" pitchFamily="2" charset="2"/>
              <a:buChar char="§"/>
            </a:pPr>
            <a:endParaRPr lang="el-GR"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Εισαγωγή της εξουσίας λήψης μέτρων για έκδοση </a:t>
            </a:r>
            <a:r>
              <a:rPr lang="el-GR" sz="4800" dirty="0">
                <a:solidFill>
                  <a:schemeClr val="accent1">
                    <a:lumMod val="50000"/>
                  </a:schemeClr>
                </a:solidFill>
                <a:latin typeface="Arial" pitchFamily="34" charset="0"/>
                <a:cs typeface="Arial" pitchFamily="34" charset="0"/>
              </a:rPr>
              <a:t>απαγορευτικού διατάγματος</a:t>
            </a:r>
            <a:r>
              <a:rPr lang="el-GR" sz="4800" b="0" dirty="0">
                <a:solidFill>
                  <a:schemeClr val="accent1">
                    <a:lumMod val="50000"/>
                  </a:schemeClr>
                </a:solidFill>
                <a:latin typeface="Arial" pitchFamily="34" charset="0"/>
                <a:cs typeface="Arial" pitchFamily="34" charset="0"/>
              </a:rPr>
              <a:t>.</a:t>
            </a:r>
          </a:p>
          <a:p>
            <a:pPr marL="685800" indent="-685800" algn="just">
              <a:buFont typeface="Wingdings" panose="05000000000000000000" pitchFamily="2" charset="2"/>
              <a:buChar char="§"/>
            </a:pPr>
            <a:endParaRPr lang="el-GR"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Εισαγωγή δυνατότητας άσκησης ιεραρχικής προσφυγής ενώπιον του Υπουργού, μέσα σε προθεσμία </a:t>
            </a:r>
            <a:r>
              <a:rPr lang="el-GR" sz="4800" dirty="0">
                <a:solidFill>
                  <a:schemeClr val="accent1">
                    <a:lumMod val="50000"/>
                  </a:schemeClr>
                </a:solidFill>
                <a:latin typeface="Arial" pitchFamily="34" charset="0"/>
                <a:cs typeface="Arial" pitchFamily="34" charset="0"/>
              </a:rPr>
              <a:t>30 ημερών </a:t>
            </a:r>
            <a:r>
              <a:rPr lang="el-GR" sz="4800" b="0" dirty="0">
                <a:solidFill>
                  <a:schemeClr val="accent1">
                    <a:lumMod val="50000"/>
                  </a:schemeClr>
                </a:solidFill>
                <a:latin typeface="Arial" pitchFamily="34" charset="0"/>
                <a:cs typeface="Arial" pitchFamily="34" charset="0"/>
              </a:rPr>
              <a:t>από την κοινοποίηση της απόφασης στον παραβάτη και υποχρέωση λήψης απόφασης από αυτήν εντός </a:t>
            </a:r>
            <a:r>
              <a:rPr lang="el-GR" sz="4800" dirty="0">
                <a:solidFill>
                  <a:schemeClr val="accent1">
                    <a:lumMod val="50000"/>
                  </a:schemeClr>
                </a:solidFill>
                <a:latin typeface="Arial" pitchFamily="34" charset="0"/>
                <a:cs typeface="Arial" pitchFamily="34" charset="0"/>
              </a:rPr>
              <a:t>90 ημερών</a:t>
            </a:r>
            <a:r>
              <a:rPr lang="el-GR" sz="4800" b="0" dirty="0">
                <a:solidFill>
                  <a:schemeClr val="accent1">
                    <a:lumMod val="50000"/>
                  </a:schemeClr>
                </a:solidFill>
                <a:latin typeface="Arial" pitchFamily="34" charset="0"/>
                <a:cs typeface="Arial" pitchFamily="34" charset="0"/>
              </a:rPr>
              <a:t>.</a:t>
            </a: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426464" y="566928"/>
            <a:ext cx="21305520" cy="4216539"/>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endParaRPr lang="el-GR" sz="48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
        <p:nvSpPr>
          <p:cNvPr id="11" name="Rectangle 10"/>
          <p:cNvSpPr/>
          <p:nvPr/>
        </p:nvSpPr>
        <p:spPr>
          <a:xfrm>
            <a:off x="1270000" y="2409245"/>
            <a:ext cx="20884896" cy="6186309"/>
          </a:xfrm>
          <a:prstGeom prst="rect">
            <a:avLst/>
          </a:prstGeom>
        </p:spPr>
        <p:txBody>
          <a:bodyPr wrap="square">
            <a:spAutoFit/>
          </a:bodyPr>
          <a:lstStyle/>
          <a:p>
            <a:pPr marL="571500" indent="-571500" algn="just">
              <a:buFont typeface="Wingdings" panose="05000000000000000000" pitchFamily="2" charset="2"/>
              <a:buChar char="§"/>
            </a:pPr>
            <a:r>
              <a:rPr lang="el-GR" sz="4400" b="0" dirty="0">
                <a:solidFill>
                  <a:schemeClr val="accent1">
                    <a:lumMod val="50000"/>
                  </a:schemeClr>
                </a:solidFill>
                <a:latin typeface="Arial" pitchFamily="34" charset="0"/>
                <a:cs typeface="Arial" pitchFamily="34" charset="0"/>
              </a:rPr>
              <a:t>Θέσπιση δυνατότητας καταναλωτή, του οποίου τα οικονομικά συμφέροντα έχουν θιγεί, συνεπεία οποιασδήποτε  παράβασης των προνοιών του Νόμου, να εγείρει </a:t>
            </a:r>
            <a:r>
              <a:rPr lang="el-GR" sz="4400" dirty="0">
                <a:solidFill>
                  <a:schemeClr val="accent1">
                    <a:lumMod val="50000"/>
                  </a:schemeClr>
                </a:solidFill>
                <a:latin typeface="Arial" pitchFamily="34" charset="0"/>
                <a:cs typeface="Arial" pitchFamily="34" charset="0"/>
              </a:rPr>
              <a:t>αγωγή</a:t>
            </a:r>
            <a:r>
              <a:rPr lang="el-GR" sz="4400" b="0" dirty="0">
                <a:solidFill>
                  <a:schemeClr val="accent1">
                    <a:lumMod val="50000"/>
                  </a:schemeClr>
                </a:solidFill>
                <a:latin typeface="Arial" pitchFamily="34" charset="0"/>
                <a:cs typeface="Arial" pitchFamily="34" charset="0"/>
              </a:rPr>
              <a:t> ενώπιον αρμόδιου Δικαστηρίου για: </a:t>
            </a:r>
          </a:p>
          <a:p>
            <a:pPr marL="2346325" lvl="8" indent="-571500" algn="just">
              <a:buFont typeface="Wingdings" panose="05000000000000000000" pitchFamily="2" charset="2"/>
              <a:buChar char="ü"/>
            </a:pPr>
            <a:r>
              <a:rPr lang="el-GR" sz="4400" b="0" dirty="0">
                <a:solidFill>
                  <a:schemeClr val="accent1">
                    <a:lumMod val="50000"/>
                  </a:schemeClr>
                </a:solidFill>
                <a:latin typeface="Arial" pitchFamily="34" charset="0"/>
                <a:cs typeface="Arial" pitchFamily="34" charset="0"/>
              </a:rPr>
              <a:t>καταβολή αποζημίωσης, και/ή </a:t>
            </a:r>
          </a:p>
          <a:p>
            <a:pPr marL="2346325" lvl="8" indent="-571500" algn="just">
              <a:buFont typeface="Wingdings" panose="05000000000000000000" pitchFamily="2" charset="2"/>
              <a:buChar char="ü"/>
            </a:pPr>
            <a:r>
              <a:rPr lang="el-GR" sz="4400" b="0" dirty="0">
                <a:solidFill>
                  <a:schemeClr val="accent1">
                    <a:lumMod val="50000"/>
                  </a:schemeClr>
                </a:solidFill>
                <a:latin typeface="Arial" pitchFamily="34" charset="0"/>
                <a:cs typeface="Arial" pitchFamily="34" charset="0"/>
              </a:rPr>
              <a:t>υπαναχώρηση από τη σύμβαση, και/ή </a:t>
            </a:r>
          </a:p>
          <a:p>
            <a:pPr marL="2346325" lvl="8" indent="-571500" algn="just">
              <a:buFont typeface="Wingdings" panose="05000000000000000000" pitchFamily="2" charset="2"/>
              <a:buChar char="ü"/>
            </a:pPr>
            <a:r>
              <a:rPr lang="el-GR" sz="4400" b="0" dirty="0">
                <a:solidFill>
                  <a:schemeClr val="accent1">
                    <a:lumMod val="50000"/>
                  </a:schemeClr>
                </a:solidFill>
                <a:latin typeface="Arial" pitchFamily="34" charset="0"/>
                <a:cs typeface="Arial" pitchFamily="34" charset="0"/>
              </a:rPr>
              <a:t>για μείωση του τιμήματος του προϊόντος και/ή της υπηρεσίας.</a:t>
            </a:r>
          </a:p>
          <a:p>
            <a:pPr marL="571500" indent="-571500" algn="just">
              <a:buFont typeface="Wingdings" panose="05000000000000000000" pitchFamily="2" charset="2"/>
              <a:buChar char="§"/>
            </a:pPr>
            <a:endParaRPr lang="el-GR" sz="4400" b="0" dirty="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r>
              <a:rPr lang="el-GR" sz="4400" dirty="0">
                <a:solidFill>
                  <a:schemeClr val="accent1">
                    <a:lumMod val="50000"/>
                  </a:schemeClr>
                </a:solidFill>
                <a:latin typeface="Arial" pitchFamily="34" charset="0"/>
                <a:cs typeface="Arial" pitchFamily="34" charset="0"/>
              </a:rPr>
              <a:t>Κατάργηση</a:t>
            </a:r>
            <a:r>
              <a:rPr lang="el-GR" sz="4400" b="0" dirty="0">
                <a:solidFill>
                  <a:schemeClr val="accent1">
                    <a:lumMod val="50000"/>
                  </a:schemeClr>
                </a:solidFill>
                <a:latin typeface="Arial" pitchFamily="34" charset="0"/>
                <a:cs typeface="Arial" pitchFamily="34" charset="0"/>
              </a:rPr>
              <a:t> </a:t>
            </a:r>
            <a:r>
              <a:rPr lang="el-GR" sz="4400" dirty="0">
                <a:solidFill>
                  <a:schemeClr val="accent1">
                    <a:lumMod val="50000"/>
                  </a:schemeClr>
                </a:solidFill>
                <a:latin typeface="Arial" pitchFamily="34" charset="0"/>
                <a:cs typeface="Arial" pitchFamily="34" charset="0"/>
              </a:rPr>
              <a:t>αυτοδίκαιης αναστολής </a:t>
            </a:r>
            <a:r>
              <a:rPr lang="el-GR" sz="4400" b="0" dirty="0">
                <a:solidFill>
                  <a:schemeClr val="accent1">
                    <a:lumMod val="50000"/>
                  </a:schemeClr>
                </a:solidFill>
                <a:latin typeface="Arial" pitchFamily="34" charset="0"/>
                <a:cs typeface="Arial" pitchFamily="34" charset="0"/>
              </a:rPr>
              <a:t>είσπραξης διοικητικού προστίμου για σκοπούς διαφύλαξης της αποτρεπτικότητας της ποινής.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426464" y="566928"/>
            <a:ext cx="21305520" cy="4216539"/>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endParaRPr lang="el-GR" sz="48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
        <p:nvSpPr>
          <p:cNvPr id="1025" name="Rectangle 1"/>
          <p:cNvSpPr>
            <a:spLocks noChangeArrowheads="1"/>
          </p:cNvSpPr>
          <p:nvPr/>
        </p:nvSpPr>
        <p:spPr bwMode="auto">
          <a:xfrm>
            <a:off x="1243584" y="1371148"/>
            <a:ext cx="20775168" cy="8894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lvl="0" indent="-571500" algn="just" defTabSz="914400" eaLnBrk="0" fontAlgn="base">
              <a:spcBef>
                <a:spcPct val="0"/>
              </a:spcBef>
              <a:spcAft>
                <a:spcPct val="0"/>
              </a:spcAft>
              <a:buFont typeface="Wingdings" panose="05000000000000000000" pitchFamily="2" charset="2"/>
              <a:buChar char="§"/>
            </a:pPr>
            <a:endParaRPr kumimoji="0" lang="en-GB" sz="4400" b="0" i="0" u="none"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endParaRPr>
          </a:p>
          <a:p>
            <a:pPr lvl="0" algn="just" defTabSz="914400" eaLnBrk="0" fontAlgn="base">
              <a:spcBef>
                <a:spcPct val="0"/>
              </a:spcBef>
              <a:spcAft>
                <a:spcPct val="0"/>
              </a:spcAft>
            </a:pPr>
            <a:r>
              <a:rPr kumimoji="0" lang="el-GR" sz="4400" i="0" u="sng"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rPr>
              <a:t>Επιπρόσθετα</a:t>
            </a:r>
            <a:r>
              <a:rPr kumimoji="0" lang="el-GR" sz="4400" i="0" u="sng" strike="noStrike" cap="none" normalizeH="0" dirty="0">
                <a:ln>
                  <a:noFill/>
                </a:ln>
                <a:solidFill>
                  <a:schemeClr val="accent1">
                    <a:lumMod val="50000"/>
                  </a:schemeClr>
                </a:solidFill>
                <a:effectLst/>
                <a:latin typeface="Arial" pitchFamily="34" charset="0"/>
                <a:ea typeface="Calibri" pitchFamily="34" charset="0"/>
                <a:cs typeface="Arial" pitchFamily="34" charset="0"/>
              </a:rPr>
              <a:t> οφέλη για τους καταναλωτές</a:t>
            </a:r>
            <a:r>
              <a:rPr kumimoji="0" lang="en-GB" sz="4400" i="0" u="sng" strike="noStrike" cap="none" normalizeH="0" dirty="0">
                <a:ln>
                  <a:noFill/>
                </a:ln>
                <a:solidFill>
                  <a:schemeClr val="accent1">
                    <a:lumMod val="50000"/>
                  </a:schemeClr>
                </a:solidFill>
                <a:effectLst/>
                <a:latin typeface="Arial" pitchFamily="34" charset="0"/>
                <a:ea typeface="Calibri" pitchFamily="34" charset="0"/>
                <a:cs typeface="Arial" pitchFamily="34" charset="0"/>
              </a:rPr>
              <a:t>:</a:t>
            </a:r>
            <a:endParaRPr kumimoji="0" lang="el-GR" sz="4400" i="0" u="sng"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endParaRPr lang="en-GB" sz="4400" b="0" dirty="0" bmk="_Hlk57881727">
              <a:solidFill>
                <a:schemeClr val="accent1">
                  <a:lumMod val="50000"/>
                </a:schemeClr>
              </a:solidFill>
              <a:latin typeface="Arial" pitchFamily="34" charset="0"/>
              <a:ea typeface="Calibri"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r>
              <a:rPr lang="el-GR" sz="4400" b="0" dirty="0" bmk="_Hlk57881727">
                <a:solidFill>
                  <a:schemeClr val="accent1">
                    <a:lumMod val="50000"/>
                  </a:schemeClr>
                </a:solidFill>
                <a:latin typeface="Arial" pitchFamily="34" charset="0"/>
                <a:ea typeface="Calibri" pitchFamily="34" charset="0"/>
                <a:cs typeface="Arial" pitchFamily="34" charset="0"/>
              </a:rPr>
              <a:t>Αλλαγή του τρόπου αναγραφής τιμών </a:t>
            </a:r>
            <a:r>
              <a:rPr lang="el-GR" sz="4400" dirty="0" bmk="_Hlk57881727">
                <a:solidFill>
                  <a:schemeClr val="accent1">
                    <a:lumMod val="50000"/>
                  </a:schemeClr>
                </a:solidFill>
                <a:latin typeface="Arial" pitchFamily="34" charset="0"/>
                <a:ea typeface="Calibri" pitchFamily="34" charset="0"/>
                <a:cs typeface="Arial" pitchFamily="34" charset="0"/>
              </a:rPr>
              <a:t>σε περίοδο εκπτώσεων</a:t>
            </a:r>
            <a:r>
              <a:rPr lang="el-GR" sz="4400" b="0" dirty="0" bmk="_Hlk57881727">
                <a:solidFill>
                  <a:schemeClr val="accent1">
                    <a:lumMod val="50000"/>
                  </a:schemeClr>
                </a:solidFill>
                <a:latin typeface="Arial" pitchFamily="34" charset="0"/>
                <a:ea typeface="Calibri" pitchFamily="34" charset="0"/>
                <a:cs typeface="Arial" pitchFamily="34" charset="0"/>
              </a:rPr>
              <a:t>, αφού στο προϊόν θα πρέπει να αναγράφονται τόσο η νέα όσο και η αμέσως προηγούμενη τιμή.</a:t>
            </a:r>
            <a:endParaRPr lang="en-GB" sz="4400" b="0" dirty="0">
              <a:solidFill>
                <a:schemeClr val="accent1">
                  <a:lumMod val="50000"/>
                </a:schemeClr>
              </a:solidFill>
              <a:latin typeface="Arial"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endParaRPr lang="en-GB" sz="4400" b="0" dirty="0">
              <a:solidFill>
                <a:schemeClr val="accent1">
                  <a:lumMod val="50000"/>
                </a:schemeClr>
              </a:solidFill>
              <a:latin typeface="Arial"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r>
              <a:rPr lang="el-GR" sz="4400" dirty="0">
                <a:solidFill>
                  <a:schemeClr val="accent1">
                    <a:lumMod val="50000"/>
                  </a:schemeClr>
                </a:solidFill>
                <a:latin typeface="Arial" pitchFamily="34" charset="0"/>
                <a:ea typeface="Calibri" pitchFamily="34" charset="0"/>
                <a:cs typeface="Arial" pitchFamily="34" charset="0"/>
              </a:rPr>
              <a:t>Αύξηση των υποχρεώσεων του πωλητή </a:t>
            </a:r>
            <a:r>
              <a:rPr lang="el-GR" sz="4400" b="0" dirty="0">
                <a:solidFill>
                  <a:schemeClr val="accent1">
                    <a:lumMod val="50000"/>
                  </a:schemeClr>
                </a:solidFill>
                <a:latin typeface="Arial" pitchFamily="34" charset="0"/>
                <a:ea typeface="Calibri" pitchFamily="34" charset="0"/>
                <a:cs typeface="Arial" pitchFamily="34" charset="0"/>
              </a:rPr>
              <a:t>προς τον αγοραστή, ώστε να μειώνεται το περιθώριο αθέμιτων και παραπλανητικών εμπορικών πρακτικών.</a:t>
            </a:r>
            <a:endParaRPr lang="en-GB" sz="4400" b="0" dirty="0">
              <a:solidFill>
                <a:schemeClr val="accent1">
                  <a:lumMod val="50000"/>
                </a:schemeClr>
              </a:solidFill>
              <a:latin typeface="Arial"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endParaRPr lang="en-GB" sz="4400" b="0" dirty="0">
              <a:solidFill>
                <a:schemeClr val="accent1">
                  <a:lumMod val="50000"/>
                </a:schemeClr>
              </a:solidFill>
              <a:latin typeface="Arial" pitchFamily="34" charset="0"/>
              <a:ea typeface="Calibri"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r>
              <a:rPr lang="el-GR" sz="4400" b="0" dirty="0">
                <a:solidFill>
                  <a:schemeClr val="accent1">
                    <a:lumMod val="50000"/>
                  </a:schemeClr>
                </a:solidFill>
                <a:latin typeface="Arial" pitchFamily="34" charset="0"/>
                <a:ea typeface="Calibri" pitchFamily="34" charset="0"/>
                <a:cs typeface="Arial" pitchFamily="34" charset="0"/>
              </a:rPr>
              <a:t> Εισαγωγή υποχρέωσης των καταστημάτων παροχής υπηρεσιών όπως </a:t>
            </a:r>
            <a:r>
              <a:rPr lang="el-GR" sz="4400" dirty="0">
                <a:solidFill>
                  <a:schemeClr val="accent1">
                    <a:lumMod val="50000"/>
                  </a:schemeClr>
                </a:solidFill>
                <a:latin typeface="Arial" pitchFamily="34" charset="0"/>
                <a:ea typeface="Calibri" pitchFamily="34" charset="0"/>
                <a:cs typeface="Arial" pitchFamily="34" charset="0"/>
              </a:rPr>
              <a:t>αναρτούν τιμοκατάλογο</a:t>
            </a:r>
            <a:r>
              <a:rPr lang="el-GR" sz="4400" b="0" dirty="0">
                <a:solidFill>
                  <a:schemeClr val="accent1">
                    <a:lumMod val="50000"/>
                  </a:schemeClr>
                </a:solidFill>
                <a:latin typeface="Arial" pitchFamily="34" charset="0"/>
                <a:ea typeface="Calibri" pitchFamily="34" charset="0"/>
                <a:cs typeface="Arial" pitchFamily="34" charset="0"/>
              </a:rPr>
              <a:t> με τις τιμές των βασικών υπηρεσιών που προσφέρουν.</a:t>
            </a:r>
            <a:endParaRPr lang="el-GR" sz="4400" b="0" dirty="0">
              <a:solidFill>
                <a:schemeClr val="accent1">
                  <a:lumMod val="50000"/>
                </a:schemeClr>
              </a:solidFill>
              <a:latin typeface="Arial" pitchFamily="34" charset="0"/>
              <a:cs typeface="Arial"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426464" y="566928"/>
            <a:ext cx="21305520" cy="4216539"/>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endParaRPr lang="el-GR" sz="48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
        <p:nvSpPr>
          <p:cNvPr id="1025" name="Rectangle 1"/>
          <p:cNvSpPr>
            <a:spLocks noChangeArrowheads="1"/>
          </p:cNvSpPr>
          <p:nvPr/>
        </p:nvSpPr>
        <p:spPr bwMode="auto">
          <a:xfrm>
            <a:off x="1243584" y="2048256"/>
            <a:ext cx="20756880" cy="102489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lvl="0" indent="-571500" algn="just" defTabSz="914400" eaLnBrk="0" fontAlgn="base">
              <a:spcBef>
                <a:spcPct val="0"/>
              </a:spcBef>
              <a:spcAft>
                <a:spcPct val="0"/>
              </a:spcAft>
              <a:buFont typeface="Wingdings" panose="05000000000000000000" pitchFamily="2" charset="2"/>
              <a:buChar char="§"/>
            </a:pPr>
            <a:endParaRPr kumimoji="0" lang="en-GB" sz="4400" b="0" i="0" u="none"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endParaRPr>
          </a:p>
          <a:p>
            <a:pPr lvl="0" algn="just" defTabSz="914400" eaLnBrk="0" fontAlgn="base">
              <a:spcBef>
                <a:spcPct val="0"/>
              </a:spcBef>
              <a:spcAft>
                <a:spcPct val="0"/>
              </a:spcAft>
            </a:pPr>
            <a:r>
              <a:rPr kumimoji="0" lang="el-GR" sz="4400" i="0" u="sng"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rPr>
              <a:t>Επιπρόσθετα</a:t>
            </a:r>
            <a:r>
              <a:rPr kumimoji="0" lang="el-GR" sz="4400" i="0" u="sng" strike="noStrike" cap="none" normalizeH="0" dirty="0">
                <a:ln>
                  <a:noFill/>
                </a:ln>
                <a:solidFill>
                  <a:schemeClr val="accent1">
                    <a:lumMod val="50000"/>
                  </a:schemeClr>
                </a:solidFill>
                <a:effectLst/>
                <a:latin typeface="Arial" pitchFamily="34" charset="0"/>
                <a:ea typeface="Calibri" pitchFamily="34" charset="0"/>
                <a:cs typeface="Arial" pitchFamily="34" charset="0"/>
              </a:rPr>
              <a:t> οφέλη για τους καταναλωτές</a:t>
            </a:r>
            <a:r>
              <a:rPr kumimoji="0" lang="en-GB" sz="4400" i="0" u="sng" strike="noStrike" cap="none" normalizeH="0" dirty="0">
                <a:ln>
                  <a:noFill/>
                </a:ln>
                <a:solidFill>
                  <a:schemeClr val="accent1">
                    <a:lumMod val="50000"/>
                  </a:schemeClr>
                </a:solidFill>
                <a:effectLst/>
                <a:latin typeface="Arial" pitchFamily="34" charset="0"/>
                <a:ea typeface="Calibri" pitchFamily="34" charset="0"/>
                <a:cs typeface="Arial" pitchFamily="34" charset="0"/>
              </a:rPr>
              <a:t>:</a:t>
            </a:r>
            <a:endParaRPr kumimoji="0" lang="el-GR" sz="4400" i="0" u="sng" strike="noStrike" cap="none" normalizeH="0" dirty="0">
              <a:ln>
                <a:noFill/>
              </a:ln>
              <a:solidFill>
                <a:schemeClr val="accent1">
                  <a:lumMod val="50000"/>
                </a:schemeClr>
              </a:solidFill>
              <a:effectLst/>
              <a:latin typeface="Arial" pitchFamily="34" charset="0"/>
              <a:ea typeface="Calibri"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endParaRPr kumimoji="0" lang="el-GR" sz="4400" b="0" i="0" u="sng"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endParaRPr>
          </a:p>
          <a:p>
            <a:pPr marL="571500" indent="-571500" algn="just">
              <a:buFont typeface="Wingdings" panose="05000000000000000000" pitchFamily="2" charset="2"/>
              <a:buChar char="§"/>
            </a:pPr>
            <a:r>
              <a:rPr lang="el-GR" sz="4400" b="0" dirty="0">
                <a:solidFill>
                  <a:schemeClr val="accent1">
                    <a:lumMod val="50000"/>
                  </a:schemeClr>
                </a:solidFill>
              </a:rPr>
              <a:t>Εισαγωγή υποχρέωσης </a:t>
            </a:r>
            <a:r>
              <a:rPr lang="el-GR" sz="4400" dirty="0">
                <a:solidFill>
                  <a:schemeClr val="accent1">
                    <a:lumMod val="50000"/>
                  </a:schemeClr>
                </a:solidFill>
              </a:rPr>
              <a:t>γραπτής ενημέρωσης</a:t>
            </a:r>
            <a:r>
              <a:rPr lang="el-GR" sz="4400" b="0" dirty="0">
                <a:solidFill>
                  <a:schemeClr val="accent1">
                    <a:lumMod val="50000"/>
                  </a:schemeClr>
                </a:solidFill>
              </a:rPr>
              <a:t> του καταναλωτή (με σήμανση) για την πολιτική επιστροφών/αλλαγών των καταστημάτων, καθώς και για το δικαίωμα νόμιμης εγγύησης.</a:t>
            </a:r>
          </a:p>
          <a:p>
            <a:pPr marL="571500" indent="-571500" algn="just">
              <a:buFont typeface="Wingdings" panose="05000000000000000000" pitchFamily="2" charset="2"/>
              <a:buChar char="§"/>
            </a:pPr>
            <a:endParaRPr lang="el-GR" sz="4400" b="0" dirty="0">
              <a:solidFill>
                <a:schemeClr val="accent1">
                  <a:lumMod val="50000"/>
                </a:schemeClr>
              </a:solidFill>
            </a:endParaRPr>
          </a:p>
          <a:p>
            <a:pPr marL="571500" indent="-571500" algn="just">
              <a:buFont typeface="Wingdings" panose="05000000000000000000" pitchFamily="2" charset="2"/>
              <a:buChar char="§"/>
            </a:pPr>
            <a:r>
              <a:rPr lang="el-GR" sz="4400" b="0" dirty="0">
                <a:solidFill>
                  <a:schemeClr val="accent1">
                    <a:lumMod val="50000"/>
                  </a:schemeClr>
                </a:solidFill>
              </a:rPr>
              <a:t>Σε σχέση με τη νόμιμη εγγύηση, επέκταση του χρονικού διαστήματος εντός του οποίου η έλλειψη συμμόρφωσης τεκμαίρεται ότι υφίσταται κατά την παράδοση, από έξι (6) μήνες σε </a:t>
            </a:r>
            <a:r>
              <a:rPr lang="el-GR" sz="4400" dirty="0">
                <a:solidFill>
                  <a:schemeClr val="accent1">
                    <a:lumMod val="50000"/>
                  </a:schemeClr>
                </a:solidFill>
              </a:rPr>
              <a:t>ένα χρόνο</a:t>
            </a:r>
            <a:r>
              <a:rPr lang="el-GR" sz="4400" b="0" dirty="0">
                <a:solidFill>
                  <a:schemeClr val="accent1">
                    <a:lumMod val="50000"/>
                  </a:schemeClr>
                </a:solidFill>
              </a:rPr>
              <a:t>. </a:t>
            </a:r>
          </a:p>
          <a:p>
            <a:pPr marL="571500" indent="-571500" algn="just">
              <a:buFont typeface="Wingdings" panose="05000000000000000000" pitchFamily="2" charset="2"/>
              <a:buChar char="§"/>
            </a:pPr>
            <a:endParaRPr lang="el-GR" sz="4400" b="0" dirty="0">
              <a:solidFill>
                <a:schemeClr val="accent1">
                  <a:lumMod val="50000"/>
                </a:schemeClr>
              </a:solidFill>
            </a:endParaRPr>
          </a:p>
          <a:p>
            <a:pPr marL="571500" indent="-571500" algn="just">
              <a:buFont typeface="Wingdings" panose="05000000000000000000" pitchFamily="2" charset="2"/>
              <a:buChar char="§"/>
            </a:pPr>
            <a:r>
              <a:rPr lang="el-GR" sz="4400" b="0" dirty="0">
                <a:solidFill>
                  <a:schemeClr val="accent1">
                    <a:lumMod val="50000"/>
                  </a:schemeClr>
                </a:solidFill>
              </a:rPr>
              <a:t>Εισαγωγή πρόνοιας, βάσει της οποίας το χρονικό διάστημα κατά το οποίο το προϊόν βρίσκεται στην κατοχή του πωλητή </a:t>
            </a:r>
            <a:r>
              <a:rPr lang="el-GR" sz="4400" dirty="0">
                <a:solidFill>
                  <a:schemeClr val="accent1">
                    <a:lumMod val="50000"/>
                  </a:schemeClr>
                </a:solidFill>
              </a:rPr>
              <a:t>για σκοπούς επισκευής, εξαιρείται </a:t>
            </a:r>
            <a:r>
              <a:rPr lang="el-GR" sz="4400" b="0" dirty="0">
                <a:solidFill>
                  <a:schemeClr val="accent1">
                    <a:lumMod val="50000"/>
                  </a:schemeClr>
                </a:solidFill>
              </a:rPr>
              <a:t>της χρονικής διάρκειας της νόμιμης εγγύησης. </a:t>
            </a:r>
          </a:p>
          <a:p>
            <a:pPr marL="571500" lvl="0" indent="-571500" algn="just" defTabSz="914400" eaLnBrk="0" fontAlgn="base">
              <a:spcBef>
                <a:spcPct val="0"/>
              </a:spcBef>
              <a:spcAft>
                <a:spcPct val="0"/>
              </a:spcAft>
              <a:buFont typeface="Wingdings" panose="05000000000000000000" pitchFamily="2" charset="2"/>
              <a:buChar char="§"/>
            </a:pPr>
            <a:endParaRPr lang="en-GB" sz="4400" b="0" dirty="0" bmk="_Hlk57881727">
              <a:solidFill>
                <a:schemeClr val="accent1">
                  <a:lumMod val="50000"/>
                </a:schemeClr>
              </a:solidFill>
              <a:latin typeface="Arial" pitchFamily="34" charset="0"/>
              <a:ea typeface="Calibri" pitchFamily="34" charset="0"/>
              <a:cs typeface="Arial" pitchFamily="34" charset="0"/>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2133</TotalTime>
  <Words>483</Words>
  <Application>Microsoft Office PowerPoint</Application>
  <PresentationFormat>Custom</PresentationFormat>
  <Paragraphs>98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White</vt:lpstr>
      <vt:lpstr>Slide 1</vt:lpstr>
      <vt:lpstr>  ΣΚΟΠΟΙ ΠΡΟΤΕΙΝΟΜΕΝΟΥ  ΝΟΜΟΣΧΕΔΙΟΥ </vt:lpstr>
      <vt:lpstr>Slide 3</vt:lpstr>
      <vt:lpstr>  ΒΑΣΙΚΕΣ ΤΡΟΠΟΠΟΙΗΣΕΙΣ -ΕΙΣΑΓΩΓΕΣ </vt:lpstr>
      <vt:lpstr>    </vt:lpstr>
      <vt:lpstr>Slide 6</vt:lpstr>
      <vt:lpstr>Slide 7</vt:lpstr>
      <vt:lpstr>Slide 8</vt:lpstr>
      <vt:lpstr>Slide 9</vt:lpstr>
      <vt:lpstr>  </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 etur adip iscin elit. Suspe disse place rat.</dc:title>
  <dc:creator>Papachristoforou  Elena</dc:creator>
  <cp:lastModifiedBy>Elena Papachristoforou</cp:lastModifiedBy>
  <cp:revision>128</cp:revision>
  <cp:lastPrinted>2020-12-03T12:07:30Z</cp:lastPrinted>
  <dcterms:modified xsi:type="dcterms:W3CDTF">2020-12-04T05:53:53Z</dcterms:modified>
</cp:coreProperties>
</file>