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801600" cy="9601200" type="A3"/>
  <p:notesSz cx="9926638" cy="6797675"/>
  <p:defaultTextStyle>
    <a:defPPr>
      <a:defRPr lang="en-US"/>
    </a:defPPr>
    <a:lvl1pPr marL="0" algn="l" defTabSz="1280114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57" algn="l" defTabSz="1280114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14" algn="l" defTabSz="1280114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171" algn="l" defTabSz="1280114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229" algn="l" defTabSz="1280114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286" algn="l" defTabSz="1280114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343" algn="l" defTabSz="1280114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400" algn="l" defTabSz="1280114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457" algn="l" defTabSz="1280114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onidas Paschalides" initials="LP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7301" autoAdjust="0"/>
  </p:normalViewPr>
  <p:slideViewPr>
    <p:cSldViewPr>
      <p:cViewPr>
        <p:scale>
          <a:sx n="100" d="100"/>
          <a:sy n="100" d="100"/>
        </p:scale>
        <p:origin x="293" y="-2467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9ABE2-0782-42BD-9D3D-8F95E0B93D90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2262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6AFFAA-C5B7-4B2F-B77D-CAF7A3F2B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0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AFFAA-C5B7-4B2F-B77D-CAF7A3F2B9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069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1" cy="205803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1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2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75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994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384495"/>
            <a:ext cx="2880360" cy="81921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384495"/>
            <a:ext cx="8427720" cy="81921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632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72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1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1" cy="2100261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40057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14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17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22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28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34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45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33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2240282"/>
            <a:ext cx="5654040" cy="6336348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2240282"/>
            <a:ext cx="5654040" cy="6336348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116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1" y="2149159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57" indent="0">
              <a:buNone/>
              <a:defRPr sz="2900" b="1"/>
            </a:lvl2pPr>
            <a:lvl3pPr marL="1280114" indent="0">
              <a:buNone/>
              <a:defRPr sz="2500" b="1"/>
            </a:lvl3pPr>
            <a:lvl4pPr marL="1920171" indent="0">
              <a:buNone/>
              <a:defRPr sz="2200" b="1"/>
            </a:lvl4pPr>
            <a:lvl5pPr marL="2560229" indent="0">
              <a:buNone/>
              <a:defRPr sz="2200" b="1"/>
            </a:lvl5pPr>
            <a:lvl6pPr marL="3200286" indent="0">
              <a:buNone/>
              <a:defRPr sz="2200" b="1"/>
            </a:lvl6pPr>
            <a:lvl7pPr marL="3840343" indent="0">
              <a:buNone/>
              <a:defRPr sz="2200" b="1"/>
            </a:lvl7pPr>
            <a:lvl8pPr marL="4480400" indent="0">
              <a:buNone/>
              <a:defRPr sz="2200" b="1"/>
            </a:lvl8pPr>
            <a:lvl9pPr marL="5120457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1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9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57" indent="0">
              <a:buNone/>
              <a:defRPr sz="2900" b="1"/>
            </a:lvl2pPr>
            <a:lvl3pPr marL="1280114" indent="0">
              <a:buNone/>
              <a:defRPr sz="2500" b="1"/>
            </a:lvl3pPr>
            <a:lvl4pPr marL="1920171" indent="0">
              <a:buNone/>
              <a:defRPr sz="2200" b="1"/>
            </a:lvl4pPr>
            <a:lvl5pPr marL="2560229" indent="0">
              <a:buNone/>
              <a:defRPr sz="2200" b="1"/>
            </a:lvl5pPr>
            <a:lvl6pPr marL="3200286" indent="0">
              <a:buNone/>
              <a:defRPr sz="2200" b="1"/>
            </a:lvl6pPr>
            <a:lvl7pPr marL="3840343" indent="0">
              <a:buNone/>
              <a:defRPr sz="2200" b="1"/>
            </a:lvl7pPr>
            <a:lvl8pPr marL="4480400" indent="0">
              <a:buNone/>
              <a:defRPr sz="2200" b="1"/>
            </a:lvl8pPr>
            <a:lvl9pPr marL="5120457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507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226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38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2270"/>
            <a:ext cx="4211639" cy="1626871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1" y="382271"/>
            <a:ext cx="7156450" cy="8194359"/>
          </a:xfrm>
        </p:spPr>
        <p:txBody>
          <a:bodyPr/>
          <a:lstStyle>
            <a:lvl1pPr>
              <a:defRPr sz="45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0" y="2009141"/>
            <a:ext cx="4211639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57" indent="0">
              <a:buNone/>
              <a:defRPr sz="1700"/>
            </a:lvl2pPr>
            <a:lvl3pPr marL="1280114" indent="0">
              <a:buNone/>
              <a:defRPr sz="1400"/>
            </a:lvl3pPr>
            <a:lvl4pPr marL="1920171" indent="0">
              <a:buNone/>
              <a:defRPr sz="1200"/>
            </a:lvl4pPr>
            <a:lvl5pPr marL="2560229" indent="0">
              <a:buNone/>
              <a:defRPr sz="1200"/>
            </a:lvl5pPr>
            <a:lvl6pPr marL="3200286" indent="0">
              <a:buNone/>
              <a:defRPr sz="1200"/>
            </a:lvl6pPr>
            <a:lvl7pPr marL="3840343" indent="0">
              <a:buNone/>
              <a:defRPr sz="1200"/>
            </a:lvl7pPr>
            <a:lvl8pPr marL="4480400" indent="0">
              <a:buNone/>
              <a:defRPr sz="1200"/>
            </a:lvl8pPr>
            <a:lvl9pPr marL="512045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7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1"/>
            <a:ext cx="7680960" cy="793433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57" indent="0">
              <a:buNone/>
              <a:defRPr sz="4000"/>
            </a:lvl2pPr>
            <a:lvl3pPr marL="1280114" indent="0">
              <a:buNone/>
              <a:defRPr sz="3400"/>
            </a:lvl3pPr>
            <a:lvl4pPr marL="1920171" indent="0">
              <a:buNone/>
              <a:defRPr sz="2900"/>
            </a:lvl4pPr>
            <a:lvl5pPr marL="2560229" indent="0">
              <a:buNone/>
              <a:defRPr sz="2900"/>
            </a:lvl5pPr>
            <a:lvl6pPr marL="3200286" indent="0">
              <a:buNone/>
              <a:defRPr sz="2900"/>
            </a:lvl6pPr>
            <a:lvl7pPr marL="3840343" indent="0">
              <a:buNone/>
              <a:defRPr sz="2900"/>
            </a:lvl7pPr>
            <a:lvl8pPr marL="4480400" indent="0">
              <a:buNone/>
              <a:defRPr sz="2900"/>
            </a:lvl8pPr>
            <a:lvl9pPr marL="5120457" indent="0">
              <a:buNone/>
              <a:defRPr sz="2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4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57" indent="0">
              <a:buNone/>
              <a:defRPr sz="1700"/>
            </a:lvl2pPr>
            <a:lvl3pPr marL="1280114" indent="0">
              <a:buNone/>
              <a:defRPr sz="1400"/>
            </a:lvl3pPr>
            <a:lvl4pPr marL="1920171" indent="0">
              <a:buNone/>
              <a:defRPr sz="1200"/>
            </a:lvl4pPr>
            <a:lvl5pPr marL="2560229" indent="0">
              <a:buNone/>
              <a:defRPr sz="1200"/>
            </a:lvl5pPr>
            <a:lvl6pPr marL="3200286" indent="0">
              <a:buNone/>
              <a:defRPr sz="1200"/>
            </a:lvl6pPr>
            <a:lvl7pPr marL="3840343" indent="0">
              <a:buNone/>
              <a:defRPr sz="1200"/>
            </a:lvl7pPr>
            <a:lvl8pPr marL="4480400" indent="0">
              <a:buNone/>
              <a:defRPr sz="1200"/>
            </a:lvl8pPr>
            <a:lvl9pPr marL="512045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203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1" y="384493"/>
            <a:ext cx="11521440" cy="1600200"/>
          </a:xfrm>
          <a:prstGeom prst="rect">
            <a:avLst/>
          </a:prstGeom>
        </p:spPr>
        <p:txBody>
          <a:bodyPr vert="horz" lIns="128011" tIns="64006" rIns="128011" bIns="640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1" y="2240282"/>
            <a:ext cx="11521440" cy="6336348"/>
          </a:xfrm>
          <a:prstGeom prst="rect">
            <a:avLst/>
          </a:prstGeom>
        </p:spPr>
        <p:txBody>
          <a:bodyPr vert="horz" lIns="128011" tIns="64006" rIns="128011" bIns="640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1" y="8898891"/>
            <a:ext cx="2987040" cy="511175"/>
          </a:xfrm>
          <a:prstGeom prst="rect">
            <a:avLst/>
          </a:prstGeom>
        </p:spPr>
        <p:txBody>
          <a:bodyPr vert="horz" lIns="128011" tIns="64006" rIns="128011" bIns="640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1" cy="511175"/>
          </a:xfrm>
          <a:prstGeom prst="rect">
            <a:avLst/>
          </a:prstGeom>
        </p:spPr>
        <p:txBody>
          <a:bodyPr vert="horz" lIns="128011" tIns="64006" rIns="128011" bIns="640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1" y="8898891"/>
            <a:ext cx="2987040" cy="511175"/>
          </a:xfrm>
          <a:prstGeom prst="rect">
            <a:avLst/>
          </a:prstGeom>
        </p:spPr>
        <p:txBody>
          <a:bodyPr vert="horz" lIns="128011" tIns="64006" rIns="128011" bIns="640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1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14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43" indent="-480043" algn="l" defTabSz="1280114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093" indent="-400036" algn="l" defTabSz="1280114" rtl="0" eaLnBrk="1" latinLnBrk="0" hangingPunct="1">
        <a:spcBef>
          <a:spcPct val="20000"/>
        </a:spcBef>
        <a:buFont typeface="Arial" panose="020B0604020202020204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143" indent="-320029" algn="l" defTabSz="1280114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00" indent="-320029" algn="l" defTabSz="1280114" rtl="0" eaLnBrk="1" latinLnBrk="0" hangingPunct="1">
        <a:spcBef>
          <a:spcPct val="20000"/>
        </a:spcBef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257" indent="-320029" algn="l" defTabSz="1280114" rtl="0" eaLnBrk="1" latinLnBrk="0" hangingPunct="1">
        <a:spcBef>
          <a:spcPct val="20000"/>
        </a:spcBef>
        <a:buFont typeface="Arial" panose="020B0604020202020204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314" indent="-320029" algn="l" defTabSz="1280114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371" indent="-320029" algn="l" defTabSz="1280114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429" indent="-320029" algn="l" defTabSz="1280114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486" indent="-320029" algn="l" defTabSz="1280114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14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57" algn="l" defTabSz="1280114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14" algn="l" defTabSz="1280114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171" algn="l" defTabSz="1280114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229" algn="l" defTabSz="1280114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286" algn="l" defTabSz="1280114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343" algn="l" defTabSz="1280114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400" algn="l" defTabSz="1280114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457" algn="l" defTabSz="1280114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k.antoniou@ccci.org.cy" TargetMode="External"/><Relationship Id="rId13" Type="http://schemas.openxmlformats.org/officeDocument/2006/relationships/hyperlink" Target="mailto:leonidap@ccci.org.cy" TargetMode="External"/><Relationship Id="rId18" Type="http://schemas.openxmlformats.org/officeDocument/2006/relationships/hyperlink" Target="mailto:m.klokkari@ccci.org.cy" TargetMode="External"/><Relationship Id="rId26" Type="http://schemas.openxmlformats.org/officeDocument/2006/relationships/hyperlink" Target="mailto:claire@ccci.org.cy" TargetMode="External"/><Relationship Id="rId3" Type="http://schemas.openxmlformats.org/officeDocument/2006/relationships/hyperlink" Target="mailto:secgen@ccci.org.cy" TargetMode="External"/><Relationship Id="rId21" Type="http://schemas.openxmlformats.org/officeDocument/2006/relationships/hyperlink" Target="mailto:aioannides@ccci.org.cy" TargetMode="External"/><Relationship Id="rId7" Type="http://schemas.openxmlformats.org/officeDocument/2006/relationships/hyperlink" Target="mailto:protopapas@ccci.org.cy" TargetMode="External"/><Relationship Id="rId12" Type="http://schemas.openxmlformats.org/officeDocument/2006/relationships/hyperlink" Target="mailto:manitaras@ccci.org.cy" TargetMode="External"/><Relationship Id="rId17" Type="http://schemas.openxmlformats.org/officeDocument/2006/relationships/hyperlink" Target="mailto:z.pieridou@ccci.org.cy" TargetMode="External"/><Relationship Id="rId25" Type="http://schemas.openxmlformats.org/officeDocument/2006/relationships/hyperlink" Target="mailto:marianna@ccci.org.cy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mailto:stalo@ccci.org.cy" TargetMode="External"/><Relationship Id="rId20" Type="http://schemas.openxmlformats.org/officeDocument/2006/relationships/hyperlink" Target="mailto:lia@ccci.org.cy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aandreou@ccci.org.cy" TargetMode="External"/><Relationship Id="rId11" Type="http://schemas.openxmlformats.org/officeDocument/2006/relationships/hyperlink" Target="mailto:yianna@ccci.org.cy" TargetMode="External"/><Relationship Id="rId24" Type="http://schemas.openxmlformats.org/officeDocument/2006/relationships/hyperlink" Target="mailto:a.botis@ccci.org.cy" TargetMode="External"/><Relationship Id="rId5" Type="http://schemas.openxmlformats.org/officeDocument/2006/relationships/hyperlink" Target="mailto:andrig@ccci.org.cy" TargetMode="External"/><Relationship Id="rId15" Type="http://schemas.openxmlformats.org/officeDocument/2006/relationships/hyperlink" Target="mailto:christos@ccci.org.cy" TargetMode="External"/><Relationship Id="rId23" Type="http://schemas.openxmlformats.org/officeDocument/2006/relationships/hyperlink" Target="mailto:katia@ccci.org.cy" TargetMode="External"/><Relationship Id="rId10" Type="http://schemas.openxmlformats.org/officeDocument/2006/relationships/hyperlink" Target="mailto:polis@ccci.org.cy" TargetMode="External"/><Relationship Id="rId19" Type="http://schemas.openxmlformats.org/officeDocument/2006/relationships/hyperlink" Target="mailto:aimilios@ccci.org.cy" TargetMode="External"/><Relationship Id="rId4" Type="http://schemas.openxmlformats.org/officeDocument/2006/relationships/hyperlink" Target="mailto:androulla@ccci.org.cy" TargetMode="External"/><Relationship Id="rId9" Type="http://schemas.openxmlformats.org/officeDocument/2006/relationships/hyperlink" Target="mailto:petsides@ccci.org.cy" TargetMode="External"/><Relationship Id="rId14" Type="http://schemas.openxmlformats.org/officeDocument/2006/relationships/hyperlink" Target="mailto:demetrap@ccci.org.cy" TargetMode="External"/><Relationship Id="rId22" Type="http://schemas.openxmlformats.org/officeDocument/2006/relationships/hyperlink" Target="mailto:ddenis@ccci.org.cy" TargetMode="External"/><Relationship Id="rId27" Type="http://schemas.openxmlformats.org/officeDocument/2006/relationships/hyperlink" Target="mailto:parisinou@ccci.org.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3827574" y="210902"/>
            <a:ext cx="4855676" cy="112332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en-GB" sz="2500" dirty="0"/>
            </a:br>
            <a:r>
              <a:rPr lang="el-GR" sz="1300" b="1" dirty="0">
                <a:latin typeface="Arial" panose="020B0604020202020204" pitchFamily="34" charset="0"/>
                <a:cs typeface="Arial" panose="020B0604020202020204" pitchFamily="34" charset="0"/>
              </a:rPr>
              <a:t>Μάριος Τσιακκής</a:t>
            </a:r>
            <a:br>
              <a:rPr lang="el-GR" sz="25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1200" b="1" dirty="0">
                <a:latin typeface="+mj-lt"/>
                <a:cs typeface="Arial" panose="020B0604020202020204" pitchFamily="34" charset="0"/>
              </a:rPr>
              <a:t>Γενικός Γραμματέας</a:t>
            </a:r>
            <a:br>
              <a:rPr lang="el-GR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secgen@ccci.org.cy</a:t>
            </a:r>
            <a:b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1200" dirty="0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:  22660066</a:t>
            </a:r>
            <a:b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33623" y="876164"/>
            <a:ext cx="2771943" cy="6120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28011" tIns="64006" rIns="128011" bIns="64006" spcCol="0" rtlCol="0" anchor="ctr"/>
          <a:lstStyle/>
          <a:p>
            <a:pPr lvl="0" algn="ctr"/>
            <a:r>
              <a:rPr lang="el-GR" sz="1200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Υπηρεσίες Υποστήριξης</a:t>
            </a:r>
            <a:endParaRPr lang="en-GB" sz="11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l-GR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Πανίκος Παναγιώτου</a:t>
            </a:r>
          </a:p>
          <a:p>
            <a:pPr lvl="0" algn="ctr"/>
            <a:r>
              <a:rPr lang="el-GR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Αφροδίτη Μεσσιούρη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953168" y="984176"/>
            <a:ext cx="2920240" cy="108012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28011" tIns="64006" rIns="128011" bIns="64006" spcCol="0" rtlCol="0" anchor="ctr"/>
          <a:lstStyle/>
          <a:p>
            <a:pPr algn="ctr"/>
            <a:r>
              <a:rPr lang="el-GR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Ιδιαιτέρες Γραμματείς</a:t>
            </a:r>
          </a:p>
          <a:p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Ανδρούλα Ξενοφώντος 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androulla@ccci.org.cy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l-GR" sz="1100" dirty="0" err="1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: 22889723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Άννα </a:t>
            </a:r>
            <a:r>
              <a:rPr lang="el-GR" sz="1100" dirty="0" err="1">
                <a:latin typeface="Arial" panose="020B0604020202020204" pitchFamily="34" charset="0"/>
                <a:cs typeface="Arial" panose="020B0604020202020204" pitchFamily="34" charset="0"/>
              </a:rPr>
              <a:t>Τσαγγάρη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a.tsangari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@ccci.org.cy</a:t>
            </a: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l-GR" sz="1000" dirty="0" err="1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22889724</a:t>
            </a:r>
          </a:p>
        </p:txBody>
      </p:sp>
      <p:sp>
        <p:nvSpPr>
          <p:cNvPr id="16" name="CustomShape 11"/>
          <p:cNvSpPr/>
          <p:nvPr/>
        </p:nvSpPr>
        <p:spPr>
          <a:xfrm>
            <a:off x="248112" y="3371248"/>
            <a:ext cx="1928496" cy="67588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3465A4"/>
            </a:solidFill>
          </a:ln>
        </p:spPr>
        <p:txBody>
          <a:bodyPr wrap="none" lIns="125996" tIns="62998" rIns="125996" bIns="62998" anchor="ctr"/>
          <a:lstStyle/>
          <a:p>
            <a:pPr algn="ctr"/>
            <a:r>
              <a:rPr lang="en-GB" sz="1200" b="1" dirty="0">
                <a:latin typeface="Arial"/>
              </a:rPr>
              <a:t>Τμήμα </a:t>
            </a:r>
            <a:r>
              <a:rPr lang="el-GR" sz="1200" b="1" dirty="0">
                <a:latin typeface="Arial"/>
              </a:rPr>
              <a:t>Βιομηχανίας</a:t>
            </a:r>
            <a:endParaRPr lang="en-GB" sz="1200" b="1" dirty="0">
              <a:latin typeface="Arial"/>
            </a:endParaRPr>
          </a:p>
          <a:p>
            <a:pPr algn="ctr"/>
            <a:r>
              <a:rPr lang="el-GR" sz="1200" b="1" dirty="0">
                <a:latin typeface="Arial"/>
              </a:rPr>
              <a:t>Τηλ</a:t>
            </a:r>
            <a:r>
              <a:rPr lang="en-GB" sz="1200" b="1" dirty="0">
                <a:latin typeface="Arial"/>
              </a:rPr>
              <a:t>: 22889860</a:t>
            </a:r>
            <a:endParaRPr dirty="0"/>
          </a:p>
        </p:txBody>
      </p:sp>
      <p:sp>
        <p:nvSpPr>
          <p:cNvPr id="17" name="CustomShape 14"/>
          <p:cNvSpPr/>
          <p:nvPr/>
        </p:nvSpPr>
        <p:spPr>
          <a:xfrm>
            <a:off x="2354223" y="3371247"/>
            <a:ext cx="1928495" cy="73547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3465A4"/>
            </a:solidFill>
          </a:ln>
        </p:spPr>
        <p:txBody>
          <a:bodyPr wrap="none" lIns="125996" tIns="62998" rIns="125996" bIns="62998" anchor="ctr"/>
          <a:lstStyle/>
          <a:p>
            <a:pPr algn="ctr"/>
            <a:endParaRPr lang="en-GB" sz="1200" b="1" dirty="0">
              <a:latin typeface="Arial"/>
            </a:endParaRPr>
          </a:p>
          <a:p>
            <a:pPr algn="ctr"/>
            <a:endParaRPr lang="en-GB" sz="1200" b="1" dirty="0">
              <a:latin typeface="Arial"/>
            </a:endParaRPr>
          </a:p>
          <a:p>
            <a:pPr algn="ctr"/>
            <a:r>
              <a:rPr lang="el-GR" sz="1200" b="1" dirty="0">
                <a:latin typeface="Arial"/>
              </a:rPr>
              <a:t>Τμήμα</a:t>
            </a:r>
            <a:r>
              <a:rPr lang="en-GB" sz="1200" b="1" dirty="0">
                <a:latin typeface="Arial"/>
              </a:rPr>
              <a:t> </a:t>
            </a:r>
            <a:r>
              <a:rPr lang="el-GR" sz="1200" b="1" dirty="0">
                <a:latin typeface="Arial"/>
              </a:rPr>
              <a:t>Εμπορίου &amp;</a:t>
            </a:r>
            <a:endParaRPr dirty="0"/>
          </a:p>
          <a:p>
            <a:pPr algn="ctr"/>
            <a:r>
              <a:rPr lang="el-GR" sz="1200" b="1" dirty="0">
                <a:latin typeface="Arial"/>
              </a:rPr>
              <a:t>Υπηρεσιών</a:t>
            </a:r>
            <a:endParaRPr lang="en-GB" sz="1200" b="1" dirty="0">
              <a:latin typeface="Arial"/>
            </a:endParaRPr>
          </a:p>
          <a:p>
            <a:pPr lvl="0" algn="ctr"/>
            <a:r>
              <a:rPr lang="el-GR" sz="1200" b="1" dirty="0">
                <a:solidFill>
                  <a:prstClr val="black"/>
                </a:solidFill>
                <a:latin typeface="Arial"/>
              </a:rPr>
              <a:t>Τηλ: 228898</a:t>
            </a:r>
            <a:r>
              <a:rPr lang="en-GB" sz="1200" b="1" dirty="0">
                <a:solidFill>
                  <a:prstClr val="black"/>
                </a:solidFill>
                <a:latin typeface="Arial"/>
              </a:rPr>
              <a:t>9</a:t>
            </a:r>
            <a:r>
              <a:rPr lang="el-GR" sz="1200" b="1" dirty="0">
                <a:solidFill>
                  <a:prstClr val="black"/>
                </a:solidFill>
                <a:latin typeface="Arial"/>
              </a:rPr>
              <a:t>0</a:t>
            </a:r>
            <a:endParaRPr lang="el-GR" dirty="0">
              <a:solidFill>
                <a:prstClr val="black"/>
              </a:solidFill>
            </a:endParaRPr>
          </a:p>
          <a:p>
            <a:pPr algn="ctr"/>
            <a:endParaRPr dirty="0"/>
          </a:p>
        </p:txBody>
      </p:sp>
      <p:sp>
        <p:nvSpPr>
          <p:cNvPr id="18" name="CustomShape 17"/>
          <p:cNvSpPr/>
          <p:nvPr/>
        </p:nvSpPr>
        <p:spPr>
          <a:xfrm>
            <a:off x="4461098" y="3371248"/>
            <a:ext cx="1928496" cy="73547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3465A4"/>
            </a:solidFill>
          </a:ln>
        </p:spPr>
        <p:txBody>
          <a:bodyPr wrap="none" lIns="125996" tIns="62998" rIns="125996" bIns="62998" anchor="ctr"/>
          <a:lstStyle/>
          <a:p>
            <a:pPr algn="ctr"/>
            <a:r>
              <a:rPr lang="el-GR" sz="1200" b="1" dirty="0">
                <a:latin typeface="Arial" panose="020B0604020202020204" pitchFamily="34" charset="0"/>
                <a:cs typeface="Arial" panose="020B0604020202020204" pitchFamily="34" charset="0"/>
              </a:rPr>
              <a:t>Τμήμα Εκπαίδευσης &amp;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l-GR" sz="1200" b="1" dirty="0">
                <a:latin typeface="Arial" panose="020B0604020202020204" pitchFamily="34" charset="0"/>
                <a:cs typeface="Arial" panose="020B0604020202020204" pitchFamily="34" charset="0"/>
              </a:rPr>
              <a:t>Ευρωπαϊκών Θεμάτων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l-GR" sz="1200" b="1" dirty="0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: 22889840</a:t>
            </a:r>
            <a:endParaRPr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stomShape 20"/>
          <p:cNvSpPr/>
          <p:nvPr/>
        </p:nvSpPr>
        <p:spPr>
          <a:xfrm>
            <a:off x="6546638" y="3371247"/>
            <a:ext cx="1879581" cy="73547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3465A4"/>
            </a:solidFill>
          </a:ln>
        </p:spPr>
        <p:txBody>
          <a:bodyPr wrap="none" lIns="125996" tIns="62998" rIns="125996" bIns="62998" anchor="ctr"/>
          <a:lstStyle/>
          <a:p>
            <a:pPr algn="ctr"/>
            <a:endParaRPr lang="en-GB" sz="1200" b="1" dirty="0">
              <a:latin typeface="Arial"/>
            </a:endParaRPr>
          </a:p>
          <a:p>
            <a:pPr algn="ctr"/>
            <a:endParaRPr lang="en-GB" sz="1200" b="1" dirty="0">
              <a:latin typeface="Arial"/>
            </a:endParaRPr>
          </a:p>
          <a:p>
            <a:pPr algn="ctr"/>
            <a:r>
              <a:rPr lang="el-GR" sz="1200" b="1" dirty="0">
                <a:latin typeface="Arial"/>
              </a:rPr>
              <a:t>Τμήμα Εργασιακών </a:t>
            </a:r>
            <a:endParaRPr dirty="0"/>
          </a:p>
          <a:p>
            <a:pPr algn="ctr"/>
            <a:r>
              <a:rPr lang="el-GR" sz="1200" b="1" dirty="0">
                <a:latin typeface="Arial"/>
              </a:rPr>
              <a:t>Σχέσεων</a:t>
            </a:r>
            <a:endParaRPr lang="en-GB" sz="1200" b="1" dirty="0">
              <a:latin typeface="Arial"/>
            </a:endParaRPr>
          </a:p>
          <a:p>
            <a:pPr algn="ctr"/>
            <a:r>
              <a:rPr lang="el-GR" sz="1200" b="1" dirty="0">
                <a:latin typeface="Arial"/>
              </a:rPr>
              <a:t>Τηλ</a:t>
            </a:r>
            <a:r>
              <a:rPr lang="en-GB" sz="1200" b="1" dirty="0">
                <a:latin typeface="Arial"/>
              </a:rPr>
              <a:t>: 22889880</a:t>
            </a:r>
          </a:p>
          <a:p>
            <a:pPr algn="ctr"/>
            <a:endParaRPr dirty="0"/>
          </a:p>
        </p:txBody>
      </p:sp>
      <p:sp>
        <p:nvSpPr>
          <p:cNvPr id="20" name="CustomShape 23"/>
          <p:cNvSpPr/>
          <p:nvPr/>
        </p:nvSpPr>
        <p:spPr>
          <a:xfrm>
            <a:off x="10624756" y="3371248"/>
            <a:ext cx="1928496" cy="73547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3465A4"/>
            </a:solidFill>
          </a:ln>
        </p:spPr>
        <p:txBody>
          <a:bodyPr wrap="none" lIns="125996" tIns="62998" rIns="125996" bIns="62998" anchor="ctr"/>
          <a:lstStyle/>
          <a:p>
            <a:pPr algn="ctr"/>
            <a:r>
              <a:rPr lang="el-GR" sz="1200" b="1">
                <a:latin typeface="Arial"/>
              </a:rPr>
              <a:t>Τμήμα Διεθνών Σχέσεων</a:t>
            </a:r>
            <a:endParaRPr lang="en-GB" sz="1200" b="1" dirty="0">
              <a:latin typeface="Arial"/>
            </a:endParaRPr>
          </a:p>
          <a:p>
            <a:pPr algn="ctr"/>
            <a:r>
              <a:rPr lang="el-GR" sz="1200" b="1" dirty="0">
                <a:latin typeface="Arial"/>
              </a:rPr>
              <a:t>Τηλ</a:t>
            </a:r>
            <a:r>
              <a:rPr lang="en-GB" sz="1200" b="1" dirty="0">
                <a:latin typeface="Arial"/>
              </a:rPr>
              <a:t>: 22889830</a:t>
            </a:r>
            <a:endParaRPr dirty="0"/>
          </a:p>
        </p:txBody>
      </p:sp>
      <p:sp>
        <p:nvSpPr>
          <p:cNvPr id="21" name="CustomShape 26"/>
          <p:cNvSpPr/>
          <p:nvPr/>
        </p:nvSpPr>
        <p:spPr>
          <a:xfrm>
            <a:off x="8604580" y="3371248"/>
            <a:ext cx="1826958" cy="73547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3465A4"/>
            </a:solidFill>
          </a:ln>
        </p:spPr>
        <p:txBody>
          <a:bodyPr wrap="none" lIns="125996" tIns="62998" rIns="125996" bIns="62998" anchor="ctr"/>
          <a:lstStyle/>
          <a:p>
            <a:pPr algn="ctr"/>
            <a:r>
              <a:rPr lang="el-GR" sz="1200" b="1" dirty="0">
                <a:latin typeface="Arial"/>
              </a:rPr>
              <a:t>Τμήμα Οικονομικής</a:t>
            </a:r>
            <a:endParaRPr dirty="0"/>
          </a:p>
          <a:p>
            <a:pPr algn="ctr"/>
            <a:r>
              <a:rPr lang="el-GR" sz="1200" b="1" dirty="0">
                <a:latin typeface="Arial"/>
              </a:rPr>
              <a:t>Διαχείρισης</a:t>
            </a:r>
            <a:endParaRPr lang="en-GB" sz="1200" b="1" dirty="0">
              <a:latin typeface="Arial"/>
            </a:endParaRPr>
          </a:p>
          <a:p>
            <a:pPr algn="ctr"/>
            <a:r>
              <a:rPr lang="el-GR" sz="1200" b="1" dirty="0">
                <a:latin typeface="Arial"/>
              </a:rPr>
              <a:t>Τηλ</a:t>
            </a:r>
            <a:r>
              <a:rPr lang="en-GB" sz="1200" b="1" dirty="0">
                <a:latin typeface="Arial"/>
              </a:rPr>
              <a:t>: 22889753</a:t>
            </a:r>
            <a:endParaRPr dirty="0"/>
          </a:p>
        </p:txBody>
      </p:sp>
      <p:sp>
        <p:nvSpPr>
          <p:cNvPr id="22" name="CustomShape 9"/>
          <p:cNvSpPr/>
          <p:nvPr/>
        </p:nvSpPr>
        <p:spPr>
          <a:xfrm>
            <a:off x="113389" y="4203855"/>
            <a:ext cx="2012262" cy="5303520"/>
          </a:xfrm>
          <a:prstGeom prst="flowChartAlternateProcess">
            <a:avLst/>
          </a:prstGeom>
          <a:solidFill>
            <a:srgbClr val="E6E6E6"/>
          </a:solidFill>
          <a:ln w="36000">
            <a:solidFill>
              <a:srgbClr val="3465A4"/>
            </a:solidFill>
            <a:round/>
          </a:ln>
        </p:spPr>
        <p:txBody>
          <a:bodyPr lIns="128011" tIns="64006" rIns="128011" bIns="64006"/>
          <a:lstStyle/>
          <a:p>
            <a:r>
              <a:rPr lang="el-GR" sz="1100" b="1" dirty="0">
                <a:latin typeface="Arial" panose="020B0604020202020204" pitchFamily="34" charset="0"/>
                <a:cs typeface="Arial" panose="020B0604020202020204" pitchFamily="34" charset="0"/>
              </a:rPr>
              <a:t>Ανδρέας Ανδρέου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 Διευθυντής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andand@ccci.org.cy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 2288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9737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Μιχάλης </a:t>
            </a:r>
            <a:r>
              <a:rPr lang="el-GR" sz="1100" dirty="0" err="1">
                <a:latin typeface="Arial" panose="020B0604020202020204" pitchFamily="34" charset="0"/>
                <a:cs typeface="Arial" panose="020B0604020202020204" pitchFamily="34" charset="0"/>
              </a:rPr>
              <a:t>Κούλουρος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Λειτουργός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m.koullouros@ccci.org.cy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22889748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Κύπρος Αντωνίου</a:t>
            </a:r>
          </a:p>
          <a:p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Λειτουργός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k.antoniou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@ccci.org.cy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800" dirty="0" err="1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: 228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89</a:t>
            </a:r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05</a:t>
            </a:r>
            <a:endParaRPr lang="el-G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050" u="sng" dirty="0">
                <a:latin typeface="Arial" panose="020B0604020202020204" pitchFamily="34" charset="0"/>
                <a:cs typeface="Arial" panose="020B0604020202020204" pitchFamily="34" charset="0"/>
              </a:rPr>
              <a:t>Γραμματειακό Προσωπικό</a:t>
            </a: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Μερόπη Κάττου</a:t>
            </a: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2222544" y="4203855"/>
            <a:ext cx="2011680" cy="5320013"/>
          </a:xfrm>
          <a:prstGeom prst="flowChartAlternateProcess">
            <a:avLst/>
          </a:prstGeom>
          <a:solidFill>
            <a:srgbClr val="E6E6E6"/>
          </a:solidFill>
          <a:ln w="36000">
            <a:solidFill>
              <a:srgbClr val="3465A4"/>
            </a:solidFill>
            <a:round/>
          </a:ln>
        </p:spPr>
        <p:txBody>
          <a:bodyPr lIns="128011" tIns="64006" rIns="128011" bIns="64006"/>
          <a:lstStyle/>
          <a:p>
            <a:r>
              <a:rPr lang="el-GR" sz="1100" b="1" dirty="0">
                <a:latin typeface="Arial" panose="020B0604020202020204" pitchFamily="34" charset="0"/>
                <a:cs typeface="Arial" panose="020B0604020202020204" pitchFamily="34" charset="0"/>
              </a:rPr>
              <a:t>Χρίστος Πετσίδης</a:t>
            </a: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Διευθυντής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petsides@ccci.org.cy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22889707</a:t>
            </a:r>
          </a:p>
          <a:p>
            <a:endParaRPr lang="el-G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Πολύκαρπος </a:t>
            </a:r>
            <a:r>
              <a:rPr lang="el-GR" sz="1100" dirty="0" err="1">
                <a:latin typeface="Arial" panose="020B0604020202020204" pitchFamily="34" charset="0"/>
                <a:cs typeface="Arial" panose="020B0604020202020204" pitchFamily="34" charset="0"/>
              </a:rPr>
              <a:t>Περατικός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Ανώτερος Λειτουργός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polis@ccci.org.cy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800" dirty="0" err="1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: 22889744</a:t>
            </a:r>
          </a:p>
          <a:p>
            <a:endParaRPr lang="el-G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Γιάννα Πελεκάνου</a:t>
            </a: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Λειτουργός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yianna@ccci.org.cy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22889759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Ζαχαρίας Μανιταράς</a:t>
            </a: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Λειτουργός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manitaras@ccci.org.cy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22889722</a:t>
            </a: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050" u="sng" dirty="0">
                <a:latin typeface="Arial" panose="020B0604020202020204" pitchFamily="34" charset="0"/>
                <a:cs typeface="Arial" panose="020B0604020202020204" pitchFamily="34" charset="0"/>
              </a:rPr>
              <a:t>Γραμματειακό Προσωπικό</a:t>
            </a: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Μάρθα Γεωργιάδου</a:t>
            </a: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CustomShape 15"/>
          <p:cNvSpPr/>
          <p:nvPr/>
        </p:nvSpPr>
        <p:spPr>
          <a:xfrm>
            <a:off x="4348493" y="4197288"/>
            <a:ext cx="2011680" cy="5326580"/>
          </a:xfrm>
          <a:prstGeom prst="flowChartAlternateProcess">
            <a:avLst/>
          </a:prstGeom>
          <a:solidFill>
            <a:srgbClr val="E6E6E6"/>
          </a:solidFill>
          <a:ln w="36000">
            <a:solidFill>
              <a:srgbClr val="3465A4"/>
            </a:solidFill>
            <a:round/>
          </a:ln>
        </p:spPr>
        <p:txBody>
          <a:bodyPr lIns="128011" tIns="64006" rIns="128011" bIns="64006"/>
          <a:lstStyle/>
          <a:p>
            <a:r>
              <a:rPr lang="el-GR" sz="800" b="1" dirty="0">
                <a:latin typeface="Arial" panose="020B0604020202020204" pitchFamily="34" charset="0"/>
                <a:cs typeface="Arial" panose="020B0604020202020204" pitchFamily="34" charset="0"/>
              </a:rPr>
              <a:t>Λεωνίδας Πασχαλίδης</a:t>
            </a:r>
          </a:p>
          <a:p>
            <a:r>
              <a:rPr lang="el-GR" sz="800" b="1" dirty="0">
                <a:latin typeface="+mj-lt"/>
                <a:cs typeface="Arial" panose="020B0604020202020204" pitchFamily="34" charset="0"/>
              </a:rPr>
              <a:t>Αναπληρωτής </a:t>
            </a:r>
          </a:p>
          <a:p>
            <a:r>
              <a:rPr lang="el-GR" sz="800" b="1" dirty="0">
                <a:latin typeface="+mj-lt"/>
                <a:cs typeface="Arial" panose="020B0604020202020204" pitchFamily="34" charset="0"/>
              </a:rPr>
              <a:t>Γενικός Γραμματέας</a:t>
            </a:r>
          </a:p>
          <a:p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13"/>
              </a:rPr>
              <a:t>leonidap@ccci.org.cy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22889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714</a:t>
            </a:r>
            <a:endParaRPr lang="el-G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Δήμητρα Παλάοντα</a:t>
            </a:r>
          </a:p>
          <a:p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Ανώτερη Λειτουργός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14"/>
              </a:rPr>
              <a:t>demetrap@ccci.org.cy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: 22889713</a:t>
            </a:r>
          </a:p>
          <a:p>
            <a:endParaRPr lang="el-G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Χρίστος Ταντελές</a:t>
            </a:r>
          </a:p>
          <a:p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Ανώτερος Λειτουργός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15"/>
              </a:rPr>
              <a:t>christos@ccci.org.cy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: 22889715</a:t>
            </a:r>
          </a:p>
          <a:p>
            <a:endParaRPr lang="el-G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Στάλω Δημοσθένους</a:t>
            </a:r>
          </a:p>
          <a:p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Ανώτερη Λειτουργός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16"/>
              </a:rPr>
              <a:t>stalo@ccci.org.cy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: 22889752</a:t>
            </a:r>
          </a:p>
          <a:p>
            <a:endParaRPr lang="el-G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Ζωή Πιερίδου</a:t>
            </a:r>
          </a:p>
          <a:p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Λειτουργός</a:t>
            </a:r>
          </a:p>
          <a:p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z.pieridou@ccci.org.cy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l-GR" sz="800">
                <a:latin typeface="Arial" panose="020B0604020202020204" pitchFamily="34" charset="0"/>
                <a:cs typeface="Arial" panose="020B0604020202020204" pitchFamily="34" charset="0"/>
              </a:rPr>
              <a:t>: 22889769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Μαρία </a:t>
            </a:r>
            <a:r>
              <a:rPr lang="el-GR" sz="800" dirty="0" err="1">
                <a:latin typeface="Arial" panose="020B0604020202020204" pitchFamily="34" charset="0"/>
                <a:cs typeface="Arial" panose="020B0604020202020204" pitchFamily="34" charset="0"/>
              </a:rPr>
              <a:t>Κλόκκαρη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Βοηθός Λειτουργός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  <a:hlinkClick r:id="rId18"/>
              </a:rPr>
              <a:t>m.klokkari@ccci.org.cy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Tel: 22889768</a:t>
            </a:r>
          </a:p>
          <a:p>
            <a:endParaRPr lang="el-G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800" u="sng" dirty="0">
                <a:latin typeface="Arial" panose="020B0604020202020204" pitchFamily="34" charset="0"/>
                <a:cs typeface="Arial" panose="020B0604020202020204" pitchFamily="34" charset="0"/>
              </a:rPr>
              <a:t>Γραμματειακό Προσωπικό</a:t>
            </a:r>
          </a:p>
          <a:p>
            <a:endParaRPr lang="el-G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Γεωργία Βενιζέλου</a:t>
            </a:r>
          </a:p>
          <a:p>
            <a:r>
              <a:rPr lang="el-GR" sz="800" dirty="0">
                <a:latin typeface="Arial" panose="020B0604020202020204" pitchFamily="34" charset="0"/>
                <a:cs typeface="Arial" panose="020B0604020202020204" pitchFamily="34" charset="0"/>
              </a:rPr>
              <a:t>Μαρία Κωνσταντίνου</a:t>
            </a: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ustomShape 18"/>
          <p:cNvSpPr/>
          <p:nvPr/>
        </p:nvSpPr>
        <p:spPr>
          <a:xfrm>
            <a:off x="6483023" y="4197288"/>
            <a:ext cx="2006812" cy="5326580"/>
          </a:xfrm>
          <a:prstGeom prst="flowChartAlternateProcess">
            <a:avLst/>
          </a:prstGeom>
          <a:solidFill>
            <a:srgbClr val="E6E6E6"/>
          </a:solidFill>
          <a:ln w="36000">
            <a:solidFill>
              <a:srgbClr val="3465A4"/>
            </a:solidFill>
            <a:round/>
          </a:ln>
        </p:spPr>
        <p:txBody>
          <a:bodyPr lIns="128011" tIns="64006" rIns="128011" bIns="64006"/>
          <a:lstStyle/>
          <a:p>
            <a:r>
              <a:rPr lang="el-GR" sz="1100" b="1" dirty="0">
                <a:latin typeface="Arial" panose="020B0604020202020204" pitchFamily="34" charset="0"/>
                <a:cs typeface="Arial" panose="020B0604020202020204" pitchFamily="34" charset="0"/>
              </a:rPr>
              <a:t>Αιμίλιος Μιχαήλ</a:t>
            </a: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Διευθυντής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19"/>
              </a:rPr>
              <a:t>aimilios@ccci.org.cy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22889755</a:t>
            </a: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050" u="sng" dirty="0">
                <a:latin typeface="Arial" panose="020B0604020202020204" pitchFamily="34" charset="0"/>
                <a:cs typeface="Arial" panose="020B0604020202020204" pitchFamily="34" charset="0"/>
              </a:rPr>
              <a:t>Γραμματειακό Προσωπικό</a:t>
            </a: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Ελευθερία Ξενοφώντος</a:t>
            </a: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ustomShape 21"/>
          <p:cNvSpPr/>
          <p:nvPr/>
        </p:nvSpPr>
        <p:spPr>
          <a:xfrm>
            <a:off x="10721280" y="4199048"/>
            <a:ext cx="2011680" cy="5338504"/>
          </a:xfrm>
          <a:prstGeom prst="flowChartAlternateProcess">
            <a:avLst/>
          </a:prstGeom>
          <a:solidFill>
            <a:srgbClr val="E6E6E6"/>
          </a:solidFill>
          <a:ln w="36000">
            <a:solidFill>
              <a:srgbClr val="3465A4"/>
            </a:solidFill>
            <a:round/>
          </a:ln>
        </p:spPr>
        <p:txBody>
          <a:bodyPr lIns="128011" tIns="64006" rIns="128011" bIns="64006"/>
          <a:lstStyle/>
          <a:p>
            <a:r>
              <a:rPr lang="el-GR" sz="1100" b="1" dirty="0">
                <a:latin typeface="Arial" panose="020B0604020202020204" pitchFamily="34" charset="0"/>
                <a:cs typeface="Arial" panose="020B0604020202020204" pitchFamily="34" charset="0"/>
              </a:rPr>
              <a:t>Λεωνίδας Πασχαλίδης</a:t>
            </a:r>
          </a:p>
          <a:p>
            <a:r>
              <a:rPr lang="el-GR" sz="1100" b="1" dirty="0">
                <a:latin typeface="+mj-lt"/>
                <a:cs typeface="Arial" panose="020B0604020202020204" pitchFamily="34" charset="0"/>
              </a:rPr>
              <a:t>Αναπληρωτής</a:t>
            </a:r>
          </a:p>
          <a:p>
            <a:r>
              <a:rPr lang="el-GR" sz="1100" b="1" dirty="0">
                <a:latin typeface="+mj-lt"/>
                <a:cs typeface="Arial" panose="020B0604020202020204" pitchFamily="34" charset="0"/>
              </a:rPr>
              <a:t>Γενικός Γραμματέας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13"/>
              </a:rPr>
              <a:t>leonidap@ccci.org.cy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22889714</a:t>
            </a: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Λία Ριρή</a:t>
            </a: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Ανώτερη </a:t>
            </a:r>
            <a:r>
              <a:rPr lang="el-GR" sz="1100" dirty="0" err="1">
                <a:latin typeface="Arial" panose="020B0604020202020204" pitchFamily="34" charset="0"/>
                <a:cs typeface="Arial" panose="020B0604020202020204" pitchFamily="34" charset="0"/>
              </a:rPr>
              <a:t>Λειτ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υργός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20"/>
              </a:rPr>
              <a:t>lia@ccci.org.cy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22889720</a:t>
            </a: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Αλέξανδρος Ιωαννίδης</a:t>
            </a: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Λειτουργός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21"/>
              </a:rPr>
              <a:t>aioannides@ccci.org.cy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22889706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Denis Dinisiuc</a:t>
            </a:r>
            <a:endParaRPr lang="el-G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Λειτουργός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  <a:hlinkClick r:id="rId22"/>
              </a:rPr>
              <a:t>ddenis@ccci.org.cy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l-GR" sz="1000" dirty="0" err="1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22889772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050" u="sng" dirty="0">
                <a:latin typeface="Arial" panose="020B0604020202020204" pitchFamily="34" charset="0"/>
                <a:cs typeface="Arial" panose="020B0604020202020204" pitchFamily="34" charset="0"/>
              </a:rPr>
              <a:t>Γραμματειακό Προσωπικό</a:t>
            </a: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050" dirty="0">
                <a:latin typeface="Arial" panose="020B0604020202020204" pitchFamily="34" charset="0"/>
                <a:cs typeface="Arial" panose="020B0604020202020204" pitchFamily="34" charset="0"/>
              </a:rPr>
              <a:t>Σταυρούλα Χριστοδουλίδου</a:t>
            </a: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ustomShape 24"/>
          <p:cNvSpPr/>
          <p:nvPr/>
        </p:nvSpPr>
        <p:spPr>
          <a:xfrm>
            <a:off x="8604580" y="4220348"/>
            <a:ext cx="2011680" cy="5303520"/>
          </a:xfrm>
          <a:prstGeom prst="flowChartAlternateProcess">
            <a:avLst/>
          </a:prstGeom>
          <a:solidFill>
            <a:srgbClr val="E6E6E6"/>
          </a:solidFill>
          <a:ln w="36000">
            <a:solidFill>
              <a:srgbClr val="3465A4"/>
            </a:solidFill>
            <a:round/>
          </a:ln>
        </p:spPr>
        <p:txBody>
          <a:bodyPr lIns="128011" tIns="64006" rIns="128011" bIns="64006"/>
          <a:lstStyle/>
          <a:p>
            <a:r>
              <a:rPr lang="el-GR" sz="1100" b="1" dirty="0">
                <a:latin typeface="Arial" panose="020B0604020202020204" pitchFamily="34" charset="0"/>
                <a:cs typeface="Arial" panose="020B0604020202020204" pitchFamily="34" charset="0"/>
              </a:rPr>
              <a:t>Κάτια Στυλιανού</a:t>
            </a: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Διευθύντρια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23"/>
              </a:rPr>
              <a:t>katia@ccci.org.cy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22889753</a:t>
            </a:r>
          </a:p>
          <a:p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100" dirty="0" err="1">
                <a:latin typeface="Arial" panose="020B0604020202020204" pitchFamily="34" charset="0"/>
                <a:cs typeface="Arial" panose="020B0604020202020204" pitchFamily="34" charset="0"/>
              </a:rPr>
              <a:t>Αϊνίας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 Μπότης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Λειτουργός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  <a:hlinkClick r:id="rId24"/>
              </a:rPr>
              <a:t>a.botis@ccci.org.cy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l-GR" sz="1000" dirty="0" err="1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: 22889768</a:t>
            </a:r>
            <a:endParaRPr lang="el-G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Μαριάννα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100" dirty="0" err="1">
                <a:latin typeface="Arial" panose="020B0604020202020204" pitchFamily="34" charset="0"/>
                <a:cs typeface="Arial" panose="020B0604020202020204" pitchFamily="34" charset="0"/>
              </a:rPr>
              <a:t>Χατζηστεφάνου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25"/>
              </a:rPr>
              <a:t>marianna@ccci.org.cy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22889738</a:t>
            </a: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050" u="sng" dirty="0">
                <a:latin typeface="Arial" panose="020B0604020202020204" pitchFamily="34" charset="0"/>
                <a:cs typeface="Arial" panose="020B0604020202020204" pitchFamily="34" charset="0"/>
              </a:rPr>
              <a:t>Γραμματειακό Προσωπικό</a:t>
            </a:r>
          </a:p>
          <a:p>
            <a:endParaRPr lang="el-GR" sz="1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100" dirty="0" err="1">
                <a:latin typeface="Arial" panose="020B0604020202020204" pitchFamily="34" charset="0"/>
                <a:cs typeface="Arial" panose="020B0604020202020204" pitchFamily="34" charset="0"/>
              </a:rPr>
              <a:t>Σούλλα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 Πάρπα</a:t>
            </a: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119520" y="192088"/>
            <a:ext cx="2200151" cy="58047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28011" tIns="64006" rIns="128011" bIns="64006" spcCol="0" rtlCol="0" anchor="ctr"/>
          <a:lstStyle/>
          <a:p>
            <a:pPr lvl="0" algn="ctr"/>
            <a:r>
              <a:rPr lang="el-GR" sz="1200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Πληροφορική</a:t>
            </a:r>
          </a:p>
          <a:p>
            <a:pPr lvl="0"/>
            <a:r>
              <a:rPr lang="el-GR" sz="11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Κλαίρη</a:t>
            </a:r>
            <a:r>
              <a:rPr lang="el-GR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Ανδρέου</a:t>
            </a:r>
          </a:p>
          <a:p>
            <a:pPr lvl="0"/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26"/>
              </a:rPr>
              <a:t>claire@ccci.org.cy</a:t>
            </a:r>
            <a:r>
              <a:rPr lang="el-GR" sz="1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:22889736</a:t>
            </a:r>
          </a:p>
        </p:txBody>
      </p:sp>
      <p:cxnSp>
        <p:nvCxnSpPr>
          <p:cNvPr id="5" name="Elbow Connector 4"/>
          <p:cNvCxnSpPr>
            <a:stCxn id="2" idx="2"/>
            <a:endCxn id="16" idx="0"/>
          </p:cNvCxnSpPr>
          <p:nvPr/>
        </p:nvCxnSpPr>
        <p:spPr>
          <a:xfrm rot="5400000">
            <a:off x="2715373" y="-168791"/>
            <a:ext cx="2037026" cy="504305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" idx="2"/>
            <a:endCxn id="17" idx="0"/>
          </p:cNvCxnSpPr>
          <p:nvPr/>
        </p:nvCxnSpPr>
        <p:spPr>
          <a:xfrm rot="5400000">
            <a:off x="3768430" y="884264"/>
            <a:ext cx="2037025" cy="293694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2" idx="2"/>
            <a:endCxn id="18" idx="0"/>
          </p:cNvCxnSpPr>
          <p:nvPr/>
        </p:nvCxnSpPr>
        <p:spPr>
          <a:xfrm rot="5400000">
            <a:off x="4821866" y="1937702"/>
            <a:ext cx="2037026" cy="83006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2" idx="2"/>
            <a:endCxn id="19" idx="0"/>
          </p:cNvCxnSpPr>
          <p:nvPr/>
        </p:nvCxnSpPr>
        <p:spPr>
          <a:xfrm rot="16200000" flipH="1">
            <a:off x="5852408" y="1737225"/>
            <a:ext cx="2037025" cy="123101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2" idx="2"/>
            <a:endCxn id="21" idx="0"/>
          </p:cNvCxnSpPr>
          <p:nvPr/>
        </p:nvCxnSpPr>
        <p:spPr>
          <a:xfrm rot="16200000" flipH="1">
            <a:off x="6868222" y="721411"/>
            <a:ext cx="2037026" cy="326264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2" idx="2"/>
            <a:endCxn id="20" idx="0"/>
          </p:cNvCxnSpPr>
          <p:nvPr/>
        </p:nvCxnSpPr>
        <p:spPr>
          <a:xfrm rot="16200000" flipH="1">
            <a:off x="7903695" y="-314061"/>
            <a:ext cx="2037026" cy="533359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9042966" y="192088"/>
            <a:ext cx="2448272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28011" tIns="64006" rIns="128011" bIns="64006" spcCol="0" rtlCol="0" anchor="ctr"/>
          <a:lstStyle/>
          <a:p>
            <a:pPr lvl="0" algn="ctr"/>
            <a:r>
              <a:rPr lang="el-GR" sz="1200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Δημόσιες Σχέσεις</a:t>
            </a:r>
          </a:p>
          <a:p>
            <a:pPr lvl="0" algn="ctr"/>
            <a:r>
              <a:rPr lang="el-GR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Νιόβη Παρισινού</a:t>
            </a:r>
          </a:p>
          <a:p>
            <a:pPr lvl="0" algn="ctr"/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27"/>
              </a:rPr>
              <a:t>parisinou@ccci.org.cy</a:t>
            </a:r>
            <a:endParaRPr lang="en-GB" sz="1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l-GR" sz="1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:22889710</a:t>
            </a:r>
            <a:endParaRPr lang="en-GB" sz="11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6" name="Elbow Connector 75"/>
          <p:cNvCxnSpPr/>
          <p:nvPr/>
        </p:nvCxnSpPr>
        <p:spPr>
          <a:xfrm flipH="1">
            <a:off x="3581077" y="1064949"/>
            <a:ext cx="2709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2" idx="1"/>
          </p:cNvCxnSpPr>
          <p:nvPr/>
        </p:nvCxnSpPr>
        <p:spPr>
          <a:xfrm flipH="1" flipV="1">
            <a:off x="3319671" y="592081"/>
            <a:ext cx="507903" cy="1804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/>
          <p:nvPr/>
        </p:nvCxnSpPr>
        <p:spPr>
          <a:xfrm>
            <a:off x="8664188" y="1064948"/>
            <a:ext cx="288980" cy="807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34"/>
          <p:cNvCxnSpPr>
            <a:stCxn id="2" idx="3"/>
          </p:cNvCxnSpPr>
          <p:nvPr/>
        </p:nvCxnSpPr>
        <p:spPr>
          <a:xfrm flipV="1">
            <a:off x="8683250" y="642064"/>
            <a:ext cx="366612" cy="130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Rounded Rectangle 133"/>
          <p:cNvSpPr/>
          <p:nvPr/>
        </p:nvSpPr>
        <p:spPr>
          <a:xfrm>
            <a:off x="833623" y="1596244"/>
            <a:ext cx="2771943" cy="6120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28011" tIns="64006" rIns="128011" bIns="64006" spcCol="0" rtlCol="0" anchor="ctr"/>
          <a:lstStyle/>
          <a:p>
            <a:pPr lvl="0" algn="ctr"/>
            <a:r>
              <a:rPr lang="el-GR" sz="1200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Υποδοχή</a:t>
            </a:r>
            <a:endParaRPr lang="el-GR" sz="11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l-GR" sz="1100" dirty="0" err="1">
                <a:latin typeface="Arial" panose="020B0604020202020204" pitchFamily="34" charset="0"/>
                <a:cs typeface="Arial" panose="020B0604020202020204" pitchFamily="34" charset="0"/>
              </a:rPr>
              <a:t>Ελενα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 Κλεάνθους</a:t>
            </a:r>
          </a:p>
          <a:p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elena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@ccci.org.cy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  Τηλ:22889800</a:t>
            </a:r>
          </a:p>
        </p:txBody>
      </p:sp>
      <p:cxnSp>
        <p:nvCxnSpPr>
          <p:cNvPr id="149" name="Elbow Connector 34"/>
          <p:cNvCxnSpPr/>
          <p:nvPr/>
        </p:nvCxnSpPr>
        <p:spPr>
          <a:xfrm flipH="1">
            <a:off x="3605566" y="1261406"/>
            <a:ext cx="246412" cy="453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5232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1378</TotalTime>
  <Words>461</Words>
  <Application>Microsoft Office PowerPoint</Application>
  <PresentationFormat>A3 Paper (297x420 mm)</PresentationFormat>
  <Paragraphs>224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Μάριος Τσιακκής Γενικός Γραμματέας secgen@ccci.org.cy Τηλ:  22660066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Γενικός Γραμματέας Μάριος Τσιακκής secgen@ccci.org.cy Τηλ:  22660066</dc:title>
  <dc:creator>Claire Andreou</dc:creator>
  <cp:lastModifiedBy>Polis Peratikos</cp:lastModifiedBy>
  <cp:revision>81</cp:revision>
  <cp:lastPrinted>2020-10-06T05:26:57Z</cp:lastPrinted>
  <dcterms:created xsi:type="dcterms:W3CDTF">2014-12-15T09:36:43Z</dcterms:created>
  <dcterms:modified xsi:type="dcterms:W3CDTF">2021-01-12T08:47:13Z</dcterms:modified>
</cp:coreProperties>
</file>