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81" r:id="rId2"/>
    <p:sldId id="264" r:id="rId3"/>
    <p:sldId id="267" r:id="rId4"/>
    <p:sldId id="260" r:id="rId5"/>
    <p:sldId id="265" r:id="rId6"/>
    <p:sldId id="283" r:id="rId7"/>
    <p:sldId id="261" r:id="rId8"/>
    <p:sldId id="287" r:id="rId9"/>
    <p:sldId id="288" r:id="rId10"/>
    <p:sldId id="279" r:id="rId1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7879"/>
    <a:srgbClr val="D6D341"/>
    <a:srgbClr val="005E99"/>
    <a:srgbClr val="00A8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8"/>
  </p:normalViewPr>
  <p:slideViewPr>
    <p:cSldViewPr snapToGrid="0">
      <p:cViewPr varScale="1">
        <p:scale>
          <a:sx n="55" d="100"/>
          <a:sy n="55" d="100"/>
        </p:scale>
        <p:origin x="6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41098428"/>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360292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Y" dirty="0"/>
          </a:p>
        </p:txBody>
      </p:sp>
    </p:spTree>
    <p:extLst>
      <p:ext uri="{BB962C8B-B14F-4D97-AF65-F5344CB8AC3E}">
        <p14:creationId xmlns:p14="http://schemas.microsoft.com/office/powerpoint/2010/main" val="392916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778000" y="2298700"/>
            <a:ext cx="20828000" cy="4648200"/>
          </a:xfrm>
          <a:prstGeom prst="rect">
            <a:avLst/>
          </a:prstGeom>
        </p:spPr>
        <p:txBody>
          <a:bodyPr anchor="b"/>
          <a:lstStyle/>
          <a:p>
            <a:r>
              <a:t>Title Text</a:t>
            </a:r>
          </a:p>
        </p:txBody>
      </p:sp>
      <p:sp>
        <p:nvSpPr>
          <p:cNvPr id="12" name="Body Level One…"/>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24384000" cy="16264467"/>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778000" y="4533900"/>
            <a:ext cx="20828000" cy="46482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7950200" y="1104900"/>
            <a:ext cx="17259302" cy="115062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1651000" y="952500"/>
            <a:ext cx="10223500" cy="5549900"/>
          </a:xfrm>
          <a:prstGeom prst="rect">
            <a:avLst/>
          </a:prstGeom>
        </p:spPr>
        <p:txBody>
          <a:bodyPr anchor="b"/>
          <a:lstStyle>
            <a:lvl1pPr>
              <a:defRPr sz="8400"/>
            </a:lvl1pPr>
          </a:lstStyle>
          <a:p>
            <a:r>
              <a:t>Title Text</a:t>
            </a:r>
          </a:p>
        </p:txBody>
      </p:sp>
      <p:sp>
        <p:nvSpPr>
          <p:cNvPr id="40" name="Body Level One…"/>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10960100" y="3149600"/>
            <a:ext cx="13944600" cy="92964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15681340" y="7035800"/>
            <a:ext cx="8396678" cy="560070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15290800" y="1130300"/>
            <a:ext cx="8331200" cy="5554134"/>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304800" y="1130300"/>
            <a:ext cx="17202150" cy="1146810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Type a quote here.”"/>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
          <p:cNvPicPr>
            <a:picLocks noChangeAspect="1"/>
          </p:cNvPicPr>
          <p:nvPr/>
        </p:nvPicPr>
        <p:blipFill>
          <a:blip r:embed="rId2">
            <a:extLst>
              <a:ext uri="{28A0092B-C50C-407E-A947-70E740481C1C}">
                <a14:useLocalDpi xmlns:a14="http://schemas.microsoft.com/office/drawing/2010/main" val="0"/>
              </a:ext>
            </a:extLst>
          </a:blip>
          <a:srcRect/>
          <a:stretch/>
        </p:blipFill>
        <p:spPr>
          <a:xfrm>
            <a:off x="-155876" y="0"/>
            <a:ext cx="24805375" cy="13777907"/>
          </a:xfrm>
          <a:prstGeom prst="rect">
            <a:avLst/>
          </a:prstGeom>
          <a:ln w="12700">
            <a:miter lim="400000"/>
          </a:ln>
        </p:spPr>
      </p:pic>
      <p:sp>
        <p:nvSpPr>
          <p:cNvPr id="121" name="Lorem ipsum dolor sit amet, consec etur adip iscin elit. Suspe disse place rat, felis in biben dum trist ique."/>
          <p:cNvSpPr txBox="1">
            <a:spLocks noGrp="1"/>
          </p:cNvSpPr>
          <p:nvPr>
            <p:ph type="subTitle" sz="quarter" idx="1"/>
          </p:nvPr>
        </p:nvSpPr>
        <p:spPr>
          <a:xfrm>
            <a:off x="-155876" y="2551814"/>
            <a:ext cx="24805375" cy="6121171"/>
          </a:xfrm>
          <a:prstGeom prst="rect">
            <a:avLst/>
          </a:prstGeom>
        </p:spPr>
        <p:txBody>
          <a:bodyPr>
            <a:normAutofit/>
          </a:bodyPr>
          <a:lstStyle>
            <a:lvl1pPr algn="l" defTabSz="817244">
              <a:defRPr sz="5445">
                <a:solidFill>
                  <a:srgbClr val="FFFFFF"/>
                </a:solidFill>
                <a:latin typeface="Arial"/>
                <a:ea typeface="Arial"/>
                <a:cs typeface="Arial"/>
                <a:sym typeface="Arial"/>
              </a:defRPr>
            </a:lvl1pPr>
          </a:lstStyle>
          <a:p>
            <a:pPr algn="ctr"/>
            <a:r>
              <a:rPr lang="el-GR" sz="6000" b="1" dirty="0"/>
              <a:t>Αναβαθμίζω ενεργειακά την κατοικία μου &amp; συνεισφέρω: </a:t>
            </a:r>
          </a:p>
          <a:p>
            <a:pPr marL="857250" indent="-857250" algn="ctr">
              <a:buFont typeface="Wingdings" panose="05000000000000000000" pitchFamily="2" charset="2"/>
              <a:buChar char="ü"/>
            </a:pPr>
            <a:r>
              <a:rPr lang="el-GR" sz="6000" b="1" dirty="0"/>
              <a:t>στο περιβάλλον</a:t>
            </a:r>
          </a:p>
          <a:p>
            <a:pPr marL="857250" indent="-857250" algn="ctr">
              <a:buFont typeface="Wingdings" panose="05000000000000000000" pitchFamily="2" charset="2"/>
              <a:buChar char="ü"/>
            </a:pPr>
            <a:r>
              <a:rPr lang="el-GR" sz="6000" b="1" dirty="0"/>
              <a:t>στην πράσινη &amp; βιώσιμη ανάπτυξη</a:t>
            </a:r>
          </a:p>
          <a:p>
            <a:pPr marL="857250" indent="-857250" algn="ctr">
              <a:buFont typeface="Wingdings" panose="05000000000000000000" pitchFamily="2" charset="2"/>
              <a:buChar char="ü"/>
            </a:pPr>
            <a:r>
              <a:rPr lang="el-GR" sz="6000" b="1" dirty="0"/>
              <a:t>στην εξοικονόμηση πόρων </a:t>
            </a:r>
          </a:p>
          <a:p>
            <a:pPr marL="857250" indent="-857250" algn="ctr">
              <a:buFont typeface="Wingdings" panose="05000000000000000000" pitchFamily="2" charset="2"/>
              <a:buChar char="ü"/>
            </a:pPr>
            <a:r>
              <a:rPr lang="el-GR" sz="6000" b="1" dirty="0"/>
              <a:t>στην οικονομία της τσέπης μου</a:t>
            </a:r>
            <a:endParaRPr sz="6000" b="1" dirty="0"/>
          </a:p>
        </p:txBody>
      </p:sp>
      <p:sp>
        <p:nvSpPr>
          <p:cNvPr id="12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FFFFFF"/>
                </a:solidFill>
                <a:latin typeface="Arial"/>
                <a:ea typeface="Arial"/>
                <a:cs typeface="Arial"/>
                <a:sym typeface="Arial"/>
              </a:defRPr>
            </a:pPr>
            <a:r>
              <a:rPr b="1"/>
              <a:t>ΚΥΠΡΙΑΚΗ ΔΗΜΟΚΡΑΤΙΑ</a:t>
            </a:r>
            <a:r>
              <a:t> / ΠΝΕΥΜΑΤΙΚΑ ΔΙΚΑΙΩΜΑΤΑ 2020</a:t>
            </a:r>
          </a:p>
        </p:txBody>
      </p:sp>
      <p:pic>
        <p:nvPicPr>
          <p:cNvPr id="3" name="Picture 2" descr="Graphical user interface, text&#10;&#10;Description automatically generated">
            <a:extLst>
              <a:ext uri="{FF2B5EF4-FFF2-40B4-BE49-F238E27FC236}">
                <a16:creationId xmlns:a16="http://schemas.microsoft.com/office/drawing/2014/main" id="{4D02DA2C-6251-344A-B675-653C66A145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3268" y="10406530"/>
            <a:ext cx="7542646" cy="1637832"/>
          </a:xfrm>
          <a:prstGeom prst="rect">
            <a:avLst/>
          </a:prstGeom>
        </p:spPr>
      </p:pic>
      <p:sp>
        <p:nvSpPr>
          <p:cNvPr id="6" name="Lorem ipsum dolor sit amet, consec etur adip iscin elit. Suspe disse place rat, felis in biben dum trist ique.">
            <a:extLst>
              <a:ext uri="{FF2B5EF4-FFF2-40B4-BE49-F238E27FC236}">
                <a16:creationId xmlns:a16="http://schemas.microsoft.com/office/drawing/2014/main" id="{CBDACD21-8D2F-496E-9A36-406103E3CCF4}"/>
              </a:ext>
            </a:extLst>
          </p:cNvPr>
          <p:cNvSpPr txBox="1">
            <a:spLocks/>
          </p:cNvSpPr>
          <p:nvPr/>
        </p:nvSpPr>
        <p:spPr>
          <a:xfrm>
            <a:off x="7889310" y="8002465"/>
            <a:ext cx="16760189" cy="24747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t">
            <a:normAutofit/>
          </a:bodyPr>
          <a:lstStyle>
            <a:lvl1pPr marL="0" marR="0" indent="0" algn="l" defTabSz="817244" latinLnBrk="0">
              <a:lnSpc>
                <a:spcPct val="100000"/>
              </a:lnSpc>
              <a:spcBef>
                <a:spcPts val="0"/>
              </a:spcBef>
              <a:spcAft>
                <a:spcPts val="0"/>
              </a:spcAft>
              <a:buClrTx/>
              <a:buSzTx/>
              <a:buFontTx/>
              <a:buNone/>
              <a:tabLst/>
              <a:defRPr sz="5445" b="0" i="0" u="none" strike="noStrike" cap="none" spc="0" baseline="0">
                <a:solidFill>
                  <a:srgbClr val="FFFFFF"/>
                </a:solidFill>
                <a:uFillTx/>
                <a:latin typeface="Arial"/>
                <a:ea typeface="Arial"/>
                <a:cs typeface="Arial"/>
                <a:sym typeface="Arial"/>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hangingPunct="1"/>
            <a:r>
              <a:rPr lang="el-GR" sz="4000" dirty="0"/>
              <a:t>Παρουσίαση της Υπουργού Ενέργειας, Εμπορίου και Βιομηχανίας </a:t>
            </a:r>
            <a:br>
              <a:rPr lang="el-GR" sz="4000" dirty="0"/>
            </a:br>
            <a:r>
              <a:rPr lang="el-GR" sz="4000" dirty="0"/>
              <a:t>κας Νατάσας Πηλείδου</a:t>
            </a:r>
            <a:endParaRPr lang="en-US" sz="4000" dirty="0"/>
          </a:p>
        </p:txBody>
      </p:sp>
      <p:pic>
        <p:nvPicPr>
          <p:cNvPr id="7" name="Picture 6">
            <a:extLst>
              <a:ext uri="{FF2B5EF4-FFF2-40B4-BE49-F238E27FC236}">
                <a16:creationId xmlns:a16="http://schemas.microsoft.com/office/drawing/2014/main" id="{C49D9168-F949-4D40-9F7D-CF4C6D4E9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0285" y="11106467"/>
            <a:ext cx="1527801" cy="1021080"/>
          </a:xfrm>
          <a:prstGeom prst="rect">
            <a:avLst/>
          </a:prstGeom>
        </p:spPr>
      </p:pic>
      <p:sp>
        <p:nvSpPr>
          <p:cNvPr id="8" name="TextBox 12">
            <a:extLst>
              <a:ext uri="{FF2B5EF4-FFF2-40B4-BE49-F238E27FC236}">
                <a16:creationId xmlns:a16="http://schemas.microsoft.com/office/drawing/2014/main" id="{15DA22F1-D81B-4E63-BFCA-A67A58CC01FA}"/>
              </a:ext>
            </a:extLst>
          </p:cNvPr>
          <p:cNvSpPr txBox="1"/>
          <p:nvPr/>
        </p:nvSpPr>
        <p:spPr>
          <a:xfrm>
            <a:off x="5478086" y="11201508"/>
            <a:ext cx="4551266"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l-GR" sz="2400" b="1" dirty="0">
                <a:solidFill>
                  <a:schemeClr val="bg1"/>
                </a:solidFill>
                <a:latin typeface="Arial" panose="020B0604020202020204" pitchFamily="34" charset="0"/>
                <a:cs typeface="Arial" panose="020B0604020202020204" pitchFamily="34" charset="0"/>
              </a:rPr>
              <a:t>Συγχρηματοδοτούμενο</a:t>
            </a:r>
          </a:p>
          <a:p>
            <a:r>
              <a:rPr lang="el-GR" sz="2400" b="1" dirty="0">
                <a:solidFill>
                  <a:schemeClr val="bg1"/>
                </a:solidFill>
                <a:latin typeface="Arial" panose="020B0604020202020204" pitchFamily="34" charset="0"/>
                <a:cs typeface="Arial" panose="020B0604020202020204" pitchFamily="34" charset="0"/>
              </a:rPr>
              <a:t> από την Ευρωπαϊκή Ένωση</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69179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a:extLst>
              <a:ext uri="{FF2B5EF4-FFF2-40B4-BE49-F238E27FC236}">
                <a16:creationId xmlns:a16="http://schemas.microsoft.com/office/drawing/2014/main" id="{873667DA-E642-BE40-8F43-9B70D415D18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914" y="0"/>
            <a:ext cx="24737827" cy="14004499"/>
          </a:xfrm>
          <a:prstGeom prst="rect">
            <a:avLst/>
          </a:prstGeom>
          <a:ln w="12700">
            <a:miter lim="400000"/>
          </a:ln>
        </p:spPr>
      </p:pic>
      <p:sp>
        <p:nvSpPr>
          <p:cNvPr id="7" name="Rectangle">
            <a:extLst>
              <a:ext uri="{FF2B5EF4-FFF2-40B4-BE49-F238E27FC236}">
                <a16:creationId xmlns:a16="http://schemas.microsoft.com/office/drawing/2014/main" id="{080821A8-8C01-2B4B-9F8E-857E7693126E}"/>
              </a:ext>
            </a:extLst>
          </p:cNvPr>
          <p:cNvSpPr/>
          <p:nvPr/>
        </p:nvSpPr>
        <p:spPr>
          <a:xfrm rot="914430">
            <a:off x="-2429410" y="-6311437"/>
            <a:ext cx="13440597" cy="21386983"/>
          </a:xfrm>
          <a:prstGeom prst="rect">
            <a:avLst/>
          </a:prstGeom>
          <a:solidFill>
            <a:schemeClr val="bg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342"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343" name="Thank you"/>
          <p:cNvSpPr txBox="1"/>
          <p:nvPr/>
        </p:nvSpPr>
        <p:spPr>
          <a:xfrm>
            <a:off x="1407843" y="3415611"/>
            <a:ext cx="8525052" cy="62258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pPr marL="685800" indent="-685800">
              <a:buFont typeface="Wingdings" panose="05000000000000000000" pitchFamily="2" charset="2"/>
              <a:buChar char="Ø"/>
            </a:pPr>
            <a:r>
              <a:rPr lang="el-GR" sz="4800" dirty="0"/>
              <a:t>Αναβαθμίζουμε ενεργειακά </a:t>
            </a:r>
            <a:br>
              <a:rPr lang="el-GR" sz="4800" dirty="0"/>
            </a:br>
            <a:r>
              <a:rPr lang="el-GR" sz="4800" dirty="0"/>
              <a:t>την οικία μας</a:t>
            </a:r>
          </a:p>
          <a:p>
            <a:pPr marL="685800" indent="-685800">
              <a:buFont typeface="Wingdings" panose="05000000000000000000" pitchFamily="2" charset="2"/>
              <a:buChar char="Ø"/>
            </a:pPr>
            <a:r>
              <a:rPr lang="el-GR" sz="4800" dirty="0"/>
              <a:t>Μειώνουμε το κόστος θέρμανσης και ψύξης</a:t>
            </a:r>
          </a:p>
          <a:p>
            <a:pPr marL="685800" indent="-685800">
              <a:buFont typeface="Wingdings" panose="05000000000000000000" pitchFamily="2" charset="2"/>
              <a:buChar char="Ø"/>
            </a:pPr>
            <a:r>
              <a:rPr lang="el-GR" sz="4800" dirty="0"/>
              <a:t>Βάζουμε το δικό μας </a:t>
            </a:r>
          </a:p>
          <a:p>
            <a:r>
              <a:rPr lang="el-GR" sz="4800" dirty="0"/>
              <a:t>	λιθαράκι στην πράσινη 	ανάπτυξη</a:t>
            </a:r>
          </a:p>
        </p:txBody>
      </p:sp>
      <p:pic>
        <p:nvPicPr>
          <p:cNvPr id="6" name="Picture 5" descr="Graphical user interface, text&#10;&#10;Description automatically generated">
            <a:extLst>
              <a:ext uri="{FF2B5EF4-FFF2-40B4-BE49-F238E27FC236}">
                <a16:creationId xmlns:a16="http://schemas.microsoft.com/office/drawing/2014/main" id="{50C3F903-A257-AF4D-AEB0-354212659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525" y="10584539"/>
            <a:ext cx="6035270" cy="1310516"/>
          </a:xfrm>
          <a:prstGeom prst="rect">
            <a:avLst/>
          </a:prstGeom>
        </p:spPr>
      </p:pic>
      <p:sp>
        <p:nvSpPr>
          <p:cNvPr id="9" name="Thank you">
            <a:extLst>
              <a:ext uri="{FF2B5EF4-FFF2-40B4-BE49-F238E27FC236}">
                <a16:creationId xmlns:a16="http://schemas.microsoft.com/office/drawing/2014/main" id="{ED6A184C-02DB-448F-9F41-15059271F594}"/>
              </a:ext>
            </a:extLst>
          </p:cNvPr>
          <p:cNvSpPr txBox="1"/>
          <p:nvPr/>
        </p:nvSpPr>
        <p:spPr>
          <a:xfrm>
            <a:off x="1049253" y="1406494"/>
            <a:ext cx="9072283" cy="17938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8500" b="0" i="1">
                <a:solidFill>
                  <a:srgbClr val="5E5E5E"/>
                </a:solidFill>
                <a:latin typeface="Arial"/>
                <a:ea typeface="Arial"/>
                <a:cs typeface="Arial"/>
                <a:sym typeface="Arial"/>
              </a:defRPr>
            </a:lvl1pPr>
          </a:lstStyle>
          <a:p>
            <a:r>
              <a:rPr lang="el-GR" sz="4800" dirty="0"/>
              <a:t>Σας ευχαριστώ για την </a:t>
            </a:r>
            <a:br>
              <a:rPr lang="el-GR" sz="4800" dirty="0"/>
            </a:br>
            <a:r>
              <a:rPr lang="el-GR" sz="4800" dirty="0"/>
              <a:t>προσοχή σας. Συνοψίζοντας: </a:t>
            </a:r>
          </a:p>
        </p:txBody>
      </p:sp>
      <p:pic>
        <p:nvPicPr>
          <p:cNvPr id="10" name="Picture 9">
            <a:extLst>
              <a:ext uri="{FF2B5EF4-FFF2-40B4-BE49-F238E27FC236}">
                <a16:creationId xmlns:a16="http://schemas.microsoft.com/office/drawing/2014/main" id="{C49D9168-F949-4D40-9F7D-CF4C6D4E962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66" y="10801911"/>
            <a:ext cx="1527801" cy="1021080"/>
          </a:xfrm>
          <a:prstGeom prst="rect">
            <a:avLst/>
          </a:prstGeom>
        </p:spPr>
      </p:pic>
      <p:sp>
        <p:nvSpPr>
          <p:cNvPr id="11" name="TextBox 12">
            <a:extLst>
              <a:ext uri="{FF2B5EF4-FFF2-40B4-BE49-F238E27FC236}">
                <a16:creationId xmlns:a16="http://schemas.microsoft.com/office/drawing/2014/main" id="{15DA22F1-D81B-4E63-BFCA-A67A58CC01FA}"/>
              </a:ext>
            </a:extLst>
          </p:cNvPr>
          <p:cNvSpPr txBox="1"/>
          <p:nvPr/>
        </p:nvSpPr>
        <p:spPr>
          <a:xfrm>
            <a:off x="2479067" y="10896952"/>
            <a:ext cx="4551266" cy="830997"/>
          </a:xfrm>
          <a:prstGeom prst="rect">
            <a:avLst/>
          </a:prstGeom>
          <a:noFill/>
        </p:spPr>
        <p:txBody>
          <a:bodyPr wrap="squar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r>
              <a:rPr lang="el-GR" sz="2400" b="1" dirty="0">
                <a:solidFill>
                  <a:schemeClr val="tx1"/>
                </a:solidFill>
                <a:latin typeface="Arial" panose="020B0604020202020204" pitchFamily="34" charset="0"/>
                <a:cs typeface="Arial" panose="020B0604020202020204" pitchFamily="34" charset="0"/>
              </a:rPr>
              <a:t>Συγχρηματοδοτούμενο</a:t>
            </a:r>
          </a:p>
          <a:p>
            <a:r>
              <a:rPr lang="el-GR" sz="2400" b="1" dirty="0">
                <a:solidFill>
                  <a:schemeClr val="tx1"/>
                </a:solidFill>
                <a:latin typeface="Arial" panose="020B0604020202020204" pitchFamily="34" charset="0"/>
                <a:cs typeface="Arial" panose="020B0604020202020204" pitchFamily="34" charset="0"/>
              </a:rPr>
              <a:t> από την Ευρωπαϊκή Ένωση</a:t>
            </a:r>
            <a:endParaRPr lang="en-US" sz="24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2812DD-DA8E-495F-AB81-311B03750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3277" y="-1128278"/>
            <a:ext cx="15700723" cy="15878665"/>
          </a:xfrm>
          <a:prstGeom prst="rect">
            <a:avLst/>
          </a:prstGeom>
        </p:spPr>
      </p:pic>
      <p:pic>
        <p:nvPicPr>
          <p:cNvPr id="184"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86" name="headline goes here goes here"/>
          <p:cNvSpPr txBox="1"/>
          <p:nvPr/>
        </p:nvSpPr>
        <p:spPr>
          <a:xfrm>
            <a:off x="1100130" y="1137821"/>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327889"/>
                </a:solidFill>
                <a:latin typeface="Arial"/>
                <a:ea typeface="Arial"/>
                <a:cs typeface="Arial"/>
                <a:sym typeface="Arial"/>
              </a:defRPr>
            </a:lvl1pPr>
          </a:lstStyle>
          <a:p>
            <a:r>
              <a:rPr lang="el-GR" dirty="0"/>
              <a:t>Ενεργεια και κλιμα</a:t>
            </a:r>
            <a:endParaRPr dirty="0"/>
          </a:p>
        </p:txBody>
      </p:sp>
      <p:sp>
        <p:nvSpPr>
          <p:cNvPr id="187"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084521" y="2265977"/>
            <a:ext cx="7208874" cy="96044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a:spcAft>
                <a:spcPts val="1200"/>
              </a:spcAft>
            </a:pPr>
            <a:r>
              <a:rPr lang="el-GR" sz="3400" dirty="0"/>
              <a:t>Η ΕΕ, μέσω της πράσινης συμφωνίας, στοχεύει σε:</a:t>
            </a:r>
          </a:p>
          <a:p>
            <a:pPr marL="457200" indent="-457200">
              <a:spcAft>
                <a:spcPts val="1200"/>
              </a:spcAft>
              <a:buFont typeface="Wingdings" panose="05000000000000000000" pitchFamily="2" charset="2"/>
              <a:buChar char="ü"/>
            </a:pPr>
            <a:r>
              <a:rPr lang="el-GR" sz="3400" dirty="0"/>
              <a:t>μείωση εκπομπών αερίων θερμοκηπίου κατά τουλάχιστον </a:t>
            </a:r>
            <a:r>
              <a:rPr lang="el-GR" sz="3400" b="1" dirty="0"/>
              <a:t>40% έως το 2030</a:t>
            </a:r>
            <a:r>
              <a:rPr lang="el-GR" sz="3400" dirty="0"/>
              <a:t>, </a:t>
            </a:r>
          </a:p>
          <a:p>
            <a:pPr marL="457200" indent="-457200">
              <a:spcAft>
                <a:spcPts val="1200"/>
              </a:spcAft>
              <a:buFont typeface="Wingdings" panose="05000000000000000000" pitchFamily="2" charset="2"/>
              <a:buChar char="ü"/>
            </a:pPr>
            <a:r>
              <a:rPr lang="el-GR" sz="3400" dirty="0"/>
              <a:t>αύξηση ποσοστού κατανάλωσης ενέργειας από ΑΠΕ &amp; εξοικονόμηση ενέργειας.  </a:t>
            </a:r>
          </a:p>
          <a:p>
            <a:pPr>
              <a:spcAft>
                <a:spcPts val="1200"/>
              </a:spcAft>
            </a:pPr>
            <a:r>
              <a:rPr lang="el-GR" sz="3400" dirty="0"/>
              <a:t>Μεταξύ άλλων, η στρατηγική αυτή ενισχύει: </a:t>
            </a:r>
          </a:p>
          <a:p>
            <a:pPr marL="457200" indent="-457200">
              <a:spcAft>
                <a:spcPts val="1200"/>
              </a:spcAft>
              <a:buFont typeface="Wingdings" panose="05000000000000000000" pitchFamily="2" charset="2"/>
              <a:buChar char="ü"/>
            </a:pPr>
            <a:r>
              <a:rPr lang="el-GR" sz="3400" dirty="0"/>
              <a:t>την </a:t>
            </a:r>
            <a:r>
              <a:rPr lang="el-GR" sz="3400" b="1" dirty="0"/>
              <a:t>ενεργειακή ασφάλεια </a:t>
            </a:r>
            <a:endParaRPr lang="el-GR" sz="3400" dirty="0"/>
          </a:p>
          <a:p>
            <a:pPr marL="457200" indent="-457200">
              <a:spcAft>
                <a:spcPts val="1200"/>
              </a:spcAft>
              <a:buFont typeface="Wingdings" panose="05000000000000000000" pitchFamily="2" charset="2"/>
              <a:buChar char="ü"/>
            </a:pPr>
            <a:r>
              <a:rPr lang="el-GR" sz="3400" dirty="0"/>
              <a:t>την </a:t>
            </a:r>
            <a:r>
              <a:rPr lang="el-GR" sz="3400" b="1" dirty="0"/>
              <a:t>ανταγωνιστικότητα </a:t>
            </a:r>
            <a:br>
              <a:rPr lang="el-GR" sz="3400" dirty="0"/>
            </a:br>
            <a:r>
              <a:rPr lang="el-GR" sz="3400" dirty="0"/>
              <a:t>&amp; </a:t>
            </a:r>
            <a:r>
              <a:rPr lang="el-GR" sz="3400" b="1" dirty="0"/>
              <a:t>βιωσιμότητα</a:t>
            </a:r>
            <a:r>
              <a:rPr lang="el-GR" sz="3400" dirty="0"/>
              <a:t> των ευρωπαϊκών νοικοκυριών και επιχειρήσεων.</a:t>
            </a:r>
          </a:p>
        </p:txBody>
      </p:sp>
      <p:pic>
        <p:nvPicPr>
          <p:cNvPr id="11" name="Picture 10" descr="Graphical user interface, text&#10;&#10;Description automatically generated">
            <a:extLst>
              <a:ext uri="{FF2B5EF4-FFF2-40B4-BE49-F238E27FC236}">
                <a16:creationId xmlns:a16="http://schemas.microsoft.com/office/drawing/2014/main" id="{234A043E-3AE9-43AA-9704-7EE669C09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9E89F9-3159-450F-B36D-646C1446C0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3966499" cy="15986684"/>
          </a:xfrm>
          <a:prstGeom prst="rect">
            <a:avLst/>
          </a:prstGeom>
        </p:spPr>
      </p:pic>
      <p:pic>
        <p:nvPicPr>
          <p:cNvPr id="210" name="Image" descr="Image"/>
          <p:cNvPicPr>
            <a:picLocks noChangeAspect="1"/>
          </p:cNvPicPr>
          <p:nvPr/>
        </p:nvPicPr>
        <p:blipFill>
          <a:blip r:embed="rId4"/>
          <a:stretch>
            <a:fillRect/>
          </a:stretch>
        </p:blipFill>
        <p:spPr>
          <a:xfrm>
            <a:off x="8936984" y="10354105"/>
            <a:ext cx="15700723" cy="3345352"/>
          </a:xfrm>
          <a:prstGeom prst="rect">
            <a:avLst/>
          </a:prstGeom>
          <a:ln w="12700">
            <a:miter lim="400000"/>
          </a:ln>
        </p:spPr>
      </p:pic>
      <p:sp>
        <p:nvSpPr>
          <p:cNvPr id="11" name="Rectangle">
            <a:extLst>
              <a:ext uri="{FF2B5EF4-FFF2-40B4-BE49-F238E27FC236}">
                <a16:creationId xmlns:a16="http://schemas.microsoft.com/office/drawing/2014/main" id="{29B7A8C3-BED0-6E41-80E0-0120858720B3}"/>
              </a:ext>
            </a:extLst>
          </p:cNvPr>
          <p:cNvSpPr/>
          <p:nvPr/>
        </p:nvSpPr>
        <p:spPr>
          <a:xfrm>
            <a:off x="417501" y="571554"/>
            <a:ext cx="11948163" cy="9264036"/>
          </a:xfrm>
          <a:prstGeom prst="rect">
            <a:avLst/>
          </a:prstGeom>
          <a:solidFill>
            <a:srgbClr val="307788">
              <a:alpha val="78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211"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214"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cNvSpPr txBox="1"/>
          <p:nvPr/>
        </p:nvSpPr>
        <p:spPr>
          <a:xfrm>
            <a:off x="808893" y="1944134"/>
            <a:ext cx="11556772" cy="78914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r>
              <a:rPr lang="el-GR" dirty="0"/>
              <a:t>Τα κτήρια βρίσκονται στο </a:t>
            </a:r>
            <a:r>
              <a:rPr lang="el-GR" b="1" dirty="0"/>
              <a:t>επίκεντρο</a:t>
            </a:r>
            <a:r>
              <a:rPr lang="el-GR" dirty="0"/>
              <a:t> της πολιτικής για την ενεργειακή απόδοση, δεδομένου ότι σε αυτά αναλογεί σχεδόν το </a:t>
            </a:r>
            <a:r>
              <a:rPr lang="el-GR" b="1" dirty="0"/>
              <a:t>40% της κατανάλωσης </a:t>
            </a:r>
            <a:r>
              <a:rPr lang="el-GR" dirty="0"/>
              <a:t>τελικής ενέργειας σε επίπεδο ΕΕ. </a:t>
            </a:r>
          </a:p>
          <a:p>
            <a:endParaRPr lang="el-GR" sz="2000" dirty="0"/>
          </a:p>
          <a:p>
            <a:r>
              <a:rPr lang="el-GR" dirty="0"/>
              <a:t>Στόχος η μετατροπή των παλαιότερων ενεργοβόρων οικοδομών σε κτήρια </a:t>
            </a:r>
            <a:r>
              <a:rPr lang="el-GR" b="1" dirty="0"/>
              <a:t>υψηλής ενεργειακής απόδοσης</a:t>
            </a:r>
            <a:r>
              <a:rPr lang="el-GR" dirty="0"/>
              <a:t>, κάτι που θα συμβάλει σε ένα </a:t>
            </a:r>
            <a:r>
              <a:rPr lang="el-GR" b="1" dirty="0"/>
              <a:t>πιο καθαρό περιβάλλον</a:t>
            </a:r>
            <a:r>
              <a:rPr lang="el-GR" dirty="0"/>
              <a:t>. </a:t>
            </a:r>
          </a:p>
          <a:p>
            <a:endParaRPr lang="el-GR" sz="2000" dirty="0"/>
          </a:p>
          <a:p>
            <a:r>
              <a:rPr lang="el-GR" dirty="0"/>
              <a:t>Στην Κύπρο το δυναμικό εξοικονόμησης ενέργειας είναι τεράστιο, καθώς το </a:t>
            </a:r>
            <a:r>
              <a:rPr lang="el-GR" b="1" dirty="0"/>
              <a:t>91% όλων των κτηρίων </a:t>
            </a:r>
            <a:r>
              <a:rPr lang="el-GR" dirty="0"/>
              <a:t>στη χώρα μας χτίστηκαν πριν από την καθιέρωση απαιτήσεων ελάχιστης ενεργειακής απόδοσης.</a:t>
            </a:r>
          </a:p>
        </p:txBody>
      </p:sp>
      <p:sp>
        <p:nvSpPr>
          <p:cNvPr id="8" name="headline goes here goes here">
            <a:extLst>
              <a:ext uri="{FF2B5EF4-FFF2-40B4-BE49-F238E27FC236}">
                <a16:creationId xmlns:a16="http://schemas.microsoft.com/office/drawing/2014/main" id="{AE13C03E-D013-0A43-BC4D-933A455D77E5}"/>
              </a:ext>
            </a:extLst>
          </p:cNvPr>
          <p:cNvSpPr txBox="1"/>
          <p:nvPr/>
        </p:nvSpPr>
        <p:spPr>
          <a:xfrm>
            <a:off x="1068607" y="703462"/>
            <a:ext cx="10789818" cy="11087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sz="6000" dirty="0">
                <a:solidFill>
                  <a:schemeClr val="bg1"/>
                </a:solidFill>
              </a:rPr>
              <a:t>ενεργοβορα κτηρια</a:t>
            </a:r>
            <a:endParaRPr sz="6000" dirty="0">
              <a:solidFill>
                <a:schemeClr val="bg1"/>
              </a:solidFill>
            </a:endParaRPr>
          </a:p>
        </p:txBody>
      </p:sp>
      <p:pic>
        <p:nvPicPr>
          <p:cNvPr id="16" name="Picture 15" descr="Graphical user interface, text&#10;&#10;Description automatically generated">
            <a:extLst>
              <a:ext uri="{FF2B5EF4-FFF2-40B4-BE49-F238E27FC236}">
                <a16:creationId xmlns:a16="http://schemas.microsoft.com/office/drawing/2014/main" id="{0625127D-CEF7-A947-955F-227403599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ACAC75-F91E-4E1A-9E87-B8326F3F06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538" y="219263"/>
            <a:ext cx="17646929" cy="11764619"/>
          </a:xfrm>
          <a:prstGeom prst="rect">
            <a:avLst/>
          </a:prstGeom>
        </p:spPr>
      </p:pic>
      <p:pic>
        <p:nvPicPr>
          <p:cNvPr id="148" name="Image" descr="Image"/>
          <p:cNvPicPr>
            <a:picLocks noChangeAspect="1"/>
          </p:cNvPicPr>
          <p:nvPr/>
        </p:nvPicPr>
        <p:blipFill>
          <a:blip r:embed="rId3"/>
          <a:stretch>
            <a:fillRect/>
          </a:stretch>
        </p:blipFill>
        <p:spPr>
          <a:xfrm>
            <a:off x="8936984" y="10354105"/>
            <a:ext cx="15700723" cy="3345352"/>
          </a:xfrm>
          <a:prstGeom prst="rect">
            <a:avLst/>
          </a:prstGeom>
          <a:ln w="12700">
            <a:miter lim="400000"/>
          </a:ln>
        </p:spPr>
      </p:pic>
      <p:sp>
        <p:nvSpPr>
          <p:cNvPr id="149" name="Suspe disse place rat, felis in biben dum trist ique, lectu magna fini bus dolor, ut sagit tis nibh lorem in massa.…"/>
          <p:cNvSpPr txBox="1">
            <a:spLocks noGrp="1"/>
          </p:cNvSpPr>
          <p:nvPr>
            <p:ph type="ctrTitle"/>
          </p:nvPr>
        </p:nvSpPr>
        <p:spPr>
          <a:xfrm>
            <a:off x="446568" y="5128402"/>
            <a:ext cx="4630550" cy="4861968"/>
          </a:xfrm>
          <a:prstGeom prst="rect">
            <a:avLst/>
          </a:prstGeom>
        </p:spPr>
        <p:txBody>
          <a:bodyPr anchor="t">
            <a:noAutofit/>
          </a:bodyPr>
          <a:lstStyle/>
          <a:p>
            <a:pPr algn="l">
              <a:lnSpc>
                <a:spcPct val="120000"/>
              </a:lnSpc>
              <a:defRPr sz="2500" i="1">
                <a:solidFill>
                  <a:srgbClr val="3C8498"/>
                </a:solidFill>
                <a:latin typeface="Arial"/>
                <a:ea typeface="Arial"/>
                <a:cs typeface="Arial"/>
                <a:sym typeface="Arial"/>
              </a:defRPr>
            </a:pPr>
            <a:r>
              <a:rPr lang="el-GR" sz="3200" dirty="0"/>
              <a:t>Στη χώρα μας οι κατοικίες εκτιμάται ότι ευθύνονται για το </a:t>
            </a:r>
            <a:r>
              <a:rPr lang="el-GR" sz="3200" b="1" dirty="0"/>
              <a:t>18% </a:t>
            </a:r>
            <a:r>
              <a:rPr lang="el-GR" sz="3200" dirty="0"/>
              <a:t>της τελικής κατανάλωσης ενέργειας, ενώ ένα άλλο </a:t>
            </a:r>
            <a:r>
              <a:rPr lang="el-GR" sz="3200" b="1" dirty="0"/>
              <a:t>12%</a:t>
            </a:r>
            <a:r>
              <a:rPr lang="el-GR" sz="3200" dirty="0"/>
              <a:t> οφείλεται στο εμπόριο, τα ξενοδοχεία και τις υπηρεσίες, κυρίως κτήρια-γραφεία.</a:t>
            </a:r>
            <a:endParaRPr sz="3200" dirty="0"/>
          </a:p>
        </p:txBody>
      </p:sp>
      <p:sp>
        <p:nvSpPr>
          <p:cNvPr id="150"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2" name="Lorem ipsum dolor sit amet, consec etur adip iscin elit. Suspe disse place rat, felis in biben dum trist ique, lectu magna fini bus dolor, ut sagit tis nibh lorem in massa. In eget purus et torto lobor tis auctor non vel ex. Cura bitur ac ultri cies enim.…"/>
          <p:cNvSpPr txBox="1"/>
          <p:nvPr/>
        </p:nvSpPr>
        <p:spPr>
          <a:xfrm>
            <a:off x="16312665" y="2368235"/>
            <a:ext cx="6035270" cy="79858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r">
              <a:lnSpc>
                <a:spcPct val="120000"/>
              </a:lnSpc>
              <a:defRPr sz="5000" b="0" i="1">
                <a:solidFill>
                  <a:srgbClr val="5E5E5E"/>
                </a:solidFill>
                <a:latin typeface="Arial"/>
                <a:ea typeface="Arial"/>
                <a:cs typeface="Arial"/>
                <a:sym typeface="Arial"/>
              </a:defRPr>
            </a:pPr>
            <a:endParaRPr dirty="0"/>
          </a:p>
        </p:txBody>
      </p:sp>
      <p:pic>
        <p:nvPicPr>
          <p:cNvPr id="8" name="Picture 7" descr="Graphical user interface, text&#10;&#10;Description automatically generated">
            <a:extLst>
              <a:ext uri="{FF2B5EF4-FFF2-40B4-BE49-F238E27FC236}">
                <a16:creationId xmlns:a16="http://schemas.microsoft.com/office/drawing/2014/main" id="{1003E613-5EB3-A740-9ED0-5E2939246E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cxnSp>
        <p:nvCxnSpPr>
          <p:cNvPr id="10" name="Straight Connector 9">
            <a:extLst>
              <a:ext uri="{FF2B5EF4-FFF2-40B4-BE49-F238E27FC236}">
                <a16:creationId xmlns:a16="http://schemas.microsoft.com/office/drawing/2014/main" id="{1E52F553-8D6B-C844-9A51-C26A7B7560C9}"/>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71A0AD2-37B7-6949-8E96-729E6142B2B4}"/>
              </a:ext>
            </a:extLst>
          </p:cNvPr>
          <p:cNvPicPr>
            <a:picLocks noChangeAspect="1"/>
          </p:cNvPicPr>
          <p:nvPr/>
        </p:nvPicPr>
        <p:blipFill>
          <a:blip r:embed="rId5"/>
          <a:stretch>
            <a:fillRect/>
          </a:stretch>
        </p:blipFill>
        <p:spPr>
          <a:xfrm>
            <a:off x="22060300" y="1219414"/>
            <a:ext cx="711200" cy="698500"/>
          </a:xfrm>
          <a:prstGeom prst="rect">
            <a:avLst/>
          </a:prstGeom>
        </p:spPr>
      </p:pic>
      <p:sp>
        <p:nvSpPr>
          <p:cNvPr id="12" name="headline goes here goes here">
            <a:extLst>
              <a:ext uri="{FF2B5EF4-FFF2-40B4-BE49-F238E27FC236}">
                <a16:creationId xmlns:a16="http://schemas.microsoft.com/office/drawing/2014/main" id="{A980F902-F775-40FB-8512-2F9B725A3EA5}"/>
              </a:ext>
            </a:extLst>
          </p:cNvPr>
          <p:cNvSpPr txBox="1"/>
          <p:nvPr/>
        </p:nvSpPr>
        <p:spPr>
          <a:xfrm>
            <a:off x="1270000" y="1137821"/>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Πανοπλια προστασιασ</a:t>
            </a:r>
            <a:endParaRPr dirty="0"/>
          </a:p>
        </p:txBody>
      </p:sp>
      <p:sp>
        <p:nvSpPr>
          <p:cNvPr id="13"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a:extLst>
              <a:ext uri="{FF2B5EF4-FFF2-40B4-BE49-F238E27FC236}">
                <a16:creationId xmlns:a16="http://schemas.microsoft.com/office/drawing/2014/main" id="{1CB9FABD-75AF-4244-B3E2-858C7B7C65E6}"/>
              </a:ext>
            </a:extLst>
          </p:cNvPr>
          <p:cNvSpPr txBox="1"/>
          <p:nvPr/>
        </p:nvSpPr>
        <p:spPr>
          <a:xfrm>
            <a:off x="16166016" y="2177264"/>
            <a:ext cx="7208874" cy="102726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a:spcAft>
                <a:spcPts val="1200"/>
              </a:spcAft>
            </a:pPr>
            <a:r>
              <a:rPr lang="el-GR" sz="3200" dirty="0"/>
              <a:t>Ο πιο απλός &amp; προσιτός τρόπος για να κάνετε εξοικονόμηση και να προστατεύσετε το κτήριό σας είναι η </a:t>
            </a:r>
            <a:r>
              <a:rPr lang="el-GR" sz="3200" b="1" dirty="0"/>
              <a:t>θερμομόνωση</a:t>
            </a:r>
            <a:r>
              <a:rPr lang="el-GR" sz="3200" dirty="0"/>
              <a:t>. </a:t>
            </a:r>
          </a:p>
          <a:p>
            <a:pPr marL="457200" indent="-457200">
              <a:spcAft>
                <a:spcPts val="1200"/>
              </a:spcAft>
              <a:buFont typeface="Wingdings" panose="05000000000000000000" pitchFamily="2" charset="2"/>
              <a:buChar char="ü"/>
            </a:pPr>
            <a:r>
              <a:rPr lang="el-GR" sz="3200" dirty="0"/>
              <a:t>Μπορείτε να εξοικονομήσετε μέχρι και </a:t>
            </a:r>
            <a:r>
              <a:rPr lang="el-GR" sz="3200" b="1" dirty="0"/>
              <a:t>60-70% ενέργεια </a:t>
            </a:r>
            <a:r>
              <a:rPr lang="el-GR" sz="3200" dirty="0"/>
              <a:t>και, συνεπώς, το αντίστοιχο κονδύλι για τις ενεργειακές σας ανάγκες, από τον οικογενειακό προϋπολογισμό.</a:t>
            </a:r>
          </a:p>
          <a:p>
            <a:pPr>
              <a:spcAft>
                <a:spcPts val="1200"/>
              </a:spcAft>
            </a:pPr>
            <a:r>
              <a:rPr lang="el-GR" sz="3200" dirty="0"/>
              <a:t>Η ενεργειακή αναβάθμιση αποτελεί μία έξυπνη επένδυση:</a:t>
            </a:r>
          </a:p>
          <a:p>
            <a:pPr marL="457200" indent="-457200">
              <a:spcAft>
                <a:spcPts val="1200"/>
              </a:spcAft>
              <a:buFont typeface="Wingdings" panose="05000000000000000000" pitchFamily="2" charset="2"/>
              <a:buChar char="ü"/>
            </a:pPr>
            <a:r>
              <a:rPr lang="el-GR" sz="3200" dirty="0"/>
              <a:t>Μείωση στο κόστος θέρμανσης και ψύξης, </a:t>
            </a:r>
          </a:p>
          <a:p>
            <a:pPr marL="457200" indent="-457200">
              <a:spcAft>
                <a:spcPts val="1200"/>
              </a:spcAft>
              <a:buFont typeface="Wingdings" panose="05000000000000000000" pitchFamily="2" charset="2"/>
              <a:buChar char="ü"/>
            </a:pPr>
            <a:r>
              <a:rPr lang="el-GR" sz="3200" dirty="0"/>
              <a:t>Μεγάλη διαφορά στην αίσθηση άνεσης στο σπίτι. </a:t>
            </a:r>
          </a:p>
          <a:p>
            <a:pPr>
              <a:spcAft>
                <a:spcPts val="1200"/>
              </a:spcAft>
            </a:pPr>
            <a:r>
              <a:rPr lang="el-GR" sz="3200" dirty="0"/>
              <a:t>.</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94" name="headline goes here goes here"/>
          <p:cNvSpPr txBox="1"/>
          <p:nvPr/>
        </p:nvSpPr>
        <p:spPr>
          <a:xfrm>
            <a:off x="1270001" y="539944"/>
            <a:ext cx="6568579"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Τα </a:t>
            </a:r>
            <a:r>
              <a:rPr lang="el-GR" dirty="0" err="1"/>
              <a:t>οφελη</a:t>
            </a:r>
            <a:endParaRPr dirty="0"/>
          </a:p>
        </p:txBody>
      </p:sp>
      <p:sp>
        <p:nvSpPr>
          <p:cNvPr id="195"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987552" y="1569212"/>
            <a:ext cx="7949431" cy="10580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pPr>
              <a:spcAft>
                <a:spcPts val="1200"/>
              </a:spcAft>
            </a:pPr>
            <a:r>
              <a:rPr lang="el-GR" sz="3200" dirty="0"/>
              <a:t>Η απουσία θερμομόνωσης και προστασίας από το κρύο τον χειμώνα και από τον ήλιο κατά τους καλοκαιρινούς μήνες </a:t>
            </a:r>
          </a:p>
          <a:p>
            <a:pPr marL="457200" indent="-457200">
              <a:spcAft>
                <a:spcPts val="1200"/>
              </a:spcAft>
              <a:buFont typeface="Wingdings" panose="05000000000000000000" pitchFamily="2" charset="2"/>
              <a:buChar char="Ø"/>
            </a:pPr>
            <a:r>
              <a:rPr lang="el-GR" sz="3200" dirty="0"/>
              <a:t>έχουν αρνητικές επιπτώσεις στο </a:t>
            </a:r>
            <a:r>
              <a:rPr lang="el-GR" sz="3200" b="1" dirty="0"/>
              <a:t>περιβάλλον</a:t>
            </a:r>
            <a:r>
              <a:rPr lang="el-GR" sz="3200" dirty="0"/>
              <a:t> και την </a:t>
            </a:r>
            <a:r>
              <a:rPr lang="el-GR" sz="3200" b="1" dirty="0"/>
              <a:t>οικονομία</a:t>
            </a:r>
            <a:r>
              <a:rPr lang="el-GR" sz="3200" dirty="0"/>
              <a:t>,</a:t>
            </a:r>
          </a:p>
          <a:p>
            <a:pPr marL="457200" indent="-457200">
              <a:spcAft>
                <a:spcPts val="1200"/>
              </a:spcAft>
              <a:buFont typeface="Wingdings" panose="05000000000000000000" pitchFamily="2" charset="2"/>
              <a:buChar char="Ø"/>
            </a:pPr>
            <a:r>
              <a:rPr lang="el-GR" sz="3200" dirty="0"/>
              <a:t>επιβαρύνουν την </a:t>
            </a:r>
            <a:r>
              <a:rPr lang="el-GR" sz="3200" b="1" dirty="0"/>
              <a:t>υγεία</a:t>
            </a:r>
            <a:r>
              <a:rPr lang="el-GR" sz="3200" dirty="0"/>
              <a:t> των πολιτών,</a:t>
            </a:r>
          </a:p>
          <a:p>
            <a:pPr marL="457200" indent="-457200">
              <a:spcAft>
                <a:spcPts val="1200"/>
              </a:spcAft>
              <a:buFont typeface="Wingdings" panose="05000000000000000000" pitchFamily="2" charset="2"/>
              <a:buChar char="Ø"/>
            </a:pPr>
            <a:r>
              <a:rPr lang="el-GR" sz="3200" dirty="0"/>
              <a:t>μειώνουν την </a:t>
            </a:r>
            <a:r>
              <a:rPr lang="el-GR" sz="3200" b="1" dirty="0"/>
              <a:t>παραγωγικότητα</a:t>
            </a:r>
            <a:r>
              <a:rPr lang="el-GR" sz="3200" dirty="0"/>
              <a:t> των εργαζομένων σε χώρους εργασίας,</a:t>
            </a:r>
          </a:p>
          <a:p>
            <a:pPr marL="457200" indent="-457200">
              <a:spcAft>
                <a:spcPts val="1200"/>
              </a:spcAft>
              <a:buFont typeface="Wingdings" panose="05000000000000000000" pitchFamily="2" charset="2"/>
              <a:buChar char="Ø"/>
            </a:pPr>
            <a:r>
              <a:rPr lang="el-GR" sz="3200" dirty="0"/>
              <a:t>μειώνουν την </a:t>
            </a:r>
            <a:r>
              <a:rPr lang="el-GR" sz="3200" b="1" dirty="0"/>
              <a:t>αξία</a:t>
            </a:r>
            <a:r>
              <a:rPr lang="el-GR" sz="3200" dirty="0"/>
              <a:t> του ακινήτου,</a:t>
            </a:r>
          </a:p>
          <a:p>
            <a:pPr marL="457200" indent="-457200">
              <a:spcAft>
                <a:spcPts val="1200"/>
              </a:spcAft>
              <a:buFont typeface="Wingdings" panose="05000000000000000000" pitchFamily="2" charset="2"/>
              <a:buChar char="Ø"/>
            </a:pPr>
            <a:r>
              <a:rPr lang="el-GR" sz="3200" dirty="0"/>
              <a:t>υποβαθμίζουν την </a:t>
            </a:r>
            <a:r>
              <a:rPr lang="el-GR" sz="3200" b="1" dirty="0"/>
              <a:t>ποιότητα ζωής</a:t>
            </a:r>
            <a:r>
              <a:rPr lang="el-GR" sz="3200" dirty="0"/>
              <a:t>.</a:t>
            </a:r>
          </a:p>
          <a:p>
            <a:pPr>
              <a:spcAft>
                <a:spcPts val="1200"/>
              </a:spcAft>
            </a:pPr>
            <a:r>
              <a:rPr lang="el-GR" sz="3200" dirty="0"/>
              <a:t>Οι ανακαινίσεις κτηρίων επιλύουν τα πιο πάνω προβλήματα. </a:t>
            </a:r>
          </a:p>
          <a:p>
            <a:pPr>
              <a:spcAft>
                <a:spcPts val="1200"/>
              </a:spcAft>
            </a:pPr>
            <a:r>
              <a:rPr lang="el-GR" sz="3200" dirty="0"/>
              <a:t>Παράλληλα, η θερμομόνωση προσφέρει μια πλήρη οπτική ανακαίνιση του εξωτερικού του κτηρίου, κάτι που πρακτικά σημαίνει ένα </a:t>
            </a:r>
            <a:r>
              <a:rPr lang="el-GR" sz="3200" b="1" dirty="0"/>
              <a:t>καινούργιο κτήριο εξωτερικά</a:t>
            </a:r>
            <a:r>
              <a:rPr lang="el-GR" sz="3200" dirty="0"/>
              <a:t>.</a:t>
            </a:r>
            <a:endParaRPr sz="3200" dirty="0"/>
          </a:p>
        </p:txBody>
      </p:sp>
      <p:pic>
        <p:nvPicPr>
          <p:cNvPr id="11" name="Picture 10" descr="Graphical user interface, text&#10;&#10;Description automatically generated">
            <a:extLst>
              <a:ext uri="{FF2B5EF4-FFF2-40B4-BE49-F238E27FC236}">
                <a16:creationId xmlns:a16="http://schemas.microsoft.com/office/drawing/2014/main" id="{113243A6-B6C7-4667-BF51-64F89A18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pic>
        <p:nvPicPr>
          <p:cNvPr id="3" name="Picture 2">
            <a:extLst>
              <a:ext uri="{FF2B5EF4-FFF2-40B4-BE49-F238E27FC236}">
                <a16:creationId xmlns:a16="http://schemas.microsoft.com/office/drawing/2014/main" id="{D0AB1BDF-9744-4EB5-BB34-A07A75FD9C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8096" y="1735328"/>
            <a:ext cx="14340159" cy="9560106"/>
          </a:xfrm>
          <a:prstGeom prst="rect">
            <a:avLst/>
          </a:prstGeom>
        </p:spPr>
      </p:pic>
      <p:cxnSp>
        <p:nvCxnSpPr>
          <p:cNvPr id="7" name="Straight Connector 6">
            <a:extLst>
              <a:ext uri="{FF2B5EF4-FFF2-40B4-BE49-F238E27FC236}">
                <a16:creationId xmlns:a16="http://schemas.microsoft.com/office/drawing/2014/main" id="{F8F3F0C7-3665-47D2-869C-E3E0DA21BA6D}"/>
              </a:ext>
            </a:extLst>
          </p:cNvPr>
          <p:cNvCxnSpPr>
            <a:cxnSpLocks/>
          </p:cNvCxnSpPr>
          <p:nvPr/>
        </p:nvCxnSpPr>
        <p:spPr>
          <a:xfrm>
            <a:off x="1270000" y="137825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B463541-0745-47DC-8923-476C96A8EE3E}"/>
              </a:ext>
            </a:extLst>
          </p:cNvPr>
          <p:cNvPicPr>
            <a:picLocks noChangeAspect="1"/>
          </p:cNvPicPr>
          <p:nvPr/>
        </p:nvPicPr>
        <p:blipFill>
          <a:blip r:embed="rId5"/>
          <a:stretch>
            <a:fillRect/>
          </a:stretch>
        </p:blipFill>
        <p:spPr>
          <a:xfrm>
            <a:off x="22060300" y="680934"/>
            <a:ext cx="711200" cy="6985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96908E-D6E8-4838-88D8-C23251A5F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378" y="-2725816"/>
            <a:ext cx="26572207" cy="17714804"/>
          </a:xfrm>
          <a:prstGeom prst="rect">
            <a:avLst/>
          </a:prstGeom>
        </p:spPr>
      </p:pic>
      <p:sp>
        <p:nvSpPr>
          <p:cNvPr id="9" name="Rectangle">
            <a:extLst>
              <a:ext uri="{FF2B5EF4-FFF2-40B4-BE49-F238E27FC236}">
                <a16:creationId xmlns:a16="http://schemas.microsoft.com/office/drawing/2014/main" id="{741274E1-0C17-2045-B802-8A504DBBFBA6}"/>
              </a:ext>
            </a:extLst>
          </p:cNvPr>
          <p:cNvSpPr/>
          <p:nvPr/>
        </p:nvSpPr>
        <p:spPr>
          <a:xfrm rot="914430">
            <a:off x="12621298" y="-6042879"/>
            <a:ext cx="16263123" cy="22388536"/>
          </a:xfrm>
          <a:prstGeom prst="rect">
            <a:avLst/>
          </a:prstGeom>
          <a:solidFill>
            <a:srgbClr val="2E7687">
              <a:alpha val="79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210" name="Image" descr="Image"/>
          <p:cNvPicPr>
            <a:picLocks noChangeAspect="1"/>
          </p:cNvPicPr>
          <p:nvPr/>
        </p:nvPicPr>
        <p:blipFill>
          <a:blip r:embed="rId4"/>
          <a:stretch>
            <a:fillRect/>
          </a:stretch>
        </p:blipFill>
        <p:spPr>
          <a:xfrm>
            <a:off x="8936984" y="10354105"/>
            <a:ext cx="15700723" cy="3345352"/>
          </a:xfrm>
          <a:prstGeom prst="rect">
            <a:avLst/>
          </a:prstGeom>
          <a:ln w="12700">
            <a:miter lim="400000"/>
          </a:ln>
        </p:spPr>
      </p:pic>
      <p:pic>
        <p:nvPicPr>
          <p:cNvPr id="16" name="Picture 15" descr="Graphical user interface, text&#10;&#10;Description automatically generated">
            <a:extLst>
              <a:ext uri="{FF2B5EF4-FFF2-40B4-BE49-F238E27FC236}">
                <a16:creationId xmlns:a16="http://schemas.microsoft.com/office/drawing/2014/main" id="{0625127D-CEF7-A947-955F-2274035999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12"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a:extLst>
              <a:ext uri="{FF2B5EF4-FFF2-40B4-BE49-F238E27FC236}">
                <a16:creationId xmlns:a16="http://schemas.microsoft.com/office/drawing/2014/main" id="{E36ABF4F-5D09-BE49-B793-6F29EC9E5633}"/>
              </a:ext>
            </a:extLst>
          </p:cNvPr>
          <p:cNvSpPr txBox="1"/>
          <p:nvPr/>
        </p:nvSpPr>
        <p:spPr>
          <a:xfrm>
            <a:off x="13394890" y="4977486"/>
            <a:ext cx="9376610" cy="6506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3500" b="0" i="1">
                <a:solidFill>
                  <a:srgbClr val="FFFFFF"/>
                </a:solidFill>
                <a:latin typeface="Arial"/>
                <a:ea typeface="Arial"/>
                <a:cs typeface="Arial"/>
                <a:sym typeface="Arial"/>
              </a:defRPr>
            </a:lvl1pPr>
          </a:lstStyle>
          <a:p>
            <a:r>
              <a:rPr lang="el-GR" dirty="0"/>
              <a:t>Σε χώρες όπως η Κύπρος με άφθονη ηλιοφάνεια, με την εγκατάσταση φωτοβολταϊκών ο καθένας μας μπορεί να γίνει ένας </a:t>
            </a:r>
            <a:r>
              <a:rPr lang="el-GR" b="1" dirty="0"/>
              <a:t>μικρός παραγωγός </a:t>
            </a:r>
            <a:r>
              <a:rPr lang="el-GR" dirty="0"/>
              <a:t>ηλεκτρικού ρεύματος, </a:t>
            </a:r>
          </a:p>
          <a:p>
            <a:pPr marL="457200" indent="-457200">
              <a:buFont typeface="Wingdings" panose="05000000000000000000" pitchFamily="2" charset="2"/>
              <a:buChar char="ü"/>
            </a:pPr>
            <a:r>
              <a:rPr lang="el-GR" dirty="0"/>
              <a:t>διοχετεύοντας στο σύστημα ενέργειας της χώρας την ενέργεια που παράγει και</a:t>
            </a:r>
          </a:p>
          <a:p>
            <a:pPr marL="457200" indent="-457200">
              <a:buFont typeface="Wingdings" panose="05000000000000000000" pitchFamily="2" charset="2"/>
              <a:buChar char="ü"/>
            </a:pPr>
            <a:r>
              <a:rPr lang="el-GR" dirty="0"/>
              <a:t>μειώνοντας στο ελάχιστο </a:t>
            </a:r>
            <a:br>
              <a:rPr lang="el-GR" dirty="0"/>
            </a:br>
            <a:r>
              <a:rPr lang="el-GR" dirty="0"/>
              <a:t>το </a:t>
            </a:r>
            <a:r>
              <a:rPr lang="el-GR" b="1" dirty="0"/>
              <a:t>κόστος</a:t>
            </a:r>
            <a:r>
              <a:rPr lang="el-GR" dirty="0"/>
              <a:t> της ενέργειας που πληρώνει μηνιαίως για τις ανάγκες του. </a:t>
            </a:r>
            <a:endParaRPr dirty="0"/>
          </a:p>
        </p:txBody>
      </p:sp>
      <p:sp>
        <p:nvSpPr>
          <p:cNvPr id="13" name="headline goes here goes here">
            <a:extLst>
              <a:ext uri="{FF2B5EF4-FFF2-40B4-BE49-F238E27FC236}">
                <a16:creationId xmlns:a16="http://schemas.microsoft.com/office/drawing/2014/main" id="{C50518D3-4843-144B-BF5B-B2F43B4AB031}"/>
              </a:ext>
            </a:extLst>
          </p:cNvPr>
          <p:cNvSpPr txBox="1"/>
          <p:nvPr/>
        </p:nvSpPr>
        <p:spPr>
          <a:xfrm>
            <a:off x="13394890" y="2607815"/>
            <a:ext cx="11115964" cy="22167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sz="6000" dirty="0">
                <a:solidFill>
                  <a:schemeClr val="bg1"/>
                </a:solidFill>
              </a:rPr>
              <a:t>Φωτοβολταϊκα </a:t>
            </a:r>
          </a:p>
          <a:p>
            <a:r>
              <a:rPr lang="el-GR" sz="6000" dirty="0">
                <a:solidFill>
                  <a:schemeClr val="bg1"/>
                </a:solidFill>
              </a:rPr>
              <a:t>στις </a:t>
            </a:r>
            <a:r>
              <a:rPr lang="el-GR" sz="6000" dirty="0" err="1">
                <a:solidFill>
                  <a:schemeClr val="bg1"/>
                </a:solidFill>
              </a:rPr>
              <a:t>στεγεσ</a:t>
            </a:r>
            <a:endParaRPr sz="6000" dirty="0">
              <a:solidFill>
                <a:schemeClr val="bg1"/>
              </a:solidFill>
            </a:endParaRPr>
          </a:p>
        </p:txBody>
      </p:sp>
      <p:cxnSp>
        <p:nvCxnSpPr>
          <p:cNvPr id="14" name="Straight Connector 13">
            <a:extLst>
              <a:ext uri="{FF2B5EF4-FFF2-40B4-BE49-F238E27FC236}">
                <a16:creationId xmlns:a16="http://schemas.microsoft.com/office/drawing/2014/main" id="{5A8BFD46-6370-4140-BF47-D62F0B197D8F}"/>
              </a:ext>
            </a:extLst>
          </p:cNvPr>
          <p:cNvCxnSpPr>
            <a:cxnSpLocks/>
          </p:cNvCxnSpPr>
          <p:nvPr/>
        </p:nvCxnSpPr>
        <p:spPr>
          <a:xfrm>
            <a:off x="1270000" y="1916736"/>
            <a:ext cx="20790300" cy="1178"/>
          </a:xfrm>
          <a:prstGeom prst="line">
            <a:avLst/>
          </a:prstGeom>
          <a:noFill/>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D3AE4511-D7E9-F64C-8F51-EC9D20497CEB}"/>
              </a:ext>
            </a:extLst>
          </p:cNvPr>
          <p:cNvPicPr>
            <a:picLocks noChangeAspect="1"/>
          </p:cNvPicPr>
          <p:nvPr/>
        </p:nvPicPr>
        <p:blipFill>
          <a:blip r:embed="rId6"/>
          <a:stretch>
            <a:fillRect/>
          </a:stretch>
        </p:blipFill>
        <p:spPr>
          <a:xfrm>
            <a:off x="22060300" y="1212674"/>
            <a:ext cx="711200" cy="698500"/>
          </a:xfrm>
          <a:prstGeom prst="rect">
            <a:avLst/>
          </a:prstGeom>
        </p:spPr>
      </p:pic>
    </p:spTree>
    <p:extLst>
      <p:ext uri="{BB962C8B-B14F-4D97-AF65-F5344CB8AC3E}">
        <p14:creationId xmlns:p14="http://schemas.microsoft.com/office/powerpoint/2010/main" val="36029198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58"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p:cNvSpPr txBox="1"/>
          <p:nvPr/>
        </p:nvSpPr>
        <p:spPr>
          <a:xfrm>
            <a:off x="1270000" y="2589917"/>
            <a:ext cx="8038592" cy="594399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r>
              <a:rPr lang="el-GR" dirty="0"/>
              <a:t>Την προηγούμενη Προγραμματική περίοδο 2014-2020, ως Υπουργείο Ενέργειας δώσαμε εγκρίσεις σε </a:t>
            </a:r>
            <a:r>
              <a:rPr lang="el-GR" b="1" dirty="0"/>
              <a:t>2.032 πολίτες </a:t>
            </a:r>
            <a:r>
              <a:rPr lang="el-GR" dirty="0"/>
              <a:t>να προχωρήσουν σε ενεργειακή αναβάθμιση των οικιών τους, για το συνολικό </a:t>
            </a:r>
            <a:br>
              <a:rPr lang="el-GR" dirty="0"/>
            </a:br>
            <a:r>
              <a:rPr lang="el-GR" dirty="0"/>
              <a:t>ποσό των </a:t>
            </a:r>
            <a:r>
              <a:rPr lang="el-GR" b="1" dirty="0"/>
              <a:t>€20,3 εκατ. </a:t>
            </a:r>
          </a:p>
          <a:p>
            <a:endParaRPr lang="el-GR" b="1" dirty="0"/>
          </a:p>
        </p:txBody>
      </p:sp>
      <p:pic>
        <p:nvPicPr>
          <p:cNvPr id="10" name="Picture 9" descr="Graphical user interface, text&#10;&#10;Description automatically generated">
            <a:extLst>
              <a:ext uri="{FF2B5EF4-FFF2-40B4-BE49-F238E27FC236}">
                <a16:creationId xmlns:a16="http://schemas.microsoft.com/office/drawing/2014/main" id="{F86BDBE7-74FF-5948-ADD1-48F24EE75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err="1"/>
              <a:t>Χορηγιεσ</a:t>
            </a:r>
            <a:r>
              <a:rPr lang="el-GR" dirty="0"/>
              <a:t> €70+ εκατ.</a:t>
            </a:r>
            <a:endParaRPr dirty="0"/>
          </a:p>
        </p:txBody>
      </p:sp>
      <p:cxnSp>
        <p:nvCxnSpPr>
          <p:cNvPr id="16" name="Straight Connector 15">
            <a:extLst>
              <a:ext uri="{FF2B5EF4-FFF2-40B4-BE49-F238E27FC236}">
                <a16:creationId xmlns:a16="http://schemas.microsoft.com/office/drawing/2014/main"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1"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a:extLst>
              <a:ext uri="{FF2B5EF4-FFF2-40B4-BE49-F238E27FC236}">
                <a16:creationId xmlns:a16="http://schemas.microsoft.com/office/drawing/2014/main" id="{8461425D-C09F-4F17-8F12-254E9D3542D2}"/>
              </a:ext>
            </a:extLst>
          </p:cNvPr>
          <p:cNvSpPr txBox="1"/>
          <p:nvPr/>
        </p:nvSpPr>
        <p:spPr>
          <a:xfrm>
            <a:off x="10728960" y="2579757"/>
            <a:ext cx="10810240" cy="96373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algn="l" defTabSz="457200">
              <a:lnSpc>
                <a:spcPct val="120000"/>
              </a:lnSpc>
              <a:defRPr sz="4000" b="0" i="1">
                <a:solidFill>
                  <a:srgbClr val="5E5E5E"/>
                </a:solidFill>
                <a:latin typeface="Arial"/>
                <a:ea typeface="Arial"/>
                <a:cs typeface="Arial"/>
                <a:sym typeface="Arial"/>
              </a:defRPr>
            </a:pPr>
            <a:r>
              <a:rPr lang="el-GR" dirty="0"/>
              <a:t>Σε αυτή την Προγραμματική Περίοδο 2021-2027, αυξήσαμε το ποσό στα </a:t>
            </a:r>
            <a:r>
              <a:rPr lang="el-GR" b="1" dirty="0"/>
              <a:t>€70 εκατ. </a:t>
            </a:r>
            <a:r>
              <a:rPr lang="el-GR" dirty="0"/>
              <a:t>για να δώσουμε το κίνητρο σε ακόμη περισσότερους συμπολίτες μας να νιώσουν μεγαλύτερη άνεση στο σπίτι τους και να περιορίσουν το περιβαλλοντικό τους αποτύπωμα.</a:t>
            </a:r>
          </a:p>
          <a:p>
            <a:pPr algn="l" defTabSz="457200">
              <a:lnSpc>
                <a:spcPct val="120000"/>
              </a:lnSpc>
              <a:defRPr sz="4000" b="0" i="1">
                <a:solidFill>
                  <a:srgbClr val="5E5E5E"/>
                </a:solidFill>
                <a:latin typeface="Arial"/>
                <a:ea typeface="Arial"/>
                <a:cs typeface="Arial"/>
                <a:sym typeface="Arial"/>
              </a:defRPr>
            </a:pPr>
            <a:endParaRPr lang="el-GR" dirty="0"/>
          </a:p>
          <a:p>
            <a:pPr algn="l" defTabSz="457200">
              <a:lnSpc>
                <a:spcPct val="120000"/>
              </a:lnSpc>
              <a:defRPr sz="4000" b="0" i="1">
                <a:solidFill>
                  <a:srgbClr val="5E5E5E"/>
                </a:solidFill>
                <a:latin typeface="Arial"/>
                <a:ea typeface="Arial"/>
                <a:cs typeface="Arial"/>
                <a:sym typeface="Arial"/>
              </a:defRPr>
            </a:pPr>
            <a:r>
              <a:rPr lang="el-GR" dirty="0"/>
              <a:t>Πέραν των συγκεκριμένων κονδυλίων, ακόμα </a:t>
            </a:r>
            <a:r>
              <a:rPr lang="el-GR" b="1" dirty="0"/>
              <a:t>€7 – €8 εκατ. ευρώ ετησίως</a:t>
            </a:r>
            <a:r>
              <a:rPr lang="el-GR" dirty="0"/>
              <a:t>, θα δίνονται ως κίνητρα, μέσω του Ειδικού Ταμείου ΑΠΕ &amp; ΕΞΕ, για ενεργειακές αναβαθμίσεις και για εγκατάσταση ΑΠΕ.</a:t>
            </a:r>
            <a:endParaRPr lang="en-US" dirty="0"/>
          </a:p>
          <a:p>
            <a:endParaRPr lang="el-GR" b="1"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B8CDCE-222A-44A0-A112-07AEC8400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41276" y="1717928"/>
            <a:ext cx="13431884" cy="12392348"/>
          </a:xfrm>
          <a:prstGeom prst="rect">
            <a:avLst/>
          </a:prstGeom>
        </p:spPr>
      </p:pic>
      <p:sp>
        <p:nvSpPr>
          <p:cNvPr id="174"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sp>
        <p:nvSpPr>
          <p:cNvPr id="175" name="headline goes here goes here"/>
          <p:cNvSpPr txBox="1"/>
          <p:nvPr/>
        </p:nvSpPr>
        <p:spPr>
          <a:xfrm>
            <a:off x="1270000" y="1137821"/>
            <a:ext cx="14563666"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err="1"/>
              <a:t>Σχεδιο</a:t>
            </a:r>
            <a:r>
              <a:rPr lang="el-GR" dirty="0"/>
              <a:t> </a:t>
            </a:r>
            <a:r>
              <a:rPr lang="el-GR" dirty="0" err="1"/>
              <a:t>Εξοικονομω</a:t>
            </a:r>
            <a:r>
              <a:rPr lang="el-GR" dirty="0"/>
              <a:t> – </a:t>
            </a:r>
            <a:r>
              <a:rPr lang="el-GR" dirty="0" err="1"/>
              <a:t>αναβαθμιζω</a:t>
            </a:r>
            <a:r>
              <a:rPr lang="el-GR" dirty="0"/>
              <a:t> στις </a:t>
            </a:r>
            <a:r>
              <a:rPr lang="el-GR" dirty="0" err="1"/>
              <a:t>κατοικιεσ</a:t>
            </a:r>
            <a:endParaRPr dirty="0"/>
          </a:p>
        </p:txBody>
      </p:sp>
      <p:sp>
        <p:nvSpPr>
          <p:cNvPr id="176"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p:cNvSpPr txBox="1"/>
          <p:nvPr/>
        </p:nvSpPr>
        <p:spPr>
          <a:xfrm>
            <a:off x="1269907" y="3804570"/>
            <a:ext cx="6277733" cy="650646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dirty="0"/>
              <a:t>Το Υπουργείο Ενέργειας, Εμπορίου και Βιομηχανίας </a:t>
            </a:r>
            <a:br>
              <a:rPr lang="el-GR" dirty="0"/>
            </a:br>
            <a:r>
              <a:rPr lang="el-GR" dirty="0"/>
              <a:t>σού δίνει την ευκαιρία να εναρμονίσεις την οικία σου </a:t>
            </a:r>
            <a:br>
              <a:rPr lang="el-GR" dirty="0"/>
            </a:br>
            <a:r>
              <a:rPr lang="el-GR" dirty="0"/>
              <a:t>με τις σύγχρονες τάσεις της πράσινης ανάπτυξης, παρέχοντάς σου ως επιπλέον κίνητρο την </a:t>
            </a:r>
            <a:r>
              <a:rPr lang="el-GR" b="1" dirty="0"/>
              <a:t>κρατική χορηγία </a:t>
            </a:r>
            <a:r>
              <a:rPr lang="el-GR" dirty="0"/>
              <a:t>για να προβείς στην ενεργειακή αναβάθμιση του σπιτιού σου. </a:t>
            </a:r>
            <a:endParaRPr dirty="0"/>
          </a:p>
        </p:txBody>
      </p:sp>
      <p:sp>
        <p:nvSpPr>
          <p:cNvPr id="177"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Integer vitae vesti bulu enim. Nulam dictu massa"/>
          <p:cNvSpPr txBox="1"/>
          <p:nvPr/>
        </p:nvSpPr>
        <p:spPr>
          <a:xfrm>
            <a:off x="16610770" y="2958438"/>
            <a:ext cx="6375691" cy="77991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algn="l" defTabSz="457200">
              <a:lnSpc>
                <a:spcPct val="120000"/>
              </a:lnSpc>
              <a:defRPr sz="3500" b="0" i="1">
                <a:solidFill>
                  <a:srgbClr val="5E5E5E"/>
                </a:solidFill>
                <a:latin typeface="Arial"/>
                <a:ea typeface="Arial"/>
                <a:cs typeface="Arial"/>
                <a:sym typeface="Arial"/>
              </a:defRPr>
            </a:lvl1pPr>
          </a:lstStyle>
          <a:p>
            <a:r>
              <a:rPr lang="el-GR" dirty="0"/>
              <a:t>Το σχέδιο χορηγιών καλύπτει: </a:t>
            </a:r>
          </a:p>
          <a:p>
            <a:pPr marL="457200" indent="-457200">
              <a:buFont typeface="Wingdings" panose="05000000000000000000" pitchFamily="2" charset="2"/>
              <a:buChar char="ü"/>
            </a:pPr>
            <a:r>
              <a:rPr lang="el-GR" dirty="0"/>
              <a:t>θερμομόνωση, </a:t>
            </a:r>
          </a:p>
          <a:p>
            <a:pPr marL="457200" indent="-457200">
              <a:buFont typeface="Wingdings" panose="05000000000000000000" pitchFamily="2" charset="2"/>
              <a:buChar char="ü"/>
            </a:pPr>
            <a:r>
              <a:rPr lang="el-GR" dirty="0"/>
              <a:t>αντικατάσταση κουφωμάτων,</a:t>
            </a:r>
          </a:p>
          <a:p>
            <a:pPr marL="457200" indent="-457200">
              <a:buFont typeface="Wingdings" panose="05000000000000000000" pitchFamily="2" charset="2"/>
              <a:buChar char="ü"/>
            </a:pPr>
            <a:r>
              <a:rPr lang="el-GR" dirty="0"/>
              <a:t>εγκατάσταση συστημάτων σκίασης, </a:t>
            </a:r>
          </a:p>
          <a:p>
            <a:pPr marL="457200" indent="-457200">
              <a:buFont typeface="Wingdings" panose="05000000000000000000" pitchFamily="2" charset="2"/>
              <a:buChar char="ü"/>
            </a:pPr>
            <a:r>
              <a:rPr lang="el-GR" dirty="0"/>
              <a:t>εγκατάσταση ή αντικατάσταση ηλιακών, φωτοβολταϊκών, κλιματιστικών, μπαταριών αποθήκευσης ηλιακής ενέργειας, αυτοματισμούς κ.α. </a:t>
            </a:r>
            <a:endParaRPr dirty="0"/>
          </a:p>
        </p:txBody>
      </p:sp>
      <p:sp>
        <p:nvSpPr>
          <p:cNvPr id="179" name="ΥΠΟΥΡΓΕΙΟ ΟΙΚΟΝΟΜΙΚΩΝ"/>
          <p:cNvSpPr txBox="1">
            <a:spLocks noGrp="1"/>
          </p:cNvSpPr>
          <p:nvPr>
            <p:ph type="subTitle" sz="quarter" idx="1"/>
          </p:nvPr>
        </p:nvSpPr>
        <p:spPr>
          <a:xfrm>
            <a:off x="11104845" y="12424383"/>
            <a:ext cx="9605670" cy="613971"/>
          </a:xfrm>
          <a:prstGeom prst="rect">
            <a:avLst/>
          </a:prstGeom>
        </p:spPr>
        <p:txBody>
          <a:bodyPr/>
          <a:lstStyle>
            <a:lvl1pPr algn="l">
              <a:defRPr sz="2500" b="1">
                <a:solidFill>
                  <a:srgbClr val="FFFFFF"/>
                </a:solidFill>
                <a:latin typeface="Arial"/>
                <a:ea typeface="Arial"/>
                <a:cs typeface="Arial"/>
                <a:sym typeface="Arial"/>
              </a:defRPr>
            </a:lvl1pPr>
          </a:lstStyle>
          <a:p>
            <a:r>
              <a:t>ΥΠΟΥΡΓΕΙΟ ΟΙΚΟΝΟΜΙΚΩΝ</a:t>
            </a:r>
          </a:p>
        </p:txBody>
      </p:sp>
      <p:pic>
        <p:nvPicPr>
          <p:cNvPr id="10" name="Image" descr="Image">
            <a:extLst>
              <a:ext uri="{FF2B5EF4-FFF2-40B4-BE49-F238E27FC236}">
                <a16:creationId xmlns:a16="http://schemas.microsoft.com/office/drawing/2014/main" id="{263B4E13-1058-4B8B-8DF1-5235254AAAB3}"/>
              </a:ext>
            </a:extLst>
          </p:cNvPr>
          <p:cNvPicPr>
            <a:picLocks noChangeAspect="1"/>
          </p:cNvPicPr>
          <p:nvPr/>
        </p:nvPicPr>
        <p:blipFill>
          <a:blip r:embed="rId3"/>
          <a:stretch>
            <a:fillRect/>
          </a:stretch>
        </p:blipFill>
        <p:spPr>
          <a:xfrm>
            <a:off x="8936984" y="10354105"/>
            <a:ext cx="15700723" cy="3345352"/>
          </a:xfrm>
          <a:prstGeom prst="rect">
            <a:avLst/>
          </a:prstGeom>
          <a:ln w="12700">
            <a:miter lim="400000"/>
          </a:ln>
        </p:spPr>
      </p:pic>
      <p:pic>
        <p:nvPicPr>
          <p:cNvPr id="11" name="Picture 10" descr="Graphical user interface, text&#10;&#10;Description automatically generated">
            <a:extLst>
              <a:ext uri="{FF2B5EF4-FFF2-40B4-BE49-F238E27FC236}">
                <a16:creationId xmlns:a16="http://schemas.microsoft.com/office/drawing/2014/main" id="{C11D92E1-817B-4615-B91D-EB6AA6EE3A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 descr="Image"/>
          <p:cNvPicPr>
            <a:picLocks noChangeAspect="1"/>
          </p:cNvPicPr>
          <p:nvPr/>
        </p:nvPicPr>
        <p:blipFill>
          <a:blip r:embed="rId2"/>
          <a:stretch>
            <a:fillRect/>
          </a:stretch>
        </p:blipFill>
        <p:spPr>
          <a:xfrm>
            <a:off x="8936984" y="10354105"/>
            <a:ext cx="15700723" cy="3345352"/>
          </a:xfrm>
          <a:prstGeom prst="rect">
            <a:avLst/>
          </a:prstGeom>
          <a:ln w="12700">
            <a:miter lim="400000"/>
          </a:ln>
        </p:spPr>
      </p:pic>
      <p:sp>
        <p:nvSpPr>
          <p:cNvPr id="157" name="ΚΥΠΡΙΑΚΗ ΔΗΜΟΚΡΑΤΙΑ / ΠΝΕΥΜΑΤΙΚΑ ΔΙΚΑΙΩΜΑΤΑ 2020"/>
          <p:cNvSpPr txBox="1"/>
          <p:nvPr/>
        </p:nvSpPr>
        <p:spPr>
          <a:xfrm>
            <a:off x="1210618" y="12858825"/>
            <a:ext cx="4015061" cy="48151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pPr algn="l">
              <a:defRPr sz="1000" b="0">
                <a:solidFill>
                  <a:srgbClr val="5E5E5E"/>
                </a:solidFill>
                <a:latin typeface="Arial"/>
                <a:ea typeface="Arial"/>
                <a:cs typeface="Arial"/>
                <a:sym typeface="Arial"/>
              </a:defRPr>
            </a:pPr>
            <a:r>
              <a:rPr b="1"/>
              <a:t>ΚΥΠΡΙΑΚΗ ΔΗΜΟΚΡΑΤΙΑ</a:t>
            </a:r>
            <a:r>
              <a:t> / ΠΝΕΥΜΑΤΙΚΑ ΔΙΚΑΙΩΜΑΤΑ 2020</a:t>
            </a:r>
          </a:p>
        </p:txBody>
      </p:sp>
      <p:pic>
        <p:nvPicPr>
          <p:cNvPr id="10" name="Picture 9" descr="Graphical user interface, text&#10;&#10;Description automatically generated">
            <a:extLst>
              <a:ext uri="{FF2B5EF4-FFF2-40B4-BE49-F238E27FC236}">
                <a16:creationId xmlns:a16="http://schemas.microsoft.com/office/drawing/2014/main" id="{F86BDBE7-74FF-5948-ADD1-48F24EE75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7850" y="11986238"/>
            <a:ext cx="6035270" cy="1310516"/>
          </a:xfrm>
          <a:prstGeom prst="rect">
            <a:avLst/>
          </a:prstGeom>
        </p:spPr>
      </p:pic>
      <p:sp>
        <p:nvSpPr>
          <p:cNvPr id="15" name="headline goes here goes here">
            <a:extLst>
              <a:ext uri="{FF2B5EF4-FFF2-40B4-BE49-F238E27FC236}">
                <a16:creationId xmlns:a16="http://schemas.microsoft.com/office/drawing/2014/main" id="{C5A2D2A1-740A-0041-86AE-3FB61AC06DB1}"/>
              </a:ext>
            </a:extLst>
          </p:cNvPr>
          <p:cNvSpPr txBox="1"/>
          <p:nvPr/>
        </p:nvSpPr>
        <p:spPr>
          <a:xfrm>
            <a:off x="1270000" y="1137821"/>
            <a:ext cx="11115964" cy="77335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lnSpc>
                <a:spcPct val="120000"/>
              </a:lnSpc>
              <a:defRPr sz="4000" cap="all">
                <a:solidFill>
                  <a:srgbClr val="307788"/>
                </a:solidFill>
                <a:latin typeface="Arial"/>
                <a:ea typeface="Arial"/>
                <a:cs typeface="Arial"/>
                <a:sym typeface="Arial"/>
              </a:defRPr>
            </a:lvl1pPr>
          </a:lstStyle>
          <a:p>
            <a:r>
              <a:rPr lang="el-GR" dirty="0"/>
              <a:t>ΑΠΛΟΠΟΙΗΣΗ ΜΕΘΟΔΟΥ ΕΛΕΓΧΟΥ</a:t>
            </a:r>
            <a:endParaRPr dirty="0"/>
          </a:p>
        </p:txBody>
      </p:sp>
      <p:cxnSp>
        <p:nvCxnSpPr>
          <p:cNvPr id="16" name="Straight Connector 15">
            <a:extLst>
              <a:ext uri="{FF2B5EF4-FFF2-40B4-BE49-F238E27FC236}">
                <a16:creationId xmlns:a16="http://schemas.microsoft.com/office/drawing/2014/main" id="{A0A9A173-5648-E04C-A756-C79346B401CF}"/>
              </a:ext>
            </a:extLst>
          </p:cNvPr>
          <p:cNvCxnSpPr>
            <a:cxnSpLocks/>
          </p:cNvCxnSpPr>
          <p:nvPr/>
        </p:nvCxnSpPr>
        <p:spPr>
          <a:xfrm>
            <a:off x="1270000" y="1916736"/>
            <a:ext cx="20790300" cy="1178"/>
          </a:xfrm>
          <a:prstGeom prst="line">
            <a:avLst/>
          </a:prstGeom>
          <a:noFill/>
          <a:ln>
            <a:solidFill>
              <a:srgbClr val="168DA5"/>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C6751924-6B62-7448-84F4-B17A9B72C166}"/>
              </a:ext>
            </a:extLst>
          </p:cNvPr>
          <p:cNvPicPr>
            <a:picLocks noChangeAspect="1"/>
          </p:cNvPicPr>
          <p:nvPr/>
        </p:nvPicPr>
        <p:blipFill>
          <a:blip r:embed="rId4"/>
          <a:stretch>
            <a:fillRect/>
          </a:stretch>
        </p:blipFill>
        <p:spPr>
          <a:xfrm>
            <a:off x="22060300" y="1219414"/>
            <a:ext cx="711200" cy="698500"/>
          </a:xfrm>
          <a:prstGeom prst="rect">
            <a:avLst/>
          </a:prstGeom>
        </p:spPr>
      </p:pic>
      <p:sp>
        <p:nvSpPr>
          <p:cNvPr id="11" name="Lorem ipsum dolor sit amet, consec etur adip iscin elit. Suspe disse place rat, felis in biben dum trist ique, lectu magna fini bus dolor, ut sagit tis nibh lorem in massa. In eget purus et torto lobor tis auctor non vel ex. Cura bitur ac ultri cies enim. Nulam dictu massa id neque ornar, vel ornar diam pulvi nar.">
            <a:extLst>
              <a:ext uri="{FF2B5EF4-FFF2-40B4-BE49-F238E27FC236}">
                <a16:creationId xmlns:a16="http://schemas.microsoft.com/office/drawing/2014/main" id="{8461425D-C09F-4F17-8F12-254E9D3542D2}"/>
              </a:ext>
            </a:extLst>
          </p:cNvPr>
          <p:cNvSpPr txBox="1"/>
          <p:nvPr/>
        </p:nvSpPr>
        <p:spPr>
          <a:xfrm>
            <a:off x="1210618" y="2348920"/>
            <a:ext cx="7726366" cy="118533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lnSpc>
                <a:spcPct val="120000"/>
              </a:lnSpc>
              <a:defRPr sz="4000" b="0" i="1">
                <a:solidFill>
                  <a:srgbClr val="5E5E5E"/>
                </a:solidFill>
                <a:latin typeface="Arial"/>
                <a:ea typeface="Arial"/>
                <a:cs typeface="Arial"/>
                <a:sym typeface="Arial"/>
              </a:defRPr>
            </a:lvl1pPr>
          </a:lstStyle>
          <a:p>
            <a:pPr marL="571500" indent="-571500" algn="l" defTabSz="457200">
              <a:lnSpc>
                <a:spcPct val="120000"/>
              </a:lnSpc>
              <a:buFont typeface="Arial" panose="020B0604020202020204" pitchFamily="34" charset="0"/>
              <a:buChar char="•"/>
              <a:defRPr sz="4000" b="0" i="1">
                <a:solidFill>
                  <a:srgbClr val="5E5E5E"/>
                </a:solidFill>
                <a:latin typeface="Arial"/>
                <a:ea typeface="Arial"/>
                <a:cs typeface="Arial"/>
                <a:sym typeface="Arial"/>
              </a:defRPr>
            </a:pPr>
            <a:r>
              <a:rPr lang="el-GR" dirty="0"/>
              <a:t>Δεν θα ζητούνται προσφορές, τιμολόγια και αποδείξεις. Για κάθε δαπάνη θα υπάρχει προκαθορισμένο επιλέξιμο κόστος. </a:t>
            </a:r>
            <a:r>
              <a:rPr lang="el-GR" b="1" dirty="0"/>
              <a:t>Αυτό σημαίνει πολύ πιο ταχεία εξέταση </a:t>
            </a:r>
            <a:br>
              <a:rPr lang="el-GR" b="1" dirty="0"/>
            </a:br>
            <a:r>
              <a:rPr lang="el-GR" b="1" dirty="0"/>
              <a:t>των αιτήσεων. </a:t>
            </a:r>
          </a:p>
          <a:p>
            <a:pPr algn="l" defTabSz="457200">
              <a:lnSpc>
                <a:spcPct val="120000"/>
              </a:lnSpc>
              <a:defRPr sz="4000" b="0" i="1">
                <a:solidFill>
                  <a:srgbClr val="5E5E5E"/>
                </a:solidFill>
                <a:latin typeface="Arial"/>
                <a:ea typeface="Arial"/>
                <a:cs typeface="Arial"/>
                <a:sym typeface="Arial"/>
              </a:defRPr>
            </a:pPr>
            <a:endParaRPr lang="el-GR" b="1" dirty="0"/>
          </a:p>
          <a:p>
            <a:pPr marL="571500" indent="-571500" algn="l" defTabSz="457200">
              <a:lnSpc>
                <a:spcPct val="120000"/>
              </a:lnSpc>
              <a:buFont typeface="Arial" panose="020B0604020202020204" pitchFamily="34" charset="0"/>
              <a:buChar char="•"/>
              <a:defRPr sz="4000" b="0" i="1">
                <a:solidFill>
                  <a:srgbClr val="5E5E5E"/>
                </a:solidFill>
                <a:latin typeface="Arial"/>
                <a:ea typeface="Arial"/>
                <a:cs typeface="Arial"/>
                <a:sym typeface="Arial"/>
              </a:defRPr>
            </a:pPr>
            <a:r>
              <a:rPr lang="el-GR" b="1" dirty="0"/>
              <a:t>Θα υπάρχουν δικλείδες ασφαλείας για έλεγχο </a:t>
            </a:r>
          </a:p>
          <a:p>
            <a:pPr algn="l" defTabSz="457200">
              <a:lnSpc>
                <a:spcPct val="120000"/>
              </a:lnSpc>
              <a:defRPr sz="4000" b="0" i="1">
                <a:solidFill>
                  <a:srgbClr val="5E5E5E"/>
                </a:solidFill>
                <a:latin typeface="Arial"/>
                <a:ea typeface="Arial"/>
                <a:cs typeface="Arial"/>
                <a:sym typeface="Arial"/>
              </a:defRPr>
            </a:pPr>
            <a:r>
              <a:rPr lang="el-GR" b="1" dirty="0"/>
              <a:t>	 των έργων </a:t>
            </a:r>
          </a:p>
          <a:p>
            <a:pPr algn="l" defTabSz="457200">
              <a:lnSpc>
                <a:spcPct val="120000"/>
              </a:lnSpc>
              <a:defRPr sz="4000" b="0" i="1">
                <a:solidFill>
                  <a:srgbClr val="5E5E5E"/>
                </a:solidFill>
                <a:latin typeface="Arial"/>
                <a:ea typeface="Arial"/>
                <a:cs typeface="Arial"/>
                <a:sym typeface="Arial"/>
              </a:defRPr>
            </a:pPr>
            <a:r>
              <a:rPr lang="el-GR" b="1" dirty="0"/>
              <a:t>	 και των δαπανών.</a:t>
            </a:r>
          </a:p>
          <a:p>
            <a:pPr algn="l" defTabSz="457200">
              <a:lnSpc>
                <a:spcPct val="120000"/>
              </a:lnSpc>
              <a:defRPr sz="4000" b="0" i="1">
                <a:solidFill>
                  <a:srgbClr val="5E5E5E"/>
                </a:solidFill>
                <a:latin typeface="Arial"/>
                <a:ea typeface="Arial"/>
                <a:cs typeface="Arial"/>
                <a:sym typeface="Arial"/>
              </a:defRPr>
            </a:pPr>
            <a:endParaRPr lang="el-GR" b="1" dirty="0"/>
          </a:p>
          <a:p>
            <a:pPr algn="l" defTabSz="457200">
              <a:lnSpc>
                <a:spcPct val="120000"/>
              </a:lnSpc>
              <a:defRPr sz="4000" b="0" i="1">
                <a:solidFill>
                  <a:srgbClr val="5E5E5E"/>
                </a:solidFill>
                <a:latin typeface="Arial"/>
                <a:ea typeface="Arial"/>
                <a:cs typeface="Arial"/>
                <a:sym typeface="Arial"/>
              </a:defRPr>
            </a:pPr>
            <a:endParaRPr lang="el-GR" b="1" dirty="0"/>
          </a:p>
          <a:p>
            <a:pPr algn="l" defTabSz="457200">
              <a:lnSpc>
                <a:spcPct val="120000"/>
              </a:lnSpc>
              <a:defRPr sz="4000" b="0" i="1">
                <a:solidFill>
                  <a:srgbClr val="5E5E5E"/>
                </a:solidFill>
                <a:latin typeface="Arial"/>
                <a:ea typeface="Arial"/>
                <a:cs typeface="Arial"/>
                <a:sym typeface="Arial"/>
              </a:defRPr>
            </a:pPr>
            <a:endParaRPr lang="el-GR" b="1" dirty="0"/>
          </a:p>
          <a:p>
            <a:endParaRPr lang="el-GR" b="1" dirty="0"/>
          </a:p>
        </p:txBody>
      </p:sp>
      <p:pic>
        <p:nvPicPr>
          <p:cNvPr id="3" name="Picture 2">
            <a:extLst>
              <a:ext uri="{FF2B5EF4-FFF2-40B4-BE49-F238E27FC236}">
                <a16:creationId xmlns:a16="http://schemas.microsoft.com/office/drawing/2014/main" id="{3FB548B6-A86A-4F49-809C-D7E6A15319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632" y="2075220"/>
            <a:ext cx="14243538" cy="9486196"/>
          </a:xfrm>
          <a:prstGeom prst="rect">
            <a:avLst/>
          </a:prstGeom>
        </p:spPr>
      </p:pic>
    </p:spTree>
    <p:extLst>
      <p:ext uri="{BB962C8B-B14F-4D97-AF65-F5344CB8AC3E}">
        <p14:creationId xmlns:p14="http://schemas.microsoft.com/office/powerpoint/2010/main" val="3683229585"/>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2156</TotalTime>
  <Words>759</Words>
  <Application>Microsoft Office PowerPoint</Application>
  <PresentationFormat>Custom</PresentationFormat>
  <Paragraphs>78</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Helvetica Neue</vt:lpstr>
      <vt:lpstr>Helvetica Neue Light</vt:lpstr>
      <vt:lpstr>Helvetica Neue Medium</vt:lpstr>
      <vt:lpstr>Wingdings</vt:lpstr>
      <vt:lpstr>White</vt:lpstr>
      <vt:lpstr>PowerPoint Presentation</vt:lpstr>
      <vt:lpstr>PowerPoint Presentation</vt:lpstr>
      <vt:lpstr>PowerPoint Presentation</vt:lpstr>
      <vt:lpstr>Στη χώρα μας οι κατοικίες εκτιμάται ότι ευθύνονται για το 18% της τελικής κατανάλωσης ενέργειας, ενώ ένα άλλο 12% οφείλεται στο εμπόριο, τα ξενοδοχεία και τις υπηρεσίες, κυρίως κτήρια-γραφεία.</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 etur adip iscin elit. Suspe disse place rat.</dc:title>
  <dc:creator>user</dc:creator>
  <cp:lastModifiedBy>order 1823917</cp:lastModifiedBy>
  <cp:revision>131</cp:revision>
  <cp:lastPrinted>2020-11-11T14:21:44Z</cp:lastPrinted>
  <dcterms:modified xsi:type="dcterms:W3CDTF">2021-01-25T11:34:36Z</dcterms:modified>
</cp:coreProperties>
</file>