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  <p:sldMasterId id="2147483684" r:id="rId3"/>
    <p:sldMasterId id="2147483712" r:id="rId4"/>
    <p:sldMasterId id="2147483738" r:id="rId5"/>
    <p:sldMasterId id="2147483754" r:id="rId6"/>
    <p:sldMasterId id="2147483780" r:id="rId7"/>
    <p:sldMasterId id="2147483812" r:id="rId8"/>
    <p:sldMasterId id="2147483824" r:id="rId9"/>
    <p:sldMasterId id="2147483841" r:id="rId10"/>
    <p:sldMasterId id="2147483845" r:id="rId11"/>
    <p:sldMasterId id="2147483872" r:id="rId12"/>
  </p:sldMasterIdLst>
  <p:notesMasterIdLst>
    <p:notesMasterId r:id="rId68"/>
  </p:notesMasterIdLst>
  <p:sldIdLst>
    <p:sldId id="321" r:id="rId13"/>
    <p:sldId id="405" r:id="rId14"/>
    <p:sldId id="434" r:id="rId15"/>
    <p:sldId id="450" r:id="rId16"/>
    <p:sldId id="347" r:id="rId17"/>
    <p:sldId id="451" r:id="rId18"/>
    <p:sldId id="449" r:id="rId19"/>
    <p:sldId id="323" r:id="rId20"/>
    <p:sldId id="438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437" r:id="rId35"/>
    <p:sldId id="439" r:id="rId36"/>
    <p:sldId id="404" r:id="rId37"/>
    <p:sldId id="339" r:id="rId38"/>
    <p:sldId id="340" r:id="rId39"/>
    <p:sldId id="419" r:id="rId40"/>
    <p:sldId id="420" r:id="rId41"/>
    <p:sldId id="442" r:id="rId42"/>
    <p:sldId id="443" r:id="rId43"/>
    <p:sldId id="444" r:id="rId44"/>
    <p:sldId id="440" r:id="rId45"/>
    <p:sldId id="441" r:id="rId46"/>
    <p:sldId id="460" r:id="rId47"/>
    <p:sldId id="403" r:id="rId48"/>
    <p:sldId id="447" r:id="rId49"/>
    <p:sldId id="408" r:id="rId50"/>
    <p:sldId id="407" r:id="rId51"/>
    <p:sldId id="412" r:id="rId52"/>
    <p:sldId id="461" r:id="rId53"/>
    <p:sldId id="462" r:id="rId54"/>
    <p:sldId id="463" r:id="rId55"/>
    <p:sldId id="464" r:id="rId56"/>
    <p:sldId id="465" r:id="rId57"/>
    <p:sldId id="453" r:id="rId58"/>
    <p:sldId id="456" r:id="rId59"/>
    <p:sldId id="423" r:id="rId60"/>
    <p:sldId id="454" r:id="rId61"/>
    <p:sldId id="457" r:id="rId62"/>
    <p:sldId id="424" r:id="rId63"/>
    <p:sldId id="459" r:id="rId64"/>
    <p:sldId id="427" r:id="rId65"/>
    <p:sldId id="458" r:id="rId66"/>
    <p:sldId id="295" r:id="rId67"/>
  </p:sldIdLst>
  <p:sldSz cx="9144000" cy="6858000" type="screen4x3"/>
  <p:notesSz cx="6797675" cy="9928225"/>
  <p:custDataLst>
    <p:tags r:id="rId69"/>
  </p:custDataLst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FFDD"/>
    <a:srgbClr val="FFD5D5"/>
    <a:srgbClr val="217A2B"/>
    <a:srgbClr val="B3A2C7"/>
    <a:srgbClr val="C7F0CC"/>
    <a:srgbClr val="9EBE5B"/>
    <a:srgbClr val="EBF1DE"/>
    <a:srgbClr val="FFDB69"/>
    <a:srgbClr val="FF9393"/>
    <a:srgbClr val="FF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5394" autoAdjust="0"/>
  </p:normalViewPr>
  <p:slideViewPr>
    <p:cSldViewPr showGuides="1">
      <p:cViewPr>
        <p:scale>
          <a:sx n="108" d="100"/>
          <a:sy n="108" d="100"/>
        </p:scale>
        <p:origin x="-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slide" Target="slides/slide4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tags" Target="tags/tag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65E3B-AFB5-408C-9EA7-474B22BD526A}" type="datetimeFigureOut">
              <a:rPr lang="en-US" smtClean="0"/>
              <a:pPr/>
              <a:t>13-Sep-19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D8F54-9627-4122-B4D2-5B99317AF3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54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EA1B-0397-4447-9D29-94D6EBBC812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08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C551B-FB78-B248-85BC-CAC8E1FB7F0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81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EA1B-0397-4447-9D29-94D6EBBC812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81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C551B-FB78-B248-85BC-CAC8E1FB7F04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27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EA1B-0397-4447-9D29-94D6EBBC812B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9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C551B-FB78-B248-85BC-CAC8E1FB7F04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84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AA537F-2172-4CAA-BCE2-1D6ECC2FF09D}" type="slidenum">
              <a:rPr lang="en-US" altLang="sr-Latn-R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34</a:t>
            </a:fld>
            <a:endParaRPr lang="en-US" altLang="sr-Latn-R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730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8F54-9627-4122-B4D2-5B99317AF3E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17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C551B-FB78-B248-85BC-CAC8E1FB7F04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1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59" y="1578953"/>
            <a:ext cx="5954486" cy="42102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39860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589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59" y="1578953"/>
            <a:ext cx="5954486" cy="42102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035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199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56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811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120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123189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1938303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2845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57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8273468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627134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83764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3676055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6919648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46760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37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6640166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40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28651" y="1953694"/>
            <a:ext cx="8070850" cy="39899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767942"/>
            <a:r>
              <a:rPr lang="hr-HR" sz="2400" dirty="0" smtClean="0">
                <a:solidFill>
                  <a:srgbClr val="4D4D4E"/>
                </a:solidFill>
              </a:rPr>
              <a:t>  </a:t>
            </a:r>
            <a:endParaRPr lang="en-US" sz="2400" dirty="0" smtClean="0">
              <a:solidFill>
                <a:srgbClr val="4D4D4E"/>
              </a:solidFill>
            </a:endParaRPr>
          </a:p>
        </p:txBody>
      </p:sp>
      <p:sp>
        <p:nvSpPr>
          <p:cNvPr id="7" name="Textplatzhalter 2"/>
          <p:cNvSpPr>
            <a:spLocks noGrp="1"/>
          </p:cNvSpPr>
          <p:nvPr>
            <p:ph idx="1"/>
          </p:nvPr>
        </p:nvSpPr>
        <p:spPr>
          <a:xfrm>
            <a:off x="628651" y="2051987"/>
            <a:ext cx="7720219" cy="4051148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>
            <a:lvl1pPr marL="0" indent="0">
              <a:buNone/>
              <a:defRPr sz="2400"/>
            </a:lvl1pPr>
            <a:lvl2pPr marL="541338" indent="-228600">
              <a:defRPr sz="2400"/>
            </a:lvl2pPr>
            <a:lvl3pPr marL="985838" indent="-228600"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to edit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2322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A0DA463B-4459-4647-9705-C2A775FB1A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38950F-0FF8-43DC-A14F-CDDCB38D6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1164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2546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59" y="1578953"/>
            <a:ext cx="5954486" cy="42102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759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184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431492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CC7-D20A-4988-A1A7-356591AC08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E229-0B87-4B88-9A74-D1D4827FEA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034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8231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59" y="1578953"/>
            <a:ext cx="5954486" cy="42102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5994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891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91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5191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50440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20255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45505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6797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4432258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5200006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5039032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59" y="1578953"/>
            <a:ext cx="5954486" cy="42102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4531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25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43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698045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83586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841383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50959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59" y="1578953"/>
            <a:ext cx="5954486" cy="42102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57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08676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81489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321744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9541908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90975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59" y="1578953"/>
            <a:ext cx="5954486" cy="42102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601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5490007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CC7-D20A-4988-A1A7-356591AC08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E229-0B87-4B88-9A74-D1D4827FEA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403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237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59" y="1578953"/>
            <a:ext cx="5954486" cy="42102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07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607220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02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54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287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7658281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2674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0603852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293654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8478758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2602331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59" y="1578953"/>
            <a:ext cx="5954486" cy="42102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6910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87469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94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6522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5703940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20371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0759134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6806951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2309794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86570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9225383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396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67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87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413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634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099841-C639-4C8C-BE94-66C0C69C2FF5}" type="datetimeFigureOut">
              <a:rPr lang="hr-HR" smtClean="0"/>
              <a:pPr/>
              <a:t>13.9.2019.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F1B65F-C307-4422-ABCB-3790DE4BBE9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341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49270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318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25695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26317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01767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86115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59" y="1578953"/>
            <a:ext cx="5954486" cy="42102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4057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556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6779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099841-C639-4C8C-BE94-66C0C69C2FF5}" type="datetimeFigureOut">
              <a:rPr lang="hr-HR" smtClean="0"/>
              <a:pPr/>
              <a:t>13.9.2019.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F1B65F-C307-4422-ABCB-3790DE4BBE9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4403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411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28235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25102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03258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8504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0913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59" y="1578953"/>
            <a:ext cx="5954486" cy="42102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29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592140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4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099841-C639-4C8C-BE94-66C0C69C2FF5}" type="datetimeFigureOut">
              <a:rPr lang="hr-HR" smtClean="0"/>
              <a:pPr/>
              <a:t>13.9.2019.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F1B65F-C307-4422-ABCB-3790DE4BBE9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59" y="1578953"/>
            <a:ext cx="5954486" cy="42102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285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148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992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912480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0938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37383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426675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493384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2733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099841-C639-4C8C-BE94-66C0C69C2FF5}" type="datetimeFigureOut">
              <a:rPr lang="hr-HR" smtClean="0"/>
              <a:pPr/>
              <a:t>13.9.2019.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F1B65F-C307-4422-ABCB-3790DE4BBE9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59" y="1578953"/>
            <a:ext cx="5954486" cy="42102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6400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34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7456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95671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906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666190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748459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05892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67101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6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59" y="1578953"/>
            <a:ext cx="5954486" cy="42102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27523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34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59" y="1578953"/>
            <a:ext cx="5954486" cy="42102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4259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71679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CC7-D20A-4988-A1A7-356591AC08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E229-0B87-4B88-9A74-D1D4827FEA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1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511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59" y="1578953"/>
            <a:ext cx="5954486" cy="42102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8700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323528" y="404664"/>
            <a:ext cx="8496944" cy="6264696"/>
            <a:chOff x="323528" y="404664"/>
            <a:chExt cx="8496944" cy="6264696"/>
          </a:xfrm>
          <a:effectLst/>
        </p:grpSpPr>
        <p:grpSp>
          <p:nvGrpSpPr>
            <p:cNvPr id="3" name="Group 2"/>
            <p:cNvGrpSpPr/>
            <p:nvPr/>
          </p:nvGrpSpPr>
          <p:grpSpPr>
            <a:xfrm>
              <a:off x="323528" y="404664"/>
              <a:ext cx="8496944" cy="6264696"/>
              <a:chOff x="323528" y="548680"/>
              <a:chExt cx="8496944" cy="626469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23528" y="548680"/>
                <a:ext cx="8496944" cy="6264696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1602000" y="1196896"/>
                <a:ext cx="5940000" cy="4968264"/>
                <a:chOff x="1602000" y="764704"/>
                <a:chExt cx="5940000" cy="4968264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1602000" y="764704"/>
                  <a:ext cx="5940000" cy="2376264"/>
                  <a:chOff x="1763688" y="2060848"/>
                  <a:chExt cx="5940000" cy="2376264"/>
                </a:xfrm>
              </p:grpSpPr>
              <p:sp>
                <p:nvSpPr>
                  <p:cNvPr id="14" name="Rectangle 13"/>
                  <p:cNvSpPr/>
                  <p:nvPr/>
                </p:nvSpPr>
                <p:spPr>
                  <a:xfrm>
                    <a:off x="1763688" y="2060848"/>
                    <a:ext cx="1188000" cy="2376264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r>
                      <a:rPr lang="en-US" sz="1050" dirty="0" smtClean="0">
                        <a:solidFill>
                          <a:prstClr val="black"/>
                        </a:solidFill>
                      </a:rPr>
                      <a:t>Key partners</a:t>
                    </a:r>
                    <a:endParaRPr lang="en-US" sz="105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2951688" y="2060848"/>
                    <a:ext cx="1188000" cy="11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r>
                      <a:rPr lang="en-US" sz="1050" dirty="0" smtClean="0">
                        <a:solidFill>
                          <a:prstClr val="black"/>
                        </a:solidFill>
                      </a:rPr>
                      <a:t>Key Activities</a:t>
                    </a:r>
                    <a:endParaRPr lang="en-US" sz="105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4139688" y="2060848"/>
                    <a:ext cx="1188000" cy="2376264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r>
                      <a:rPr lang="en-US" sz="1050" dirty="0" smtClean="0">
                        <a:solidFill>
                          <a:prstClr val="black"/>
                        </a:solidFill>
                      </a:rPr>
                      <a:t>Value proposition</a:t>
                    </a:r>
                    <a:r>
                      <a:rPr lang="hr-HR" sz="1050" dirty="0" smtClean="0">
                        <a:solidFill>
                          <a:prstClr val="black"/>
                        </a:solidFill>
                      </a:rPr>
                      <a:t>s</a:t>
                    </a:r>
                    <a:endParaRPr lang="en-US" sz="105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5327688" y="2060848"/>
                    <a:ext cx="1188000" cy="11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r>
                      <a:rPr lang="en-US" sz="1050" dirty="0" smtClean="0">
                        <a:solidFill>
                          <a:prstClr val="black"/>
                        </a:solidFill>
                      </a:rPr>
                      <a:t>Customer Relationships</a:t>
                    </a:r>
                    <a:endParaRPr lang="en-US" sz="105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6515688" y="2060848"/>
                    <a:ext cx="1188000" cy="2376264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r>
                      <a:rPr lang="en-US" sz="1050" dirty="0" smtClean="0">
                        <a:solidFill>
                          <a:prstClr val="black"/>
                        </a:solidFill>
                      </a:rPr>
                      <a:t>Customer Segment</a:t>
                    </a:r>
                    <a:r>
                      <a:rPr lang="hr-HR" sz="1050" dirty="0" smtClean="0">
                        <a:solidFill>
                          <a:prstClr val="black"/>
                        </a:solidFill>
                      </a:rPr>
                      <a:t>s</a:t>
                    </a:r>
                    <a:endParaRPr lang="en-US" sz="105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2951688" y="3249112"/>
                    <a:ext cx="1188000" cy="11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r>
                      <a:rPr lang="en-US" sz="1050" dirty="0" smtClean="0">
                        <a:solidFill>
                          <a:prstClr val="black"/>
                        </a:solidFill>
                      </a:rPr>
                      <a:t>Key Resources</a:t>
                    </a:r>
                    <a:endParaRPr lang="en-US" sz="105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5327688" y="3249112"/>
                    <a:ext cx="1188000" cy="11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r>
                      <a:rPr lang="en-US" sz="1050" dirty="0" smtClean="0">
                        <a:solidFill>
                          <a:prstClr val="black"/>
                        </a:solidFill>
                      </a:rPr>
                      <a:t>Channel</a:t>
                    </a:r>
                    <a:r>
                      <a:rPr lang="hr-HR" sz="1050" dirty="0" smtClean="0">
                        <a:solidFill>
                          <a:prstClr val="black"/>
                        </a:solidFill>
                      </a:rPr>
                      <a:t>s</a:t>
                    </a:r>
                    <a:endParaRPr lang="en-US" sz="1050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8" name="Rectangle 7"/>
                <p:cNvSpPr/>
                <p:nvPr/>
              </p:nvSpPr>
              <p:spPr>
                <a:xfrm>
                  <a:off x="1602000" y="3140968"/>
                  <a:ext cx="2970000" cy="864000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r>
                    <a:rPr lang="en-US" sz="1050" dirty="0" smtClean="0">
                      <a:solidFill>
                        <a:prstClr val="black"/>
                      </a:solidFill>
                    </a:rPr>
                    <a:t>Cost structure</a:t>
                  </a:r>
                  <a:endParaRPr lang="en-US" sz="10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4572000" y="3140968"/>
                  <a:ext cx="2970000" cy="864000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r>
                    <a:rPr lang="en-US" sz="1050" dirty="0" smtClean="0">
                      <a:solidFill>
                        <a:prstClr val="black"/>
                      </a:solidFill>
                    </a:rPr>
                    <a:t>Revenue streams</a:t>
                  </a:r>
                  <a:endParaRPr lang="en-US" sz="10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1602000" y="4004968"/>
                  <a:ext cx="2970000" cy="86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58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r>
                    <a:rPr lang="en-US" sz="1050" dirty="0" smtClean="0">
                      <a:solidFill>
                        <a:prstClr val="black"/>
                      </a:solidFill>
                    </a:rPr>
                    <a:t>Societal Costs</a:t>
                  </a:r>
                  <a:endParaRPr lang="en-US" sz="10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4572000" y="4004968"/>
                  <a:ext cx="2970000" cy="86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58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r>
                    <a:rPr lang="en-US" sz="1050" dirty="0" smtClean="0">
                      <a:solidFill>
                        <a:prstClr val="black"/>
                      </a:solidFill>
                    </a:rPr>
                    <a:t>Societal Benefits</a:t>
                  </a:r>
                  <a:endParaRPr lang="en-US" sz="10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1602000" y="4868968"/>
                  <a:ext cx="2970000" cy="864000"/>
                </a:xfrm>
                <a:prstGeom prst="rect">
                  <a:avLst/>
                </a:prstGeom>
                <a:solidFill>
                  <a:srgbClr val="C1FFDD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r>
                    <a:rPr lang="en-US" sz="1050" dirty="0" smtClean="0">
                      <a:solidFill>
                        <a:prstClr val="black"/>
                      </a:solidFill>
                    </a:rPr>
                    <a:t>Environmental Costs</a:t>
                  </a:r>
                  <a:endParaRPr lang="en-US" sz="10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4572000" y="4868968"/>
                  <a:ext cx="2970000" cy="864000"/>
                </a:xfrm>
                <a:prstGeom prst="rect">
                  <a:avLst/>
                </a:prstGeom>
                <a:solidFill>
                  <a:srgbClr val="C1FFDD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r>
                    <a:rPr lang="en-US" sz="1050" dirty="0" smtClean="0">
                      <a:solidFill>
                        <a:prstClr val="black"/>
                      </a:solidFill>
                    </a:rPr>
                    <a:t>Environmental Benefits</a:t>
                  </a:r>
                  <a:endParaRPr lang="en-US" sz="1050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pic>
          <p:nvPicPr>
            <p:cNvPr id="4" name="Picture 3" descr="https://iblue.interreg-med.eu/fileadmin/_processed_/6/e/csm_LOGO_COLOUR_iBlue_NO_BORDER_b9513a8eae.pn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653847"/>
              <a:ext cx="965200" cy="403225"/>
            </a:xfrm>
            <a:prstGeom prst="rect">
              <a:avLst/>
            </a:prstGeom>
            <a:noFill/>
            <a:extLst/>
          </p:spPr>
        </p:pic>
      </p:grpSp>
    </p:spTree>
    <p:extLst>
      <p:ext uri="{BB962C8B-B14F-4D97-AF65-F5344CB8AC3E}">
        <p14:creationId xmlns:p14="http://schemas.microsoft.com/office/powerpoint/2010/main" val="3033653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529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9470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850907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8621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916942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435462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080895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549979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59" y="1578953"/>
            <a:ext cx="5954486" cy="42102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8991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544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8232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8509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308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51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008266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277115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917430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426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761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6640166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40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28651" y="1953694"/>
            <a:ext cx="8070850" cy="39899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767942"/>
            <a:r>
              <a:rPr lang="hr-HR" sz="2400" dirty="0" smtClean="0">
                <a:solidFill>
                  <a:srgbClr val="4D4D4E"/>
                </a:solidFill>
              </a:rPr>
              <a:t>  </a:t>
            </a:r>
            <a:endParaRPr lang="en-US" sz="2400" dirty="0" smtClean="0">
              <a:solidFill>
                <a:srgbClr val="4D4D4E"/>
              </a:solidFill>
            </a:endParaRPr>
          </a:p>
        </p:txBody>
      </p:sp>
      <p:sp>
        <p:nvSpPr>
          <p:cNvPr id="7" name="Textplatzhalter 2"/>
          <p:cNvSpPr>
            <a:spLocks noGrp="1"/>
          </p:cNvSpPr>
          <p:nvPr>
            <p:ph idx="1"/>
          </p:nvPr>
        </p:nvSpPr>
        <p:spPr>
          <a:xfrm>
            <a:off x="628651" y="2051987"/>
            <a:ext cx="7720219" cy="4051148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>
            <a:lvl1pPr marL="0" indent="0">
              <a:buNone/>
              <a:defRPr sz="2400"/>
            </a:lvl1pPr>
            <a:lvl2pPr marL="541338" indent="-228600">
              <a:defRPr sz="2400"/>
            </a:lvl2pPr>
            <a:lvl3pPr marL="985838" indent="-228600"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to edit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992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972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463B-4459-4647-9705-C2A775FB1A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950F-0FF8-43DC-A14F-CDDCB38D6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630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463B-4459-4647-9705-C2A775FB1A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950F-0FF8-43DC-A14F-CDDCB38D6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9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4645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463B-4459-4647-9705-C2A775FB1A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950F-0FF8-43DC-A14F-CDDCB38D6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149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463B-4459-4647-9705-C2A775FB1A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950F-0FF8-43DC-A14F-CDDCB38D6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215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463B-4459-4647-9705-C2A775FB1A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950F-0FF8-43DC-A14F-CDDCB38D6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683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463B-4459-4647-9705-C2A775FB1A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950F-0FF8-43DC-A14F-CDDCB38D6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079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463B-4459-4647-9705-C2A775FB1A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950F-0FF8-43DC-A14F-CDDCB38D6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500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463B-4459-4647-9705-C2A775FB1A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950F-0FF8-43DC-A14F-CDDCB38D6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147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463B-4459-4647-9705-C2A775FB1A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950F-0FF8-43DC-A14F-CDDCB38D6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636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463B-4459-4647-9705-C2A775FB1A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950F-0FF8-43DC-A14F-CDDCB38D6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029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463B-4459-4647-9705-C2A775FB1A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950F-0FF8-43DC-A14F-CDDCB38D6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154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72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26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20.xml"/><Relationship Id="rId21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24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Relationship Id="rId27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18" Type="http://schemas.openxmlformats.org/officeDocument/2006/relationships/slideLayout" Target="../slideLayouts/slideLayout161.xml"/><Relationship Id="rId26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46.xml"/><Relationship Id="rId21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60.xml"/><Relationship Id="rId25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59.xml"/><Relationship Id="rId20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24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23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53.xml"/><Relationship Id="rId19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Relationship Id="rId22" Type="http://schemas.openxmlformats.org/officeDocument/2006/relationships/slideLayout" Target="../slideLayouts/slideLayout165.xml"/><Relationship Id="rId27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" t="12691" r="5872" b="13303"/>
          <a:stretch/>
        </p:blipFill>
        <p:spPr>
          <a:xfrm>
            <a:off x="395536" y="163798"/>
            <a:ext cx="3297384" cy="7112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35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10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34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99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3A4D8D-77EE-4812-80B0-078AB52BA30D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13-Sep-19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A55C1C-73DA-4C86-894D-C0961AA56963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94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  <p:sldLayoutId id="2147483863" r:id="rId18"/>
    <p:sldLayoutId id="2147483864" r:id="rId19"/>
    <p:sldLayoutId id="2147483865" r:id="rId20"/>
    <p:sldLayoutId id="2147483866" r:id="rId21"/>
    <p:sldLayoutId id="2147483867" r:id="rId22"/>
    <p:sldLayoutId id="2147483868" r:id="rId23"/>
    <p:sldLayoutId id="2147483869" r:id="rId24"/>
    <p:sldLayoutId id="2147483870" r:id="rId25"/>
    <p:sldLayoutId id="2147483871" r:id="rId26"/>
  </p:sldLayoutIdLst>
  <p:txStyles>
    <p:titleStyle>
      <a:lvl1pPr algn="l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b="0" i="0" u="none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3A4D8D-77EE-4812-80B0-078AB52BA30D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13-Sep-19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A55C1C-73DA-4C86-894D-C0961AA56963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9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  <p:sldLayoutId id="2147483890" r:id="rId18"/>
    <p:sldLayoutId id="2147483891" r:id="rId19"/>
    <p:sldLayoutId id="2147483892" r:id="rId20"/>
    <p:sldLayoutId id="2147483893" r:id="rId21"/>
    <p:sldLayoutId id="2147483894" r:id="rId22"/>
    <p:sldLayoutId id="2147483895" r:id="rId23"/>
    <p:sldLayoutId id="2147483896" r:id="rId24"/>
    <p:sldLayoutId id="2147483897" r:id="rId25"/>
    <p:sldLayoutId id="2147483898" r:id="rId26"/>
  </p:sldLayoutIdLst>
  <p:txStyles>
    <p:titleStyle>
      <a:lvl1pPr algn="l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b="0" i="0" u="none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3A4D8D-77EE-4812-80B0-078AB52BA30D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13-Sep-19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A55C1C-73DA-4C86-894D-C0961AA56963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8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b="0" i="0" u="none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3A4D8D-77EE-4812-80B0-078AB52BA30D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13-Sep-19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A55C1C-73DA-4C86-894D-C0961AA56963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95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</p:sldLayoutIdLst>
  <p:txStyles>
    <p:titleStyle>
      <a:lvl1pPr algn="l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b="0" i="0" u="none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3A4D8D-77EE-4812-80B0-078AB52BA30D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13-Sep-19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A55C1C-73DA-4C86-894D-C0961AA56963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01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</p:sldLayoutIdLst>
  <p:txStyles>
    <p:titleStyle>
      <a:lvl1pPr algn="l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b="0" i="0" u="none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3A4D8D-77EE-4812-80B0-078AB52BA30D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13-Sep-19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A55C1C-73DA-4C86-894D-C0961AA56963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95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b="0" i="0" u="none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3A4D8D-77EE-4812-80B0-078AB52BA30D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13-Sep-19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A55C1C-73DA-4C86-894D-C0961AA56963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0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  <p:sldLayoutId id="2147483778" r:id="rId24"/>
    <p:sldLayoutId id="2147483779" r:id="rId25"/>
    <p:sldLayoutId id="2147483900" r:id="rId26"/>
  </p:sldLayoutIdLst>
  <p:txStyles>
    <p:titleStyle>
      <a:lvl1pPr algn="l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b="0" i="0" u="none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00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A463B-4459-4647-9705-C2A775FB1A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8950F-0FF8-43DC-A14F-CDDCB38D6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3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39" r:id="rId12"/>
    <p:sldLayoutId id="2147483840" r:id="rId13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99841-C639-4C8C-BE94-66C0C69C2FF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13.9.2019.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1B65F-C307-4422-ABCB-3790DE4BBE9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9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25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6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6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6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17.png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44.png"/><Relationship Id="rId5" Type="http://schemas.openxmlformats.org/officeDocument/2006/relationships/image" Target="../media/image17.png"/><Relationship Id="rId4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4" descr="https://iblue.interreg-med.eu/fileadmin/user_upload/Sites/Blue_Growth/Projects/iBLUE/News_events/IMG_nod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2"/>
          <a:stretch/>
        </p:blipFill>
        <p:spPr bwMode="auto">
          <a:xfrm>
            <a:off x="1" y="-90000"/>
            <a:ext cx="9180512" cy="69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iblue.interreg-med.eu/fileadmin/_processed_/6/e/csm_LOGO_COLOUR_iBlue_NO_BORDER_b9513a8ea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783" y="188640"/>
            <a:ext cx="171959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90257" y="4365104"/>
            <a:ext cx="4446239" cy="2088232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3-PBM methodology Theory session</a:t>
            </a:r>
          </a:p>
          <a:p>
            <a:endParaRPr lang="en-US" sz="3300" dirty="0"/>
          </a:p>
          <a:p>
            <a:endParaRPr lang="en-US" sz="3300" dirty="0" smtClean="0"/>
          </a:p>
          <a:p>
            <a:pPr>
              <a:lnSpc>
                <a:spcPct val="120000"/>
              </a:lnSpc>
            </a:pPr>
            <a:r>
              <a:rPr lang="en-US" sz="3300" dirty="0" smtClean="0"/>
              <a:t>Limassol 19.09.2019.</a:t>
            </a:r>
          </a:p>
          <a:p>
            <a:pPr>
              <a:lnSpc>
                <a:spcPct val="120000"/>
              </a:lnSpc>
            </a:pPr>
            <a:r>
              <a:rPr lang="en-US" sz="3300" dirty="0" smtClean="0"/>
              <a:t>Lucia Cicero &amp; Katia Richomme-Huet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57220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013">
            <a:off x="3627305" y="1514726"/>
            <a:ext cx="4502342" cy="31862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3568" y="1505401"/>
            <a:ext cx="3744416" cy="38472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dirty="0">
                <a:solidFill>
                  <a:prstClr val="black"/>
                </a:solidFill>
                <a:ea typeface="ＭＳ Ｐゴシック" charset="0"/>
              </a:rPr>
              <a:t>The Business Model </a:t>
            </a:r>
            <a:r>
              <a:rPr lang="en-US" sz="3600" dirty="0" smtClean="0">
                <a:solidFill>
                  <a:prstClr val="black"/>
                </a:solidFill>
                <a:ea typeface="ＭＳ Ｐゴシック" charset="0"/>
              </a:rPr>
              <a:t>Canvas</a:t>
            </a:r>
            <a:r>
              <a:rPr lang="hr-HR" sz="3600" dirty="0" smtClean="0">
                <a:solidFill>
                  <a:prstClr val="black"/>
                </a:solidFill>
                <a:ea typeface="ＭＳ Ｐゴシック" charset="0"/>
              </a:rPr>
              <a:t>.</a:t>
            </a:r>
          </a:p>
          <a:p>
            <a:pPr>
              <a:spcBef>
                <a:spcPct val="0"/>
              </a:spcBef>
              <a:defRPr/>
            </a:pPr>
            <a:endParaRPr lang="hr-HR" sz="3200" dirty="0" smtClean="0">
              <a:solidFill>
                <a:prstClr val="black"/>
              </a:solidFill>
              <a:ea typeface="ＭＳ Ｐゴシック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800" dirty="0" smtClean="0">
                <a:solidFill>
                  <a:prstClr val="black"/>
                </a:solidFill>
                <a:ea typeface="ＭＳ Ｐゴシック" charset="0"/>
              </a:rPr>
              <a:t>It </a:t>
            </a:r>
            <a:r>
              <a:rPr lang="en-US" sz="2800" dirty="0">
                <a:solidFill>
                  <a:prstClr val="black"/>
                </a:solidFill>
                <a:ea typeface="ＭＳ Ｐゴシック" charset="0"/>
              </a:rPr>
              <a:t>allows you to describe, design, challenge, invent, </a:t>
            </a:r>
            <a:r>
              <a:rPr lang="hr-HR" sz="2800" dirty="0" smtClean="0">
                <a:solidFill>
                  <a:prstClr val="black"/>
                </a:solidFill>
                <a:ea typeface="ＭＳ Ｐゴシック" charset="0"/>
              </a:rPr>
              <a:t/>
            </a:r>
            <a:br>
              <a:rPr lang="hr-HR" sz="2800" dirty="0" smtClean="0">
                <a:solidFill>
                  <a:prstClr val="black"/>
                </a:solidFill>
                <a:ea typeface="ＭＳ Ｐゴシック" charset="0"/>
              </a:rPr>
            </a:br>
            <a:r>
              <a:rPr lang="en-US" sz="2800" dirty="0" smtClean="0">
                <a:solidFill>
                  <a:prstClr val="black"/>
                </a:solidFill>
                <a:ea typeface="ＭＳ Ｐゴシック" charset="0"/>
              </a:rPr>
              <a:t>and </a:t>
            </a:r>
            <a:r>
              <a:rPr lang="en-US" sz="2800" dirty="0">
                <a:solidFill>
                  <a:prstClr val="black"/>
                </a:solidFill>
                <a:ea typeface="ＭＳ Ｐゴシック" charset="0"/>
              </a:rPr>
              <a:t>pivot your </a:t>
            </a:r>
            <a:r>
              <a:rPr lang="hr-HR" sz="2800" dirty="0" smtClean="0">
                <a:solidFill>
                  <a:prstClr val="black"/>
                </a:solidFill>
                <a:ea typeface="ＭＳ Ｐゴシック" charset="0"/>
              </a:rPr>
              <a:t/>
            </a:r>
            <a:br>
              <a:rPr lang="hr-HR" sz="2800" dirty="0" smtClean="0">
                <a:solidFill>
                  <a:prstClr val="black"/>
                </a:solidFill>
                <a:ea typeface="ＭＳ Ｐゴシック" charset="0"/>
              </a:rPr>
            </a:br>
            <a:r>
              <a:rPr lang="en-US" sz="2800" dirty="0" smtClean="0">
                <a:solidFill>
                  <a:prstClr val="black"/>
                </a:solidFill>
                <a:ea typeface="ＭＳ Ｐゴシック" charset="0"/>
              </a:rPr>
              <a:t>business model</a:t>
            </a:r>
            <a:r>
              <a:rPr lang="hr-HR" sz="2800" dirty="0" smtClean="0">
                <a:solidFill>
                  <a:prstClr val="black"/>
                </a:solidFill>
                <a:ea typeface="ＭＳ Ｐゴシック" charset="0"/>
              </a:rPr>
              <a:t>.</a:t>
            </a:r>
            <a:endParaRPr lang="hr-HR" sz="1400" dirty="0" smtClean="0">
              <a:solidFill>
                <a:prstClr val="black"/>
              </a:solidFill>
              <a:ea typeface="ＭＳ Ｐゴシック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65">
            <a:off x="4042913" y="2971088"/>
            <a:ext cx="4404103" cy="3109800"/>
          </a:xfrm>
          <a:prstGeom prst="rect">
            <a:avLst/>
          </a:prstGeom>
          <a:ln>
            <a:noFill/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644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/>
          </p:cNvSpPr>
          <p:nvPr/>
        </p:nvSpPr>
        <p:spPr bwMode="auto">
          <a:xfrm>
            <a:off x="899667" y="658564"/>
            <a:ext cx="5620122" cy="76907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 fontAlgn="base">
              <a:spcBef>
                <a:spcPts val="7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ea typeface="Helvetica" charset="0"/>
                <a:cs typeface="Helvetica" charset="0"/>
                <a:sym typeface="Helvetica" charset="0"/>
              </a:rPr>
              <a:t>Customer Segments</a:t>
            </a:r>
            <a:endParaRPr lang="en-US" sz="2800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sp>
        <p:nvSpPr>
          <p:cNvPr id="7" name="AutoShape 4"/>
          <p:cNvSpPr>
            <a:spLocks/>
          </p:cNvSpPr>
          <p:nvPr/>
        </p:nvSpPr>
        <p:spPr bwMode="auto">
          <a:xfrm>
            <a:off x="7027664" y="1605112"/>
            <a:ext cx="1232297" cy="3274963"/>
          </a:xfrm>
          <a:custGeom>
            <a:avLst/>
            <a:gdLst>
              <a:gd name="T0" fmla="+- 0 11008 716"/>
              <a:gd name="T1" fmla="*/ T0 w 20585"/>
              <a:gd name="T2" fmla="+- 0 10697 245"/>
              <a:gd name="T3" fmla="*/ 10697 h 20904"/>
              <a:gd name="T4" fmla="+- 0 11008 716"/>
              <a:gd name="T5" fmla="*/ T4 w 20585"/>
              <a:gd name="T6" fmla="+- 0 10697 245"/>
              <a:gd name="T7" fmla="*/ 10697 h 20904"/>
              <a:gd name="T8" fmla="+- 0 11008 716"/>
              <a:gd name="T9" fmla="*/ T8 w 20585"/>
              <a:gd name="T10" fmla="+- 0 10697 245"/>
              <a:gd name="T11" fmla="*/ 10697 h 20904"/>
              <a:gd name="T12" fmla="+- 0 11008 716"/>
              <a:gd name="T13" fmla="*/ T12 w 20585"/>
              <a:gd name="T14" fmla="+- 0 10697 245"/>
              <a:gd name="T15" fmla="*/ 10697 h 2090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85" h="20904">
                <a:moveTo>
                  <a:pt x="847" y="514"/>
                </a:moveTo>
                <a:cubicBezTo>
                  <a:pt x="529" y="1102"/>
                  <a:pt x="211" y="1690"/>
                  <a:pt x="688" y="1609"/>
                </a:cubicBezTo>
                <a:cubicBezTo>
                  <a:pt x="1165" y="1527"/>
                  <a:pt x="3736" y="-245"/>
                  <a:pt x="3710" y="28"/>
                </a:cubicBezTo>
                <a:cubicBezTo>
                  <a:pt x="3683" y="302"/>
                  <a:pt x="-54" y="3179"/>
                  <a:pt x="529" y="3250"/>
                </a:cubicBezTo>
                <a:cubicBezTo>
                  <a:pt x="1112" y="3321"/>
                  <a:pt x="7287" y="-12"/>
                  <a:pt x="7208" y="454"/>
                </a:cubicBezTo>
                <a:cubicBezTo>
                  <a:pt x="7128" y="920"/>
                  <a:pt x="-716" y="6026"/>
                  <a:pt x="52" y="6046"/>
                </a:cubicBezTo>
                <a:cubicBezTo>
                  <a:pt x="821" y="6066"/>
                  <a:pt x="11766" y="8"/>
                  <a:pt x="11819" y="575"/>
                </a:cubicBezTo>
                <a:cubicBezTo>
                  <a:pt x="11872" y="1142"/>
                  <a:pt x="-557" y="9410"/>
                  <a:pt x="370" y="9450"/>
                </a:cubicBezTo>
                <a:cubicBezTo>
                  <a:pt x="1298" y="9491"/>
                  <a:pt x="17412" y="281"/>
                  <a:pt x="17385" y="818"/>
                </a:cubicBezTo>
                <a:cubicBezTo>
                  <a:pt x="17359" y="1355"/>
                  <a:pt x="-160" y="12388"/>
                  <a:pt x="211" y="12672"/>
                </a:cubicBezTo>
                <a:cubicBezTo>
                  <a:pt x="582" y="12956"/>
                  <a:pt x="19505" y="2004"/>
                  <a:pt x="19611" y="2520"/>
                </a:cubicBezTo>
                <a:cubicBezTo>
                  <a:pt x="19717" y="3037"/>
                  <a:pt x="794" y="15245"/>
                  <a:pt x="847" y="15772"/>
                </a:cubicBezTo>
                <a:cubicBezTo>
                  <a:pt x="900" y="16299"/>
                  <a:pt x="19903" y="5256"/>
                  <a:pt x="19929" y="5681"/>
                </a:cubicBezTo>
                <a:cubicBezTo>
                  <a:pt x="19956" y="6107"/>
                  <a:pt x="1033" y="17869"/>
                  <a:pt x="1006" y="18325"/>
                </a:cubicBezTo>
                <a:cubicBezTo>
                  <a:pt x="980" y="18781"/>
                  <a:pt x="19638" y="8042"/>
                  <a:pt x="19770" y="8417"/>
                </a:cubicBezTo>
                <a:cubicBezTo>
                  <a:pt x="19903" y="8792"/>
                  <a:pt x="1907" y="19987"/>
                  <a:pt x="1801" y="20574"/>
                </a:cubicBezTo>
                <a:cubicBezTo>
                  <a:pt x="1695" y="21162"/>
                  <a:pt x="18286" y="11892"/>
                  <a:pt x="19134" y="11942"/>
                </a:cubicBezTo>
                <a:cubicBezTo>
                  <a:pt x="19982" y="11993"/>
                  <a:pt x="6810" y="20402"/>
                  <a:pt x="6890" y="20878"/>
                </a:cubicBezTo>
                <a:cubicBezTo>
                  <a:pt x="6969" y="21355"/>
                  <a:pt x="18896" y="14830"/>
                  <a:pt x="19611" y="14800"/>
                </a:cubicBezTo>
                <a:cubicBezTo>
                  <a:pt x="20327" y="14769"/>
                  <a:pt x="11104" y="20382"/>
                  <a:pt x="11183" y="20696"/>
                </a:cubicBezTo>
                <a:cubicBezTo>
                  <a:pt x="11263" y="21010"/>
                  <a:pt x="19452" y="16674"/>
                  <a:pt x="20088" y="16684"/>
                </a:cubicBezTo>
                <a:cubicBezTo>
                  <a:pt x="20724" y="16694"/>
                  <a:pt x="14920" y="20433"/>
                  <a:pt x="15000" y="20757"/>
                </a:cubicBezTo>
                <a:cubicBezTo>
                  <a:pt x="15079" y="21081"/>
                  <a:pt x="20247" y="18629"/>
                  <a:pt x="20565" y="18629"/>
                </a:cubicBezTo>
                <a:cubicBezTo>
                  <a:pt x="20884" y="18629"/>
                  <a:pt x="16961" y="20544"/>
                  <a:pt x="16908" y="20757"/>
                </a:cubicBezTo>
                <a:cubicBezTo>
                  <a:pt x="16855" y="20970"/>
                  <a:pt x="19691" y="19906"/>
                  <a:pt x="20247" y="19906"/>
                </a:cubicBezTo>
                <a:cubicBezTo>
                  <a:pt x="20804" y="19906"/>
                  <a:pt x="20247" y="20757"/>
                  <a:pt x="20247" y="20757"/>
                </a:cubicBezTo>
                <a:lnTo>
                  <a:pt x="20247" y="20696"/>
                </a:lnTo>
              </a:path>
            </a:pathLst>
          </a:custGeom>
          <a:solidFill>
            <a:srgbClr val="000000">
              <a:alpha val="0"/>
            </a:srgbClr>
          </a:solidFill>
          <a:ln w="144497" cap="rnd" cmpd="sng">
            <a:solidFill>
              <a:srgbClr val="CCCCCC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6321" name="Rectangle 1"/>
          <p:cNvSpPr>
            <a:spLocks/>
          </p:cNvSpPr>
          <p:nvPr/>
        </p:nvSpPr>
        <p:spPr bwMode="auto">
          <a:xfrm>
            <a:off x="6929438" y="1542604"/>
            <a:ext cx="1439912" cy="3458021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56324" name="Picture 4" descr="image64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4760" y="2713509"/>
            <a:ext cx="1495723" cy="1884164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56325" name="Rectangle 5"/>
          <p:cNvSpPr>
            <a:spLocks/>
          </p:cNvSpPr>
          <p:nvPr/>
        </p:nvSpPr>
        <p:spPr bwMode="auto">
          <a:xfrm>
            <a:off x="825996" y="6314406"/>
            <a:ext cx="3023816" cy="31588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 fontAlgn="base">
              <a:spcBef>
                <a:spcPts val="70"/>
              </a:spcBef>
              <a:spcAft>
                <a:spcPct val="0"/>
              </a:spcAft>
            </a:pPr>
            <a:r>
              <a:rPr lang="en-US" sz="13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www.businessmodelgeneration.com</a:t>
            </a: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690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/>
          <p:cNvSpPr>
            <a:spLocks/>
          </p:cNvSpPr>
          <p:nvPr/>
        </p:nvSpPr>
        <p:spPr bwMode="auto">
          <a:xfrm>
            <a:off x="4189140" y="1605112"/>
            <a:ext cx="1232297" cy="3274963"/>
          </a:xfrm>
          <a:custGeom>
            <a:avLst/>
            <a:gdLst>
              <a:gd name="T0" fmla="+- 0 11008 716"/>
              <a:gd name="T1" fmla="*/ T0 w 20585"/>
              <a:gd name="T2" fmla="+- 0 10697 245"/>
              <a:gd name="T3" fmla="*/ 10697 h 20904"/>
              <a:gd name="T4" fmla="+- 0 11008 716"/>
              <a:gd name="T5" fmla="*/ T4 w 20585"/>
              <a:gd name="T6" fmla="+- 0 10697 245"/>
              <a:gd name="T7" fmla="*/ 10697 h 20904"/>
              <a:gd name="T8" fmla="+- 0 11008 716"/>
              <a:gd name="T9" fmla="*/ T8 w 20585"/>
              <a:gd name="T10" fmla="+- 0 10697 245"/>
              <a:gd name="T11" fmla="*/ 10697 h 20904"/>
              <a:gd name="T12" fmla="+- 0 11008 716"/>
              <a:gd name="T13" fmla="*/ T12 w 20585"/>
              <a:gd name="T14" fmla="+- 0 10697 245"/>
              <a:gd name="T15" fmla="*/ 10697 h 2090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85" h="20904">
                <a:moveTo>
                  <a:pt x="847" y="514"/>
                </a:moveTo>
                <a:cubicBezTo>
                  <a:pt x="529" y="1102"/>
                  <a:pt x="211" y="1690"/>
                  <a:pt x="688" y="1609"/>
                </a:cubicBezTo>
                <a:cubicBezTo>
                  <a:pt x="1165" y="1527"/>
                  <a:pt x="3736" y="-245"/>
                  <a:pt x="3710" y="28"/>
                </a:cubicBezTo>
                <a:cubicBezTo>
                  <a:pt x="3683" y="302"/>
                  <a:pt x="-54" y="3179"/>
                  <a:pt x="529" y="3250"/>
                </a:cubicBezTo>
                <a:cubicBezTo>
                  <a:pt x="1112" y="3321"/>
                  <a:pt x="7287" y="-12"/>
                  <a:pt x="7208" y="454"/>
                </a:cubicBezTo>
                <a:cubicBezTo>
                  <a:pt x="7128" y="920"/>
                  <a:pt x="-716" y="6026"/>
                  <a:pt x="52" y="6046"/>
                </a:cubicBezTo>
                <a:cubicBezTo>
                  <a:pt x="821" y="6066"/>
                  <a:pt x="11766" y="8"/>
                  <a:pt x="11819" y="575"/>
                </a:cubicBezTo>
                <a:cubicBezTo>
                  <a:pt x="11872" y="1142"/>
                  <a:pt x="-557" y="9410"/>
                  <a:pt x="370" y="9450"/>
                </a:cubicBezTo>
                <a:cubicBezTo>
                  <a:pt x="1298" y="9491"/>
                  <a:pt x="17412" y="281"/>
                  <a:pt x="17385" y="818"/>
                </a:cubicBezTo>
                <a:cubicBezTo>
                  <a:pt x="17359" y="1355"/>
                  <a:pt x="-160" y="12388"/>
                  <a:pt x="211" y="12672"/>
                </a:cubicBezTo>
                <a:cubicBezTo>
                  <a:pt x="582" y="12956"/>
                  <a:pt x="19505" y="2004"/>
                  <a:pt x="19611" y="2520"/>
                </a:cubicBezTo>
                <a:cubicBezTo>
                  <a:pt x="19717" y="3037"/>
                  <a:pt x="794" y="15245"/>
                  <a:pt x="847" y="15772"/>
                </a:cubicBezTo>
                <a:cubicBezTo>
                  <a:pt x="900" y="16299"/>
                  <a:pt x="19903" y="5256"/>
                  <a:pt x="19929" y="5681"/>
                </a:cubicBezTo>
                <a:cubicBezTo>
                  <a:pt x="19956" y="6107"/>
                  <a:pt x="1033" y="17869"/>
                  <a:pt x="1006" y="18325"/>
                </a:cubicBezTo>
                <a:cubicBezTo>
                  <a:pt x="980" y="18781"/>
                  <a:pt x="19638" y="8042"/>
                  <a:pt x="19770" y="8417"/>
                </a:cubicBezTo>
                <a:cubicBezTo>
                  <a:pt x="19903" y="8792"/>
                  <a:pt x="1907" y="19987"/>
                  <a:pt x="1801" y="20574"/>
                </a:cubicBezTo>
                <a:cubicBezTo>
                  <a:pt x="1695" y="21162"/>
                  <a:pt x="18286" y="11892"/>
                  <a:pt x="19134" y="11942"/>
                </a:cubicBezTo>
                <a:cubicBezTo>
                  <a:pt x="19982" y="11993"/>
                  <a:pt x="6810" y="20402"/>
                  <a:pt x="6890" y="20878"/>
                </a:cubicBezTo>
                <a:cubicBezTo>
                  <a:pt x="6969" y="21355"/>
                  <a:pt x="18896" y="14830"/>
                  <a:pt x="19611" y="14800"/>
                </a:cubicBezTo>
                <a:cubicBezTo>
                  <a:pt x="20327" y="14769"/>
                  <a:pt x="11104" y="20382"/>
                  <a:pt x="11183" y="20696"/>
                </a:cubicBezTo>
                <a:cubicBezTo>
                  <a:pt x="11263" y="21010"/>
                  <a:pt x="19452" y="16674"/>
                  <a:pt x="20088" y="16684"/>
                </a:cubicBezTo>
                <a:cubicBezTo>
                  <a:pt x="20724" y="16694"/>
                  <a:pt x="14920" y="20433"/>
                  <a:pt x="15000" y="20757"/>
                </a:cubicBezTo>
                <a:cubicBezTo>
                  <a:pt x="15079" y="21081"/>
                  <a:pt x="20247" y="18629"/>
                  <a:pt x="20565" y="18629"/>
                </a:cubicBezTo>
                <a:cubicBezTo>
                  <a:pt x="20884" y="18629"/>
                  <a:pt x="16961" y="20544"/>
                  <a:pt x="16908" y="20757"/>
                </a:cubicBezTo>
                <a:cubicBezTo>
                  <a:pt x="16855" y="20970"/>
                  <a:pt x="19691" y="19906"/>
                  <a:pt x="20247" y="19906"/>
                </a:cubicBezTo>
                <a:cubicBezTo>
                  <a:pt x="20804" y="19906"/>
                  <a:pt x="20247" y="20757"/>
                  <a:pt x="20247" y="20757"/>
                </a:cubicBezTo>
                <a:lnTo>
                  <a:pt x="20247" y="20696"/>
                </a:lnTo>
              </a:path>
            </a:pathLst>
          </a:custGeom>
          <a:solidFill>
            <a:srgbClr val="000000">
              <a:alpha val="0"/>
            </a:srgbClr>
          </a:solidFill>
          <a:ln w="144497" cap="rnd" cmpd="sng">
            <a:solidFill>
              <a:srgbClr val="CCCCCC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7345" name="Rectangle 1"/>
          <p:cNvSpPr>
            <a:spLocks/>
          </p:cNvSpPr>
          <p:nvPr/>
        </p:nvSpPr>
        <p:spPr bwMode="auto">
          <a:xfrm>
            <a:off x="4070822" y="1542604"/>
            <a:ext cx="1441028" cy="3458021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7347" name="Rectangle 3"/>
          <p:cNvSpPr>
            <a:spLocks/>
          </p:cNvSpPr>
          <p:nvPr/>
        </p:nvSpPr>
        <p:spPr bwMode="auto">
          <a:xfrm>
            <a:off x="6940600" y="1542604"/>
            <a:ext cx="1439912" cy="3458021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7349" name="Rectangle 5"/>
          <p:cNvSpPr>
            <a:spLocks/>
          </p:cNvSpPr>
          <p:nvPr/>
        </p:nvSpPr>
        <p:spPr bwMode="auto">
          <a:xfrm>
            <a:off x="899667" y="658564"/>
            <a:ext cx="4905747" cy="76907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 fontAlgn="base">
              <a:spcBef>
                <a:spcPts val="7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ea typeface="Helvetica" charset="0"/>
                <a:cs typeface="Helvetica" charset="0"/>
                <a:sym typeface="Helvetica" charset="0"/>
              </a:rPr>
              <a:t>Value Proposition</a:t>
            </a:r>
            <a:endParaRPr lang="en-US" sz="2800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pic>
        <p:nvPicPr>
          <p:cNvPr id="57350" name="Picture 6" descr="image64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4760" y="2713509"/>
            <a:ext cx="1495723" cy="1884164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57351" name="Picture 7" descr="image68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8009" y="2856384"/>
            <a:ext cx="1202159" cy="108942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57352" name="Rectangle 8"/>
          <p:cNvSpPr>
            <a:spLocks/>
          </p:cNvSpPr>
          <p:nvPr/>
        </p:nvSpPr>
        <p:spPr bwMode="auto">
          <a:xfrm>
            <a:off x="825996" y="6314406"/>
            <a:ext cx="3023816" cy="31588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 fontAlgn="base">
              <a:spcBef>
                <a:spcPts val="70"/>
              </a:spcBef>
              <a:spcAft>
                <a:spcPct val="0"/>
              </a:spcAft>
            </a:pPr>
            <a:r>
              <a:rPr lang="en-US" sz="13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www.businessmodelgeneration.com</a:t>
            </a: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19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/>
          </p:cNvSpPr>
          <p:nvPr/>
        </p:nvSpPr>
        <p:spPr bwMode="auto">
          <a:xfrm>
            <a:off x="4070822" y="1542604"/>
            <a:ext cx="1441028" cy="3458021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8371" name="Rectangle 3"/>
          <p:cNvSpPr>
            <a:spLocks/>
          </p:cNvSpPr>
          <p:nvPr/>
        </p:nvSpPr>
        <p:spPr bwMode="auto">
          <a:xfrm>
            <a:off x="6940600" y="1542604"/>
            <a:ext cx="1439912" cy="3458021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8373" name="Rectangle 5"/>
          <p:cNvSpPr>
            <a:spLocks/>
          </p:cNvSpPr>
          <p:nvPr/>
        </p:nvSpPr>
        <p:spPr bwMode="auto">
          <a:xfrm>
            <a:off x="5511850" y="3271615"/>
            <a:ext cx="1439912" cy="1729010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8374" name="AutoShape 6"/>
          <p:cNvSpPr>
            <a:spLocks/>
          </p:cNvSpPr>
          <p:nvPr/>
        </p:nvSpPr>
        <p:spPr bwMode="auto">
          <a:xfrm>
            <a:off x="5577707" y="3328542"/>
            <a:ext cx="1289223" cy="1561579"/>
          </a:xfrm>
          <a:custGeom>
            <a:avLst/>
            <a:gdLst>
              <a:gd name="T0" fmla="+- 0 10804 348"/>
              <a:gd name="T1" fmla="*/ T0 w 20912"/>
              <a:gd name="T2" fmla="+- 0 10978 796"/>
              <a:gd name="T3" fmla="*/ 10978 h 20365"/>
              <a:gd name="T4" fmla="+- 0 10804 348"/>
              <a:gd name="T5" fmla="*/ T4 w 20912"/>
              <a:gd name="T6" fmla="+- 0 10978 796"/>
              <a:gd name="T7" fmla="*/ 10978 h 20365"/>
              <a:gd name="T8" fmla="+- 0 10804 348"/>
              <a:gd name="T9" fmla="*/ T8 w 20912"/>
              <a:gd name="T10" fmla="+- 0 10978 796"/>
              <a:gd name="T11" fmla="*/ 10978 h 20365"/>
              <a:gd name="T12" fmla="+- 0 10804 348"/>
              <a:gd name="T13" fmla="*/ T12 w 20912"/>
              <a:gd name="T14" fmla="+- 0 10978 796"/>
              <a:gd name="T15" fmla="*/ 10978 h 2036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912" h="20365">
                <a:moveTo>
                  <a:pt x="553" y="550"/>
                </a:moveTo>
                <a:cubicBezTo>
                  <a:pt x="102" y="2569"/>
                  <a:pt x="-348" y="4588"/>
                  <a:pt x="398" y="4526"/>
                </a:cubicBezTo>
                <a:cubicBezTo>
                  <a:pt x="1145" y="4464"/>
                  <a:pt x="4929" y="-527"/>
                  <a:pt x="5032" y="177"/>
                </a:cubicBezTo>
                <a:cubicBezTo>
                  <a:pt x="5135" y="881"/>
                  <a:pt x="424" y="8771"/>
                  <a:pt x="1016" y="8751"/>
                </a:cubicBezTo>
                <a:cubicBezTo>
                  <a:pt x="1608" y="8730"/>
                  <a:pt x="8585" y="-796"/>
                  <a:pt x="8585" y="53"/>
                </a:cubicBezTo>
                <a:cubicBezTo>
                  <a:pt x="8585" y="902"/>
                  <a:pt x="372" y="13804"/>
                  <a:pt x="1016" y="13845"/>
                </a:cubicBezTo>
                <a:cubicBezTo>
                  <a:pt x="1660" y="13887"/>
                  <a:pt x="12318" y="-589"/>
                  <a:pt x="12447" y="301"/>
                </a:cubicBezTo>
                <a:cubicBezTo>
                  <a:pt x="12575" y="1192"/>
                  <a:pt x="1145" y="19022"/>
                  <a:pt x="1788" y="19188"/>
                </a:cubicBezTo>
                <a:cubicBezTo>
                  <a:pt x="2432" y="19354"/>
                  <a:pt x="15716" y="1212"/>
                  <a:pt x="16308" y="1295"/>
                </a:cubicBezTo>
                <a:cubicBezTo>
                  <a:pt x="16901" y="1378"/>
                  <a:pt x="4929" y="19209"/>
                  <a:pt x="5341" y="19685"/>
                </a:cubicBezTo>
                <a:cubicBezTo>
                  <a:pt x="5753" y="20161"/>
                  <a:pt x="17982" y="4153"/>
                  <a:pt x="18780" y="4153"/>
                </a:cubicBezTo>
                <a:cubicBezTo>
                  <a:pt x="19578" y="4153"/>
                  <a:pt x="9924" y="18919"/>
                  <a:pt x="10130" y="19685"/>
                </a:cubicBezTo>
                <a:cubicBezTo>
                  <a:pt x="10336" y="20451"/>
                  <a:pt x="19398" y="8730"/>
                  <a:pt x="20016" y="8751"/>
                </a:cubicBezTo>
                <a:cubicBezTo>
                  <a:pt x="20634" y="8771"/>
                  <a:pt x="13837" y="18815"/>
                  <a:pt x="13837" y="19809"/>
                </a:cubicBezTo>
                <a:cubicBezTo>
                  <a:pt x="13837" y="20804"/>
                  <a:pt x="19424" y="14715"/>
                  <a:pt x="20016" y="14715"/>
                </a:cubicBezTo>
                <a:cubicBezTo>
                  <a:pt x="20608" y="14715"/>
                  <a:pt x="17261" y="19333"/>
                  <a:pt x="17390" y="19809"/>
                </a:cubicBezTo>
                <a:cubicBezTo>
                  <a:pt x="17518" y="20286"/>
                  <a:pt x="20325" y="17511"/>
                  <a:pt x="20788" y="17573"/>
                </a:cubicBezTo>
                <a:cubicBezTo>
                  <a:pt x="21252" y="17635"/>
                  <a:pt x="20273" y="19789"/>
                  <a:pt x="20170" y="20182"/>
                </a:cubicBezTo>
                <a:cubicBezTo>
                  <a:pt x="20067" y="20576"/>
                  <a:pt x="20119" y="20255"/>
                  <a:pt x="20170" y="19934"/>
                </a:cubicBezTo>
              </a:path>
            </a:pathLst>
          </a:custGeom>
          <a:solidFill>
            <a:srgbClr val="000000">
              <a:alpha val="0"/>
            </a:srgbClr>
          </a:solidFill>
          <a:ln w="144497" cap="rnd" cmpd="sng">
            <a:solidFill>
              <a:srgbClr val="CCCCCC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8375" name="AutoShape 7"/>
          <p:cNvSpPr>
            <a:spLocks/>
          </p:cNvSpPr>
          <p:nvPr/>
        </p:nvSpPr>
        <p:spPr bwMode="auto">
          <a:xfrm>
            <a:off x="4940350" y="4286250"/>
            <a:ext cx="2571750" cy="349374"/>
          </a:xfrm>
          <a:custGeom>
            <a:avLst/>
            <a:gdLst>
              <a:gd name="T0" fmla="*/ 10800 w 21600"/>
              <a:gd name="T1" fmla="*/ 10050 h 20100"/>
              <a:gd name="T2" fmla="*/ 10800 w 21600"/>
              <a:gd name="T3" fmla="*/ 10050 h 20100"/>
              <a:gd name="T4" fmla="*/ 10800 w 21600"/>
              <a:gd name="T5" fmla="*/ 10050 h 20100"/>
              <a:gd name="T6" fmla="*/ 10800 w 21600"/>
              <a:gd name="T7" fmla="*/ 10050 h 2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100">
                <a:moveTo>
                  <a:pt x="0" y="0"/>
                </a:moveTo>
                <a:cubicBezTo>
                  <a:pt x="3095" y="8886"/>
                  <a:pt x="6192" y="17772"/>
                  <a:pt x="9792" y="19686"/>
                </a:cubicBezTo>
                <a:cubicBezTo>
                  <a:pt x="13392" y="21600"/>
                  <a:pt x="17495" y="16541"/>
                  <a:pt x="21600" y="1148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rnd" cmpd="sng">
            <a:solidFill>
              <a:srgbClr val="FF6969"/>
            </a:solidFill>
            <a:prstDash val="solid"/>
            <a:round/>
            <a:headEnd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8376" name="Rectangle 8"/>
          <p:cNvSpPr>
            <a:spLocks/>
          </p:cNvSpPr>
          <p:nvPr/>
        </p:nvSpPr>
        <p:spPr bwMode="auto">
          <a:xfrm>
            <a:off x="899666" y="658564"/>
            <a:ext cx="2701230" cy="76907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 fontAlgn="base">
              <a:spcBef>
                <a:spcPts val="7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ea typeface="Helvetica" charset="0"/>
                <a:cs typeface="Helvetica" charset="0"/>
                <a:sym typeface="Helvetica" charset="0"/>
              </a:rPr>
              <a:t>Channels</a:t>
            </a:r>
            <a:endParaRPr lang="en-US" sz="2800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pic>
        <p:nvPicPr>
          <p:cNvPr id="58377" name="Picture 9" descr="image64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4760" y="2713509"/>
            <a:ext cx="1495723" cy="1884164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58378" name="Picture 10" descr="image66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57625"/>
            <a:ext cx="1214438" cy="93315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58379" name="Picture 11" descr="image68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8009" y="2856384"/>
            <a:ext cx="1202159" cy="108942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58380" name="Rectangle 12"/>
          <p:cNvSpPr>
            <a:spLocks/>
          </p:cNvSpPr>
          <p:nvPr/>
        </p:nvSpPr>
        <p:spPr bwMode="auto">
          <a:xfrm>
            <a:off x="825996" y="6314406"/>
            <a:ext cx="3023816" cy="31588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 fontAlgn="base">
              <a:spcBef>
                <a:spcPts val="70"/>
              </a:spcBef>
              <a:spcAft>
                <a:spcPct val="0"/>
              </a:spcAft>
            </a:pPr>
            <a:r>
              <a:rPr lang="en-US" sz="13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www.businessmodelgeneration.com</a:t>
            </a: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6949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/>
          </p:cNvSpPr>
          <p:nvPr/>
        </p:nvSpPr>
        <p:spPr bwMode="auto">
          <a:xfrm>
            <a:off x="4070822" y="1542604"/>
            <a:ext cx="1441028" cy="3458021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9395" name="Rectangle 3"/>
          <p:cNvSpPr>
            <a:spLocks/>
          </p:cNvSpPr>
          <p:nvPr/>
        </p:nvSpPr>
        <p:spPr bwMode="auto">
          <a:xfrm>
            <a:off x="6940600" y="1542604"/>
            <a:ext cx="1439912" cy="3458021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5511850" y="3271615"/>
            <a:ext cx="1439912" cy="1729010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511850" y="1542603"/>
            <a:ext cx="1439912" cy="1727895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9401" name="AutoShape 9"/>
          <p:cNvSpPr>
            <a:spLocks/>
          </p:cNvSpPr>
          <p:nvPr/>
        </p:nvSpPr>
        <p:spPr bwMode="auto">
          <a:xfrm rot="10800000">
            <a:off x="5603379" y="1663155"/>
            <a:ext cx="1244576" cy="1561579"/>
          </a:xfrm>
          <a:custGeom>
            <a:avLst/>
            <a:gdLst>
              <a:gd name="T0" fmla="+- 0 10804 348"/>
              <a:gd name="T1" fmla="*/ T0 w 20912"/>
              <a:gd name="T2" fmla="+- 0 10978 796"/>
              <a:gd name="T3" fmla="*/ 10978 h 20365"/>
              <a:gd name="T4" fmla="+- 0 10804 348"/>
              <a:gd name="T5" fmla="*/ T4 w 20912"/>
              <a:gd name="T6" fmla="+- 0 10978 796"/>
              <a:gd name="T7" fmla="*/ 10978 h 20365"/>
              <a:gd name="T8" fmla="+- 0 10804 348"/>
              <a:gd name="T9" fmla="*/ T8 w 20912"/>
              <a:gd name="T10" fmla="+- 0 10978 796"/>
              <a:gd name="T11" fmla="*/ 10978 h 20365"/>
              <a:gd name="T12" fmla="+- 0 10804 348"/>
              <a:gd name="T13" fmla="*/ T12 w 20912"/>
              <a:gd name="T14" fmla="+- 0 10978 796"/>
              <a:gd name="T15" fmla="*/ 10978 h 2036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912" h="20365">
                <a:moveTo>
                  <a:pt x="553" y="550"/>
                </a:moveTo>
                <a:cubicBezTo>
                  <a:pt x="102" y="2569"/>
                  <a:pt x="-348" y="4588"/>
                  <a:pt x="398" y="4526"/>
                </a:cubicBezTo>
                <a:cubicBezTo>
                  <a:pt x="1145" y="4464"/>
                  <a:pt x="4929" y="-527"/>
                  <a:pt x="5032" y="177"/>
                </a:cubicBezTo>
                <a:cubicBezTo>
                  <a:pt x="5135" y="881"/>
                  <a:pt x="424" y="8771"/>
                  <a:pt x="1016" y="8751"/>
                </a:cubicBezTo>
                <a:cubicBezTo>
                  <a:pt x="1608" y="8730"/>
                  <a:pt x="8585" y="-796"/>
                  <a:pt x="8585" y="53"/>
                </a:cubicBezTo>
                <a:cubicBezTo>
                  <a:pt x="8585" y="902"/>
                  <a:pt x="372" y="13804"/>
                  <a:pt x="1016" y="13845"/>
                </a:cubicBezTo>
                <a:cubicBezTo>
                  <a:pt x="1660" y="13887"/>
                  <a:pt x="12318" y="-589"/>
                  <a:pt x="12447" y="301"/>
                </a:cubicBezTo>
                <a:cubicBezTo>
                  <a:pt x="12575" y="1192"/>
                  <a:pt x="1145" y="19022"/>
                  <a:pt x="1788" y="19188"/>
                </a:cubicBezTo>
                <a:cubicBezTo>
                  <a:pt x="2432" y="19354"/>
                  <a:pt x="15716" y="1212"/>
                  <a:pt x="16308" y="1295"/>
                </a:cubicBezTo>
                <a:cubicBezTo>
                  <a:pt x="16901" y="1378"/>
                  <a:pt x="4929" y="19209"/>
                  <a:pt x="5341" y="19685"/>
                </a:cubicBezTo>
                <a:cubicBezTo>
                  <a:pt x="5753" y="20161"/>
                  <a:pt x="17982" y="4153"/>
                  <a:pt x="18780" y="4153"/>
                </a:cubicBezTo>
                <a:cubicBezTo>
                  <a:pt x="19578" y="4153"/>
                  <a:pt x="9924" y="18919"/>
                  <a:pt x="10130" y="19685"/>
                </a:cubicBezTo>
                <a:cubicBezTo>
                  <a:pt x="10336" y="20451"/>
                  <a:pt x="19398" y="8730"/>
                  <a:pt x="20016" y="8751"/>
                </a:cubicBezTo>
                <a:cubicBezTo>
                  <a:pt x="20634" y="8771"/>
                  <a:pt x="13837" y="18815"/>
                  <a:pt x="13837" y="19809"/>
                </a:cubicBezTo>
                <a:cubicBezTo>
                  <a:pt x="13837" y="20804"/>
                  <a:pt x="19424" y="14715"/>
                  <a:pt x="20016" y="14715"/>
                </a:cubicBezTo>
                <a:cubicBezTo>
                  <a:pt x="20608" y="14715"/>
                  <a:pt x="17261" y="19333"/>
                  <a:pt x="17390" y="19809"/>
                </a:cubicBezTo>
                <a:cubicBezTo>
                  <a:pt x="17518" y="20286"/>
                  <a:pt x="20325" y="17511"/>
                  <a:pt x="20788" y="17573"/>
                </a:cubicBezTo>
                <a:cubicBezTo>
                  <a:pt x="21252" y="17635"/>
                  <a:pt x="20273" y="19789"/>
                  <a:pt x="20170" y="20182"/>
                </a:cubicBezTo>
                <a:cubicBezTo>
                  <a:pt x="20067" y="20576"/>
                  <a:pt x="20119" y="20255"/>
                  <a:pt x="20170" y="19934"/>
                </a:cubicBezTo>
              </a:path>
            </a:pathLst>
          </a:custGeom>
          <a:solidFill>
            <a:srgbClr val="000000">
              <a:alpha val="0"/>
            </a:srgbClr>
          </a:solidFill>
          <a:ln w="144497" cap="rnd" cmpd="sng">
            <a:solidFill>
              <a:srgbClr val="CCCCCC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9402" name="AutoShape 10"/>
          <p:cNvSpPr>
            <a:spLocks/>
          </p:cNvSpPr>
          <p:nvPr/>
        </p:nvSpPr>
        <p:spPr bwMode="auto">
          <a:xfrm flipV="1">
            <a:off x="4940350" y="1881932"/>
            <a:ext cx="2571750" cy="331515"/>
          </a:xfrm>
          <a:custGeom>
            <a:avLst/>
            <a:gdLst>
              <a:gd name="T0" fmla="*/ 10800 w 21600"/>
              <a:gd name="T1" fmla="*/ 10050 h 20100"/>
              <a:gd name="T2" fmla="*/ 10800 w 21600"/>
              <a:gd name="T3" fmla="*/ 10050 h 20100"/>
              <a:gd name="T4" fmla="*/ 10800 w 21600"/>
              <a:gd name="T5" fmla="*/ 10050 h 20100"/>
              <a:gd name="T6" fmla="*/ 10800 w 21600"/>
              <a:gd name="T7" fmla="*/ 10050 h 2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100">
                <a:moveTo>
                  <a:pt x="0" y="0"/>
                </a:moveTo>
                <a:cubicBezTo>
                  <a:pt x="3095" y="8886"/>
                  <a:pt x="6192" y="17772"/>
                  <a:pt x="9792" y="19686"/>
                </a:cubicBezTo>
                <a:cubicBezTo>
                  <a:pt x="13392" y="21600"/>
                  <a:pt x="17495" y="16541"/>
                  <a:pt x="21600" y="1148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rnd" cmpd="sng">
            <a:solidFill>
              <a:srgbClr val="FF6969"/>
            </a:solidFill>
            <a:prstDash val="solid"/>
            <a:round/>
            <a:headEnd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9403" name="Rectangle 11"/>
          <p:cNvSpPr>
            <a:spLocks/>
          </p:cNvSpPr>
          <p:nvPr/>
        </p:nvSpPr>
        <p:spPr bwMode="auto">
          <a:xfrm>
            <a:off x="899666" y="658564"/>
            <a:ext cx="6613550" cy="76907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 fontAlgn="base">
              <a:spcBef>
                <a:spcPts val="7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ea typeface="Helvetica" charset="0"/>
                <a:cs typeface="Helvetica" charset="0"/>
                <a:sym typeface="Helvetica" charset="0"/>
              </a:rPr>
              <a:t>Customer Relationships</a:t>
            </a:r>
            <a:endParaRPr lang="en-US" sz="2800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pic>
        <p:nvPicPr>
          <p:cNvPr id="59404" name="Picture 12" descr="image64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4760" y="2713509"/>
            <a:ext cx="1495723" cy="1884164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59405" name="Picture 13" descr="image66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57625"/>
            <a:ext cx="1214438" cy="93315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59406" name="Picture 14" descr="image68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8009" y="2856384"/>
            <a:ext cx="1202159" cy="108942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59407" name="Picture 15" descr="image71.pd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75" y="2213447"/>
            <a:ext cx="928688" cy="98449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59408" name="Rectangle 16"/>
          <p:cNvSpPr>
            <a:spLocks/>
          </p:cNvSpPr>
          <p:nvPr/>
        </p:nvSpPr>
        <p:spPr bwMode="auto">
          <a:xfrm>
            <a:off x="825996" y="6314406"/>
            <a:ext cx="3023816" cy="31588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 fontAlgn="base">
              <a:spcBef>
                <a:spcPts val="70"/>
              </a:spcBef>
              <a:spcAft>
                <a:spcPct val="0"/>
              </a:spcAft>
            </a:pPr>
            <a:r>
              <a:rPr lang="en-US" sz="13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www.businessmodelgeneration.com</a:t>
            </a: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1964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/>
          </p:cNvSpPr>
          <p:nvPr/>
        </p:nvSpPr>
        <p:spPr bwMode="auto">
          <a:xfrm>
            <a:off x="4070822" y="1542604"/>
            <a:ext cx="1441028" cy="3458021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0419" name="Rectangle 3"/>
          <p:cNvSpPr>
            <a:spLocks/>
          </p:cNvSpPr>
          <p:nvPr/>
        </p:nvSpPr>
        <p:spPr bwMode="auto">
          <a:xfrm>
            <a:off x="6940600" y="1542604"/>
            <a:ext cx="1439912" cy="3458021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0421" name="Rectangle 5"/>
          <p:cNvSpPr>
            <a:spLocks/>
          </p:cNvSpPr>
          <p:nvPr/>
        </p:nvSpPr>
        <p:spPr bwMode="auto">
          <a:xfrm>
            <a:off x="5511850" y="3271615"/>
            <a:ext cx="1439912" cy="1729010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0424" name="Rectangle 8"/>
          <p:cNvSpPr>
            <a:spLocks/>
          </p:cNvSpPr>
          <p:nvPr/>
        </p:nvSpPr>
        <p:spPr bwMode="auto">
          <a:xfrm>
            <a:off x="5511850" y="1542603"/>
            <a:ext cx="1439912" cy="1727895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0427" name="Rectangle 11"/>
          <p:cNvSpPr>
            <a:spLocks/>
          </p:cNvSpPr>
          <p:nvPr/>
        </p:nvSpPr>
        <p:spPr bwMode="auto">
          <a:xfrm>
            <a:off x="4797475" y="5000625"/>
            <a:ext cx="3583037" cy="1143000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0428" name="AutoShape 12"/>
          <p:cNvSpPr>
            <a:spLocks/>
          </p:cNvSpPr>
          <p:nvPr/>
        </p:nvSpPr>
        <p:spPr bwMode="auto">
          <a:xfrm>
            <a:off x="4866680" y="5060901"/>
            <a:ext cx="3434581" cy="967755"/>
          </a:xfrm>
          <a:custGeom>
            <a:avLst/>
            <a:gdLst>
              <a:gd name="T0" fmla="+- 0 10796 138"/>
              <a:gd name="T1" fmla="*/ T0 w 21317"/>
              <a:gd name="T2" fmla="+- 0 10757 766"/>
              <a:gd name="T3" fmla="*/ 10757 h 19982"/>
              <a:gd name="T4" fmla="+- 0 10796 138"/>
              <a:gd name="T5" fmla="*/ T4 w 21317"/>
              <a:gd name="T6" fmla="+- 0 10757 766"/>
              <a:gd name="T7" fmla="*/ 10757 h 19982"/>
              <a:gd name="T8" fmla="+- 0 10796 138"/>
              <a:gd name="T9" fmla="*/ T8 w 21317"/>
              <a:gd name="T10" fmla="+- 0 10757 766"/>
              <a:gd name="T11" fmla="*/ 10757 h 19982"/>
              <a:gd name="T12" fmla="+- 0 10796 138"/>
              <a:gd name="T13" fmla="*/ T12 w 21317"/>
              <a:gd name="T14" fmla="+- 0 10757 766"/>
              <a:gd name="T15" fmla="*/ 10757 h 1998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17" h="19982">
                <a:moveTo>
                  <a:pt x="-1" y="512"/>
                </a:moveTo>
                <a:cubicBezTo>
                  <a:pt x="39" y="2118"/>
                  <a:pt x="78" y="3724"/>
                  <a:pt x="236" y="3658"/>
                </a:cubicBezTo>
                <a:cubicBezTo>
                  <a:pt x="394" y="3593"/>
                  <a:pt x="965" y="-766"/>
                  <a:pt x="945" y="118"/>
                </a:cubicBezTo>
                <a:cubicBezTo>
                  <a:pt x="926" y="1003"/>
                  <a:pt x="-79" y="8903"/>
                  <a:pt x="118" y="8968"/>
                </a:cubicBezTo>
                <a:cubicBezTo>
                  <a:pt x="315" y="9034"/>
                  <a:pt x="2128" y="-242"/>
                  <a:pt x="2128" y="512"/>
                </a:cubicBezTo>
                <a:cubicBezTo>
                  <a:pt x="2128" y="1266"/>
                  <a:pt x="-138" y="13459"/>
                  <a:pt x="118" y="13491"/>
                </a:cubicBezTo>
                <a:cubicBezTo>
                  <a:pt x="374" y="13524"/>
                  <a:pt x="3645" y="-275"/>
                  <a:pt x="3665" y="708"/>
                </a:cubicBezTo>
                <a:cubicBezTo>
                  <a:pt x="3685" y="1692"/>
                  <a:pt x="29" y="19227"/>
                  <a:pt x="236" y="19391"/>
                </a:cubicBezTo>
                <a:cubicBezTo>
                  <a:pt x="443" y="19555"/>
                  <a:pt x="4651" y="1626"/>
                  <a:pt x="4907" y="1692"/>
                </a:cubicBezTo>
                <a:cubicBezTo>
                  <a:pt x="5163" y="1757"/>
                  <a:pt x="1438" y="19883"/>
                  <a:pt x="1773" y="19785"/>
                </a:cubicBezTo>
                <a:cubicBezTo>
                  <a:pt x="2108" y="19686"/>
                  <a:pt x="6592" y="1135"/>
                  <a:pt x="6917" y="1102"/>
                </a:cubicBezTo>
                <a:cubicBezTo>
                  <a:pt x="7242" y="1069"/>
                  <a:pt x="3330" y="19686"/>
                  <a:pt x="3724" y="19588"/>
                </a:cubicBezTo>
                <a:cubicBezTo>
                  <a:pt x="4118" y="19490"/>
                  <a:pt x="8967" y="577"/>
                  <a:pt x="9282" y="512"/>
                </a:cubicBezTo>
                <a:cubicBezTo>
                  <a:pt x="9597" y="446"/>
                  <a:pt x="5301" y="19162"/>
                  <a:pt x="5616" y="19195"/>
                </a:cubicBezTo>
                <a:cubicBezTo>
                  <a:pt x="5932" y="19227"/>
                  <a:pt x="10878" y="577"/>
                  <a:pt x="11174" y="708"/>
                </a:cubicBezTo>
                <a:cubicBezTo>
                  <a:pt x="11470" y="840"/>
                  <a:pt x="7055" y="19981"/>
                  <a:pt x="7390" y="19981"/>
                </a:cubicBezTo>
                <a:cubicBezTo>
                  <a:pt x="7725" y="19981"/>
                  <a:pt x="12829" y="774"/>
                  <a:pt x="13184" y="708"/>
                </a:cubicBezTo>
                <a:cubicBezTo>
                  <a:pt x="13539" y="643"/>
                  <a:pt x="9213" y="19621"/>
                  <a:pt x="9518" y="19588"/>
                </a:cubicBezTo>
                <a:cubicBezTo>
                  <a:pt x="9824" y="19555"/>
                  <a:pt x="14643" y="545"/>
                  <a:pt x="15017" y="512"/>
                </a:cubicBezTo>
                <a:cubicBezTo>
                  <a:pt x="15391" y="479"/>
                  <a:pt x="11440" y="19457"/>
                  <a:pt x="11765" y="19391"/>
                </a:cubicBezTo>
                <a:cubicBezTo>
                  <a:pt x="12090" y="19326"/>
                  <a:pt x="16623" y="86"/>
                  <a:pt x="16968" y="118"/>
                </a:cubicBezTo>
                <a:cubicBezTo>
                  <a:pt x="17313" y="151"/>
                  <a:pt x="13539" y="19457"/>
                  <a:pt x="13834" y="19588"/>
                </a:cubicBezTo>
                <a:cubicBezTo>
                  <a:pt x="14130" y="19719"/>
                  <a:pt x="18417" y="840"/>
                  <a:pt x="18742" y="905"/>
                </a:cubicBezTo>
                <a:cubicBezTo>
                  <a:pt x="19067" y="971"/>
                  <a:pt x="15480" y="20080"/>
                  <a:pt x="15786" y="19981"/>
                </a:cubicBezTo>
                <a:cubicBezTo>
                  <a:pt x="16091" y="19883"/>
                  <a:pt x="20230" y="381"/>
                  <a:pt x="20575" y="315"/>
                </a:cubicBezTo>
                <a:cubicBezTo>
                  <a:pt x="20920" y="250"/>
                  <a:pt x="17786" y="18342"/>
                  <a:pt x="17855" y="19588"/>
                </a:cubicBezTo>
                <a:cubicBezTo>
                  <a:pt x="17924" y="20834"/>
                  <a:pt x="20713" y="7821"/>
                  <a:pt x="20989" y="7788"/>
                </a:cubicBezTo>
                <a:cubicBezTo>
                  <a:pt x="21264" y="7756"/>
                  <a:pt x="19471" y="18146"/>
                  <a:pt x="19510" y="19391"/>
                </a:cubicBezTo>
                <a:cubicBezTo>
                  <a:pt x="19550" y="20637"/>
                  <a:pt x="20989" y="15163"/>
                  <a:pt x="21225" y="15261"/>
                </a:cubicBezTo>
                <a:cubicBezTo>
                  <a:pt x="21462" y="15360"/>
                  <a:pt x="21195" y="17671"/>
                  <a:pt x="20929" y="19981"/>
                </a:cubicBezTo>
              </a:path>
            </a:pathLst>
          </a:custGeom>
          <a:solidFill>
            <a:srgbClr val="000000">
              <a:alpha val="0"/>
            </a:srgbClr>
          </a:solidFill>
          <a:ln w="144497" cap="rnd" cmpd="sng">
            <a:solidFill>
              <a:srgbClr val="CCCCCC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0429" name="AutoShape 13"/>
          <p:cNvSpPr>
            <a:spLocks/>
          </p:cNvSpPr>
          <p:nvPr/>
        </p:nvSpPr>
        <p:spPr bwMode="auto">
          <a:xfrm rot="11118399" flipV="1">
            <a:off x="5284143" y="4893469"/>
            <a:ext cx="2351857" cy="740048"/>
          </a:xfrm>
          <a:custGeom>
            <a:avLst/>
            <a:gdLst>
              <a:gd name="T0" fmla="*/ 10800 w 21600"/>
              <a:gd name="T1" fmla="*/ 10207 h 20415"/>
              <a:gd name="T2" fmla="*/ 10800 w 21600"/>
              <a:gd name="T3" fmla="*/ 10207 h 20415"/>
              <a:gd name="T4" fmla="*/ 10800 w 21600"/>
              <a:gd name="T5" fmla="*/ 10207 h 20415"/>
              <a:gd name="T6" fmla="*/ 10800 w 21600"/>
              <a:gd name="T7" fmla="*/ 10207 h 20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415">
                <a:moveTo>
                  <a:pt x="0" y="0"/>
                </a:moveTo>
                <a:cubicBezTo>
                  <a:pt x="684" y="6805"/>
                  <a:pt x="6259" y="18692"/>
                  <a:pt x="9859" y="20146"/>
                </a:cubicBezTo>
                <a:cubicBezTo>
                  <a:pt x="13459" y="21600"/>
                  <a:pt x="17127" y="17065"/>
                  <a:pt x="21600" y="872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rnd" cmpd="sng">
            <a:solidFill>
              <a:srgbClr val="00CC00"/>
            </a:solidFill>
            <a:prstDash val="solid"/>
            <a:round/>
            <a:headEnd/>
            <a:tailEnd type="arrow" w="sm" len="sm"/>
          </a:ln>
          <a:effectLst/>
        </p:spPr>
        <p:txBody>
          <a:bodyPr lIns="50798" tIns="50798" rIns="50798" bIns="5079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0430" name="Rectangle 14"/>
          <p:cNvSpPr>
            <a:spLocks/>
          </p:cNvSpPr>
          <p:nvPr/>
        </p:nvSpPr>
        <p:spPr bwMode="auto">
          <a:xfrm>
            <a:off x="899666" y="658564"/>
            <a:ext cx="4876726" cy="76907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 fontAlgn="base">
              <a:spcBef>
                <a:spcPts val="7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ea typeface="Helvetica" charset="0"/>
                <a:cs typeface="Helvetica" charset="0"/>
                <a:sym typeface="Helvetica" charset="0"/>
              </a:rPr>
              <a:t>Revenue Streams</a:t>
            </a:r>
            <a:endParaRPr lang="en-US" sz="2800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pic>
        <p:nvPicPr>
          <p:cNvPr id="60431" name="Picture 15" descr="image64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4760" y="2713509"/>
            <a:ext cx="1495723" cy="1884164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0432" name="Picture 16" descr="image66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57625"/>
            <a:ext cx="1214438" cy="93315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0433" name="Picture 17" descr="image68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8009" y="2856384"/>
            <a:ext cx="1202159" cy="108942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0434" name="Picture 18" descr="image69.pd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5072063"/>
            <a:ext cx="1119560" cy="149907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0435" name="Picture 19" descr="image71.pd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75" y="2213447"/>
            <a:ext cx="928688" cy="98449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60436" name="Rectangle 20"/>
          <p:cNvSpPr>
            <a:spLocks/>
          </p:cNvSpPr>
          <p:nvPr/>
        </p:nvSpPr>
        <p:spPr bwMode="auto">
          <a:xfrm>
            <a:off x="825996" y="6314406"/>
            <a:ext cx="3023816" cy="31588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 fontAlgn="base">
              <a:spcBef>
                <a:spcPts val="70"/>
              </a:spcBef>
              <a:spcAft>
                <a:spcPct val="0"/>
              </a:spcAft>
            </a:pPr>
            <a:r>
              <a:rPr lang="en-US" sz="13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www.businessmodelgeneration.com</a:t>
            </a: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9643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/>
          </p:cNvSpPr>
          <p:nvPr/>
        </p:nvSpPr>
        <p:spPr bwMode="auto">
          <a:xfrm>
            <a:off x="4070822" y="1542604"/>
            <a:ext cx="1441028" cy="3458021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1443" name="Rectangle 3"/>
          <p:cNvSpPr>
            <a:spLocks/>
          </p:cNvSpPr>
          <p:nvPr/>
        </p:nvSpPr>
        <p:spPr bwMode="auto">
          <a:xfrm>
            <a:off x="6940600" y="1542604"/>
            <a:ext cx="1439912" cy="3458021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1445" name="Rectangle 5"/>
          <p:cNvSpPr>
            <a:spLocks/>
          </p:cNvSpPr>
          <p:nvPr/>
        </p:nvSpPr>
        <p:spPr bwMode="auto">
          <a:xfrm>
            <a:off x="5511850" y="3271615"/>
            <a:ext cx="1439912" cy="1729010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1448" name="Rectangle 8"/>
          <p:cNvSpPr>
            <a:spLocks/>
          </p:cNvSpPr>
          <p:nvPr/>
        </p:nvSpPr>
        <p:spPr bwMode="auto">
          <a:xfrm>
            <a:off x="5511850" y="1542603"/>
            <a:ext cx="1439912" cy="1727895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1451" name="Rectangle 11"/>
          <p:cNvSpPr>
            <a:spLocks/>
          </p:cNvSpPr>
          <p:nvPr/>
        </p:nvSpPr>
        <p:spPr bwMode="auto">
          <a:xfrm>
            <a:off x="2630910" y="3271615"/>
            <a:ext cx="1439912" cy="1729010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1452" name="AutoShape 12"/>
          <p:cNvSpPr>
            <a:spLocks/>
          </p:cNvSpPr>
          <p:nvPr/>
        </p:nvSpPr>
        <p:spPr bwMode="auto">
          <a:xfrm rot="10800000" flipH="1">
            <a:off x="2734717" y="3388816"/>
            <a:ext cx="1244576" cy="1482328"/>
          </a:xfrm>
          <a:custGeom>
            <a:avLst/>
            <a:gdLst>
              <a:gd name="T0" fmla="+- 0 10804 348"/>
              <a:gd name="T1" fmla="*/ T0 w 20912"/>
              <a:gd name="T2" fmla="+- 0 10978 796"/>
              <a:gd name="T3" fmla="*/ 10978 h 20365"/>
              <a:gd name="T4" fmla="+- 0 10804 348"/>
              <a:gd name="T5" fmla="*/ T4 w 20912"/>
              <a:gd name="T6" fmla="+- 0 10978 796"/>
              <a:gd name="T7" fmla="*/ 10978 h 20365"/>
              <a:gd name="T8" fmla="+- 0 10804 348"/>
              <a:gd name="T9" fmla="*/ T8 w 20912"/>
              <a:gd name="T10" fmla="+- 0 10978 796"/>
              <a:gd name="T11" fmla="*/ 10978 h 20365"/>
              <a:gd name="T12" fmla="+- 0 10804 348"/>
              <a:gd name="T13" fmla="*/ T12 w 20912"/>
              <a:gd name="T14" fmla="+- 0 10978 796"/>
              <a:gd name="T15" fmla="*/ 10978 h 2036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912" h="20365">
                <a:moveTo>
                  <a:pt x="553" y="550"/>
                </a:moveTo>
                <a:cubicBezTo>
                  <a:pt x="102" y="2569"/>
                  <a:pt x="-348" y="4588"/>
                  <a:pt x="398" y="4526"/>
                </a:cubicBezTo>
                <a:cubicBezTo>
                  <a:pt x="1145" y="4464"/>
                  <a:pt x="4929" y="-527"/>
                  <a:pt x="5032" y="177"/>
                </a:cubicBezTo>
                <a:cubicBezTo>
                  <a:pt x="5135" y="881"/>
                  <a:pt x="424" y="8771"/>
                  <a:pt x="1016" y="8751"/>
                </a:cubicBezTo>
                <a:cubicBezTo>
                  <a:pt x="1608" y="8730"/>
                  <a:pt x="8585" y="-796"/>
                  <a:pt x="8585" y="53"/>
                </a:cubicBezTo>
                <a:cubicBezTo>
                  <a:pt x="8585" y="902"/>
                  <a:pt x="372" y="13804"/>
                  <a:pt x="1016" y="13845"/>
                </a:cubicBezTo>
                <a:cubicBezTo>
                  <a:pt x="1660" y="13887"/>
                  <a:pt x="12318" y="-589"/>
                  <a:pt x="12447" y="301"/>
                </a:cubicBezTo>
                <a:cubicBezTo>
                  <a:pt x="12575" y="1192"/>
                  <a:pt x="1145" y="19022"/>
                  <a:pt x="1788" y="19188"/>
                </a:cubicBezTo>
                <a:cubicBezTo>
                  <a:pt x="2432" y="19354"/>
                  <a:pt x="15716" y="1212"/>
                  <a:pt x="16308" y="1295"/>
                </a:cubicBezTo>
                <a:cubicBezTo>
                  <a:pt x="16901" y="1378"/>
                  <a:pt x="4929" y="19209"/>
                  <a:pt x="5341" y="19685"/>
                </a:cubicBezTo>
                <a:cubicBezTo>
                  <a:pt x="5753" y="20162"/>
                  <a:pt x="17982" y="4153"/>
                  <a:pt x="18780" y="4153"/>
                </a:cubicBezTo>
                <a:cubicBezTo>
                  <a:pt x="19578" y="4153"/>
                  <a:pt x="9924" y="18919"/>
                  <a:pt x="10130" y="19685"/>
                </a:cubicBezTo>
                <a:cubicBezTo>
                  <a:pt x="10336" y="20451"/>
                  <a:pt x="19398" y="8730"/>
                  <a:pt x="20016" y="8751"/>
                </a:cubicBezTo>
                <a:cubicBezTo>
                  <a:pt x="20634" y="8771"/>
                  <a:pt x="13837" y="18815"/>
                  <a:pt x="13837" y="19809"/>
                </a:cubicBezTo>
                <a:cubicBezTo>
                  <a:pt x="13837" y="20804"/>
                  <a:pt x="19424" y="14715"/>
                  <a:pt x="20016" y="14715"/>
                </a:cubicBezTo>
                <a:cubicBezTo>
                  <a:pt x="20608" y="14715"/>
                  <a:pt x="17261" y="19333"/>
                  <a:pt x="17390" y="19809"/>
                </a:cubicBezTo>
                <a:cubicBezTo>
                  <a:pt x="17518" y="20286"/>
                  <a:pt x="20325" y="17511"/>
                  <a:pt x="20788" y="17573"/>
                </a:cubicBezTo>
                <a:cubicBezTo>
                  <a:pt x="21252" y="17635"/>
                  <a:pt x="20273" y="19789"/>
                  <a:pt x="20170" y="20182"/>
                </a:cubicBezTo>
                <a:cubicBezTo>
                  <a:pt x="20067" y="20576"/>
                  <a:pt x="20119" y="20255"/>
                  <a:pt x="20170" y="19934"/>
                </a:cubicBezTo>
              </a:path>
            </a:pathLst>
          </a:custGeom>
          <a:solidFill>
            <a:srgbClr val="000000">
              <a:alpha val="0"/>
            </a:srgbClr>
          </a:solidFill>
          <a:ln w="144497" cap="rnd" cmpd="sng">
            <a:solidFill>
              <a:srgbClr val="CCCCCC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1453" name="Rectangle 13"/>
          <p:cNvSpPr>
            <a:spLocks/>
          </p:cNvSpPr>
          <p:nvPr/>
        </p:nvSpPr>
        <p:spPr bwMode="auto">
          <a:xfrm>
            <a:off x="4797475" y="5000625"/>
            <a:ext cx="3583037" cy="1143000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1456" name="Rectangle 16"/>
          <p:cNvSpPr>
            <a:spLocks/>
          </p:cNvSpPr>
          <p:nvPr/>
        </p:nvSpPr>
        <p:spPr bwMode="auto">
          <a:xfrm>
            <a:off x="899666" y="658564"/>
            <a:ext cx="4224859" cy="76907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 fontAlgn="base">
              <a:spcBef>
                <a:spcPts val="7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ea typeface="Helvetica" charset="0"/>
                <a:cs typeface="Helvetica" charset="0"/>
                <a:sym typeface="Helvetica" charset="0"/>
              </a:rPr>
              <a:t>Key Resources</a:t>
            </a:r>
            <a:endParaRPr lang="en-US" sz="2800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pic>
        <p:nvPicPr>
          <p:cNvPr id="61457" name="Picture 17" descr="image64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4760" y="2713509"/>
            <a:ext cx="1495723" cy="1884164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1458" name="Picture 18" descr="image66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57625"/>
            <a:ext cx="1214438" cy="93315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1460" name="Picture 20" descr="image69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5072063"/>
            <a:ext cx="1119560" cy="149907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1461" name="Picture 21" descr="image71.pd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75" y="2213447"/>
            <a:ext cx="928688" cy="98449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61463" name="Rectangle 23"/>
          <p:cNvSpPr>
            <a:spLocks/>
          </p:cNvSpPr>
          <p:nvPr/>
        </p:nvSpPr>
        <p:spPr bwMode="auto">
          <a:xfrm>
            <a:off x="825996" y="6314406"/>
            <a:ext cx="3023816" cy="31588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 fontAlgn="base">
              <a:spcBef>
                <a:spcPts val="70"/>
              </a:spcBef>
              <a:spcAft>
                <a:spcPct val="0"/>
              </a:spcAft>
            </a:pPr>
            <a:r>
              <a:rPr lang="en-US" sz="13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www.businessmodelgeneration.com</a:t>
            </a: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17" name="AutoShape 8"/>
          <p:cNvSpPr>
            <a:spLocks/>
          </p:cNvSpPr>
          <p:nvPr/>
        </p:nvSpPr>
        <p:spPr bwMode="auto">
          <a:xfrm rot="18941406">
            <a:off x="3745272" y="3873282"/>
            <a:ext cx="1098069" cy="349374"/>
          </a:xfrm>
          <a:custGeom>
            <a:avLst/>
            <a:gdLst>
              <a:gd name="T0" fmla="*/ 10800 w 21600"/>
              <a:gd name="T1" fmla="*/ 10050 h 20100"/>
              <a:gd name="T2" fmla="*/ 10800 w 21600"/>
              <a:gd name="T3" fmla="*/ 10050 h 20100"/>
              <a:gd name="T4" fmla="*/ 10800 w 21600"/>
              <a:gd name="T5" fmla="*/ 10050 h 20100"/>
              <a:gd name="T6" fmla="*/ 10800 w 21600"/>
              <a:gd name="T7" fmla="*/ 10050 h 2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100">
                <a:moveTo>
                  <a:pt x="0" y="0"/>
                </a:moveTo>
                <a:cubicBezTo>
                  <a:pt x="3095" y="8886"/>
                  <a:pt x="6192" y="17772"/>
                  <a:pt x="9792" y="19686"/>
                </a:cubicBezTo>
                <a:cubicBezTo>
                  <a:pt x="13392" y="21600"/>
                  <a:pt x="17495" y="16541"/>
                  <a:pt x="21600" y="1148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rnd" cmpd="sng">
            <a:solidFill>
              <a:srgbClr val="FF6969"/>
            </a:solidFill>
            <a:prstDash val="solid"/>
            <a:round/>
            <a:headEnd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61459" name="Picture 19" descr="image68.pd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8009" y="2856384"/>
            <a:ext cx="1202159" cy="108942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1462" name="Picture 22" descr="image72.pd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7821" y="3571875"/>
            <a:ext cx="1214438" cy="1445494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23306112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/>
          </p:cNvSpPr>
          <p:nvPr/>
        </p:nvSpPr>
        <p:spPr bwMode="auto">
          <a:xfrm>
            <a:off x="4070822" y="1542604"/>
            <a:ext cx="1441028" cy="3458021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2467" name="Rectangle 3"/>
          <p:cNvSpPr>
            <a:spLocks/>
          </p:cNvSpPr>
          <p:nvPr/>
        </p:nvSpPr>
        <p:spPr bwMode="auto">
          <a:xfrm>
            <a:off x="6940600" y="1542604"/>
            <a:ext cx="1439912" cy="3458021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2469" name="Rectangle 5"/>
          <p:cNvSpPr>
            <a:spLocks/>
          </p:cNvSpPr>
          <p:nvPr/>
        </p:nvSpPr>
        <p:spPr bwMode="auto">
          <a:xfrm>
            <a:off x="5511850" y="3271615"/>
            <a:ext cx="1439912" cy="1729010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2472" name="Rectangle 8"/>
          <p:cNvSpPr>
            <a:spLocks/>
          </p:cNvSpPr>
          <p:nvPr/>
        </p:nvSpPr>
        <p:spPr bwMode="auto">
          <a:xfrm>
            <a:off x="5511850" y="1542603"/>
            <a:ext cx="1439912" cy="1727895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2475" name="Rectangle 11"/>
          <p:cNvSpPr>
            <a:spLocks/>
          </p:cNvSpPr>
          <p:nvPr/>
        </p:nvSpPr>
        <p:spPr bwMode="auto">
          <a:xfrm>
            <a:off x="2630910" y="3271615"/>
            <a:ext cx="1439912" cy="1729010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2477" name="Rectangle 13"/>
          <p:cNvSpPr>
            <a:spLocks/>
          </p:cNvSpPr>
          <p:nvPr/>
        </p:nvSpPr>
        <p:spPr bwMode="auto">
          <a:xfrm>
            <a:off x="2630910" y="1542603"/>
            <a:ext cx="1439912" cy="1727895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2478" name="AutoShape 14"/>
          <p:cNvSpPr>
            <a:spLocks/>
          </p:cNvSpPr>
          <p:nvPr/>
        </p:nvSpPr>
        <p:spPr bwMode="auto">
          <a:xfrm rot="10800000" flipH="1">
            <a:off x="2734717" y="1673200"/>
            <a:ext cx="1244576" cy="1481212"/>
          </a:xfrm>
          <a:custGeom>
            <a:avLst/>
            <a:gdLst>
              <a:gd name="T0" fmla="+- 0 10804 348"/>
              <a:gd name="T1" fmla="*/ T0 w 20912"/>
              <a:gd name="T2" fmla="+- 0 10978 796"/>
              <a:gd name="T3" fmla="*/ 10978 h 20365"/>
              <a:gd name="T4" fmla="+- 0 10804 348"/>
              <a:gd name="T5" fmla="*/ T4 w 20912"/>
              <a:gd name="T6" fmla="+- 0 10978 796"/>
              <a:gd name="T7" fmla="*/ 10978 h 20365"/>
              <a:gd name="T8" fmla="+- 0 10804 348"/>
              <a:gd name="T9" fmla="*/ T8 w 20912"/>
              <a:gd name="T10" fmla="+- 0 10978 796"/>
              <a:gd name="T11" fmla="*/ 10978 h 20365"/>
              <a:gd name="T12" fmla="+- 0 10804 348"/>
              <a:gd name="T13" fmla="*/ T12 w 20912"/>
              <a:gd name="T14" fmla="+- 0 10978 796"/>
              <a:gd name="T15" fmla="*/ 10978 h 2036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912" h="20365">
                <a:moveTo>
                  <a:pt x="553" y="550"/>
                </a:moveTo>
                <a:cubicBezTo>
                  <a:pt x="102" y="2569"/>
                  <a:pt x="-348" y="4588"/>
                  <a:pt x="398" y="4526"/>
                </a:cubicBezTo>
                <a:cubicBezTo>
                  <a:pt x="1145" y="4464"/>
                  <a:pt x="4929" y="-527"/>
                  <a:pt x="5032" y="177"/>
                </a:cubicBezTo>
                <a:cubicBezTo>
                  <a:pt x="5135" y="881"/>
                  <a:pt x="424" y="8771"/>
                  <a:pt x="1016" y="8751"/>
                </a:cubicBezTo>
                <a:cubicBezTo>
                  <a:pt x="1608" y="8730"/>
                  <a:pt x="8585" y="-796"/>
                  <a:pt x="8585" y="53"/>
                </a:cubicBezTo>
                <a:cubicBezTo>
                  <a:pt x="8585" y="902"/>
                  <a:pt x="372" y="13804"/>
                  <a:pt x="1016" y="13845"/>
                </a:cubicBezTo>
                <a:cubicBezTo>
                  <a:pt x="1660" y="13887"/>
                  <a:pt x="12318" y="-589"/>
                  <a:pt x="12447" y="301"/>
                </a:cubicBezTo>
                <a:cubicBezTo>
                  <a:pt x="12575" y="1192"/>
                  <a:pt x="1145" y="19022"/>
                  <a:pt x="1788" y="19188"/>
                </a:cubicBezTo>
                <a:cubicBezTo>
                  <a:pt x="2432" y="19354"/>
                  <a:pt x="15716" y="1212"/>
                  <a:pt x="16308" y="1295"/>
                </a:cubicBezTo>
                <a:cubicBezTo>
                  <a:pt x="16901" y="1378"/>
                  <a:pt x="4929" y="19209"/>
                  <a:pt x="5341" y="19685"/>
                </a:cubicBezTo>
                <a:cubicBezTo>
                  <a:pt x="5753" y="20162"/>
                  <a:pt x="17982" y="4153"/>
                  <a:pt x="18780" y="4153"/>
                </a:cubicBezTo>
                <a:cubicBezTo>
                  <a:pt x="19578" y="4153"/>
                  <a:pt x="9924" y="18919"/>
                  <a:pt x="10130" y="19685"/>
                </a:cubicBezTo>
                <a:cubicBezTo>
                  <a:pt x="10336" y="20451"/>
                  <a:pt x="19398" y="8730"/>
                  <a:pt x="20016" y="8751"/>
                </a:cubicBezTo>
                <a:cubicBezTo>
                  <a:pt x="20634" y="8771"/>
                  <a:pt x="13837" y="18815"/>
                  <a:pt x="13837" y="19809"/>
                </a:cubicBezTo>
                <a:cubicBezTo>
                  <a:pt x="13837" y="20804"/>
                  <a:pt x="19424" y="14715"/>
                  <a:pt x="20016" y="14715"/>
                </a:cubicBezTo>
                <a:cubicBezTo>
                  <a:pt x="20608" y="14715"/>
                  <a:pt x="17261" y="19333"/>
                  <a:pt x="17390" y="19809"/>
                </a:cubicBezTo>
                <a:cubicBezTo>
                  <a:pt x="17518" y="20286"/>
                  <a:pt x="20325" y="17511"/>
                  <a:pt x="20788" y="17573"/>
                </a:cubicBezTo>
                <a:cubicBezTo>
                  <a:pt x="21252" y="17635"/>
                  <a:pt x="20273" y="19789"/>
                  <a:pt x="20170" y="20182"/>
                </a:cubicBezTo>
                <a:cubicBezTo>
                  <a:pt x="20067" y="20576"/>
                  <a:pt x="20119" y="20255"/>
                  <a:pt x="20170" y="19934"/>
                </a:cubicBezTo>
              </a:path>
            </a:pathLst>
          </a:custGeom>
          <a:solidFill>
            <a:srgbClr val="000000">
              <a:alpha val="0"/>
            </a:srgbClr>
          </a:solidFill>
          <a:ln w="144497" cap="rnd" cmpd="sng">
            <a:solidFill>
              <a:srgbClr val="CCCCCC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2479" name="Rectangle 15"/>
          <p:cNvSpPr>
            <a:spLocks/>
          </p:cNvSpPr>
          <p:nvPr/>
        </p:nvSpPr>
        <p:spPr bwMode="auto">
          <a:xfrm>
            <a:off x="4797475" y="5000625"/>
            <a:ext cx="3583037" cy="1143000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2482" name="Rectangle 18"/>
          <p:cNvSpPr>
            <a:spLocks/>
          </p:cNvSpPr>
          <p:nvPr/>
        </p:nvSpPr>
        <p:spPr bwMode="auto">
          <a:xfrm>
            <a:off x="899666" y="658564"/>
            <a:ext cx="3830836" cy="76907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 fontAlgn="base">
              <a:spcBef>
                <a:spcPts val="7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ea typeface="Helvetica" charset="0"/>
                <a:cs typeface="Helvetica" charset="0"/>
                <a:sym typeface="Helvetica" charset="0"/>
              </a:rPr>
              <a:t>Key Activities</a:t>
            </a:r>
            <a:endParaRPr lang="en-US" sz="2800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pic>
        <p:nvPicPr>
          <p:cNvPr id="62483" name="Picture 19" descr="image64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4760" y="2713509"/>
            <a:ext cx="1495723" cy="1884164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2484" name="Picture 20" descr="image66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57625"/>
            <a:ext cx="1214438" cy="93315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2486" name="Picture 22" descr="image69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5072063"/>
            <a:ext cx="1119560" cy="149907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2487" name="Picture 23" descr="image70.pd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9259" y="1999134"/>
            <a:ext cx="1136303" cy="121443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2488" name="Picture 24" descr="image71.pd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75" y="2213447"/>
            <a:ext cx="928688" cy="98449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2489" name="Picture 25" descr="image72.pd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7821" y="3571875"/>
            <a:ext cx="1214438" cy="1445494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62490" name="Rectangle 26"/>
          <p:cNvSpPr>
            <a:spLocks/>
          </p:cNvSpPr>
          <p:nvPr/>
        </p:nvSpPr>
        <p:spPr bwMode="auto">
          <a:xfrm>
            <a:off x="825996" y="6314406"/>
            <a:ext cx="3023816" cy="31588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 fontAlgn="base">
              <a:spcBef>
                <a:spcPts val="70"/>
              </a:spcBef>
              <a:spcAft>
                <a:spcPct val="0"/>
              </a:spcAft>
            </a:pPr>
            <a:r>
              <a:rPr lang="en-US" sz="13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www.businessmodelgeneration.com</a:t>
            </a: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20" name="AutoShape 11"/>
          <p:cNvSpPr>
            <a:spLocks/>
          </p:cNvSpPr>
          <p:nvPr/>
        </p:nvSpPr>
        <p:spPr bwMode="auto">
          <a:xfrm rot="2308266" flipV="1">
            <a:off x="3627157" y="2591249"/>
            <a:ext cx="1226557" cy="331515"/>
          </a:xfrm>
          <a:custGeom>
            <a:avLst/>
            <a:gdLst>
              <a:gd name="T0" fmla="*/ 10800 w 21600"/>
              <a:gd name="T1" fmla="*/ 10050 h 20100"/>
              <a:gd name="T2" fmla="*/ 10800 w 21600"/>
              <a:gd name="T3" fmla="*/ 10050 h 20100"/>
              <a:gd name="T4" fmla="*/ 10800 w 21600"/>
              <a:gd name="T5" fmla="*/ 10050 h 20100"/>
              <a:gd name="T6" fmla="*/ 10800 w 21600"/>
              <a:gd name="T7" fmla="*/ 10050 h 2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100">
                <a:moveTo>
                  <a:pt x="0" y="0"/>
                </a:moveTo>
                <a:cubicBezTo>
                  <a:pt x="3095" y="8886"/>
                  <a:pt x="6192" y="17772"/>
                  <a:pt x="9792" y="19686"/>
                </a:cubicBezTo>
                <a:cubicBezTo>
                  <a:pt x="13392" y="21600"/>
                  <a:pt x="17495" y="16541"/>
                  <a:pt x="21600" y="1148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rnd" cmpd="sng">
            <a:solidFill>
              <a:srgbClr val="FF6969"/>
            </a:solidFill>
            <a:prstDash val="solid"/>
            <a:round/>
            <a:headEnd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62485" name="Picture 21" descr="image68.pd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8009" y="2856384"/>
            <a:ext cx="1202159" cy="108942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22724835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/>
          </p:cNvSpPr>
          <p:nvPr/>
        </p:nvSpPr>
        <p:spPr bwMode="auto">
          <a:xfrm>
            <a:off x="4070822" y="1542604"/>
            <a:ext cx="1441028" cy="3458021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3491" name="Rectangle 3"/>
          <p:cNvSpPr>
            <a:spLocks/>
          </p:cNvSpPr>
          <p:nvPr/>
        </p:nvSpPr>
        <p:spPr bwMode="auto">
          <a:xfrm>
            <a:off x="6940600" y="1542604"/>
            <a:ext cx="1439912" cy="3458021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5511850" y="3271615"/>
            <a:ext cx="1439912" cy="1729010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3496" name="Rectangle 8"/>
          <p:cNvSpPr>
            <a:spLocks/>
          </p:cNvSpPr>
          <p:nvPr/>
        </p:nvSpPr>
        <p:spPr bwMode="auto">
          <a:xfrm>
            <a:off x="5511850" y="1542603"/>
            <a:ext cx="1439912" cy="1727895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2630910" y="3271615"/>
            <a:ext cx="1439912" cy="1729010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2630910" y="1542603"/>
            <a:ext cx="1439912" cy="1727895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3503" name="Rectangle 15"/>
          <p:cNvSpPr>
            <a:spLocks/>
          </p:cNvSpPr>
          <p:nvPr/>
        </p:nvSpPr>
        <p:spPr bwMode="auto">
          <a:xfrm>
            <a:off x="4797475" y="5000625"/>
            <a:ext cx="3583037" cy="1143000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3506" name="Rectangle 18"/>
          <p:cNvSpPr>
            <a:spLocks/>
          </p:cNvSpPr>
          <p:nvPr/>
        </p:nvSpPr>
        <p:spPr bwMode="auto">
          <a:xfrm>
            <a:off x="1202160" y="1542604"/>
            <a:ext cx="1439912" cy="3458021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3507" name="AutoShape 19"/>
          <p:cNvSpPr>
            <a:spLocks/>
          </p:cNvSpPr>
          <p:nvPr/>
        </p:nvSpPr>
        <p:spPr bwMode="auto">
          <a:xfrm flipH="1">
            <a:off x="1294805" y="1609576"/>
            <a:ext cx="1233413" cy="3274963"/>
          </a:xfrm>
          <a:custGeom>
            <a:avLst/>
            <a:gdLst>
              <a:gd name="T0" fmla="+- 0 11008 716"/>
              <a:gd name="T1" fmla="*/ T0 w 20585"/>
              <a:gd name="T2" fmla="+- 0 10697 245"/>
              <a:gd name="T3" fmla="*/ 10697 h 20904"/>
              <a:gd name="T4" fmla="+- 0 11008 716"/>
              <a:gd name="T5" fmla="*/ T4 w 20585"/>
              <a:gd name="T6" fmla="+- 0 10697 245"/>
              <a:gd name="T7" fmla="*/ 10697 h 20904"/>
              <a:gd name="T8" fmla="+- 0 11008 716"/>
              <a:gd name="T9" fmla="*/ T8 w 20585"/>
              <a:gd name="T10" fmla="+- 0 10697 245"/>
              <a:gd name="T11" fmla="*/ 10697 h 20904"/>
              <a:gd name="T12" fmla="+- 0 11008 716"/>
              <a:gd name="T13" fmla="*/ T12 w 20585"/>
              <a:gd name="T14" fmla="+- 0 10697 245"/>
              <a:gd name="T15" fmla="*/ 10697 h 2090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85" h="20904">
                <a:moveTo>
                  <a:pt x="847" y="514"/>
                </a:moveTo>
                <a:cubicBezTo>
                  <a:pt x="529" y="1102"/>
                  <a:pt x="211" y="1690"/>
                  <a:pt x="688" y="1609"/>
                </a:cubicBezTo>
                <a:cubicBezTo>
                  <a:pt x="1165" y="1527"/>
                  <a:pt x="3736" y="-245"/>
                  <a:pt x="3710" y="28"/>
                </a:cubicBezTo>
                <a:cubicBezTo>
                  <a:pt x="3683" y="302"/>
                  <a:pt x="-54" y="3179"/>
                  <a:pt x="529" y="3250"/>
                </a:cubicBezTo>
                <a:cubicBezTo>
                  <a:pt x="1112" y="3321"/>
                  <a:pt x="7287" y="-12"/>
                  <a:pt x="7208" y="454"/>
                </a:cubicBezTo>
                <a:cubicBezTo>
                  <a:pt x="7128" y="920"/>
                  <a:pt x="-716" y="6026"/>
                  <a:pt x="52" y="6046"/>
                </a:cubicBezTo>
                <a:cubicBezTo>
                  <a:pt x="821" y="6066"/>
                  <a:pt x="11766" y="8"/>
                  <a:pt x="11819" y="575"/>
                </a:cubicBezTo>
                <a:cubicBezTo>
                  <a:pt x="11872" y="1142"/>
                  <a:pt x="-557" y="9410"/>
                  <a:pt x="370" y="9450"/>
                </a:cubicBezTo>
                <a:cubicBezTo>
                  <a:pt x="1298" y="9491"/>
                  <a:pt x="17412" y="281"/>
                  <a:pt x="17385" y="818"/>
                </a:cubicBezTo>
                <a:cubicBezTo>
                  <a:pt x="17359" y="1355"/>
                  <a:pt x="-160" y="12388"/>
                  <a:pt x="211" y="12672"/>
                </a:cubicBezTo>
                <a:cubicBezTo>
                  <a:pt x="582" y="12956"/>
                  <a:pt x="19505" y="2004"/>
                  <a:pt x="19611" y="2520"/>
                </a:cubicBezTo>
                <a:cubicBezTo>
                  <a:pt x="19717" y="3037"/>
                  <a:pt x="794" y="15245"/>
                  <a:pt x="847" y="15772"/>
                </a:cubicBezTo>
                <a:cubicBezTo>
                  <a:pt x="900" y="16299"/>
                  <a:pt x="19903" y="5256"/>
                  <a:pt x="19929" y="5681"/>
                </a:cubicBezTo>
                <a:cubicBezTo>
                  <a:pt x="19956" y="6107"/>
                  <a:pt x="1033" y="17869"/>
                  <a:pt x="1006" y="18325"/>
                </a:cubicBezTo>
                <a:cubicBezTo>
                  <a:pt x="980" y="18781"/>
                  <a:pt x="19638" y="8042"/>
                  <a:pt x="19770" y="8417"/>
                </a:cubicBezTo>
                <a:cubicBezTo>
                  <a:pt x="19903" y="8792"/>
                  <a:pt x="1907" y="19987"/>
                  <a:pt x="1801" y="20574"/>
                </a:cubicBezTo>
                <a:cubicBezTo>
                  <a:pt x="1695" y="21162"/>
                  <a:pt x="18286" y="11892"/>
                  <a:pt x="19134" y="11942"/>
                </a:cubicBezTo>
                <a:cubicBezTo>
                  <a:pt x="19982" y="11993"/>
                  <a:pt x="6810" y="20402"/>
                  <a:pt x="6890" y="20878"/>
                </a:cubicBezTo>
                <a:cubicBezTo>
                  <a:pt x="6969" y="21355"/>
                  <a:pt x="18896" y="14830"/>
                  <a:pt x="19611" y="14800"/>
                </a:cubicBezTo>
                <a:cubicBezTo>
                  <a:pt x="20327" y="14769"/>
                  <a:pt x="11104" y="20382"/>
                  <a:pt x="11183" y="20696"/>
                </a:cubicBezTo>
                <a:cubicBezTo>
                  <a:pt x="11263" y="21010"/>
                  <a:pt x="19452" y="16674"/>
                  <a:pt x="20088" y="16684"/>
                </a:cubicBezTo>
                <a:cubicBezTo>
                  <a:pt x="20724" y="16694"/>
                  <a:pt x="14920" y="20433"/>
                  <a:pt x="15000" y="20757"/>
                </a:cubicBezTo>
                <a:cubicBezTo>
                  <a:pt x="15079" y="21081"/>
                  <a:pt x="20247" y="18629"/>
                  <a:pt x="20565" y="18629"/>
                </a:cubicBezTo>
                <a:cubicBezTo>
                  <a:pt x="20884" y="18629"/>
                  <a:pt x="16961" y="20544"/>
                  <a:pt x="16908" y="20757"/>
                </a:cubicBezTo>
                <a:cubicBezTo>
                  <a:pt x="16855" y="20970"/>
                  <a:pt x="19691" y="19906"/>
                  <a:pt x="20247" y="19906"/>
                </a:cubicBezTo>
                <a:cubicBezTo>
                  <a:pt x="20804" y="19906"/>
                  <a:pt x="20247" y="20757"/>
                  <a:pt x="20247" y="20757"/>
                </a:cubicBezTo>
                <a:lnTo>
                  <a:pt x="20247" y="20696"/>
                </a:lnTo>
              </a:path>
            </a:pathLst>
          </a:custGeom>
          <a:solidFill>
            <a:srgbClr val="000000">
              <a:alpha val="0"/>
            </a:srgbClr>
          </a:solidFill>
          <a:ln w="144497" cap="rnd" cmpd="sng">
            <a:solidFill>
              <a:srgbClr val="CCCCCC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3508" name="AutoShape 20"/>
          <p:cNvSpPr>
            <a:spLocks/>
          </p:cNvSpPr>
          <p:nvPr/>
        </p:nvSpPr>
        <p:spPr bwMode="auto">
          <a:xfrm rot="2264853">
            <a:off x="1740694" y="3947379"/>
            <a:ext cx="1310433" cy="185291"/>
          </a:xfrm>
          <a:custGeom>
            <a:avLst/>
            <a:gdLst>
              <a:gd name="T0" fmla="*/ 10800 w 21600"/>
              <a:gd name="T1" fmla="*/ 10050 h 20100"/>
              <a:gd name="T2" fmla="*/ 10800 w 21600"/>
              <a:gd name="T3" fmla="*/ 10050 h 20100"/>
              <a:gd name="T4" fmla="*/ 10800 w 21600"/>
              <a:gd name="T5" fmla="*/ 10050 h 20100"/>
              <a:gd name="T6" fmla="*/ 10800 w 21600"/>
              <a:gd name="T7" fmla="*/ 10050 h 2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100">
                <a:moveTo>
                  <a:pt x="0" y="0"/>
                </a:moveTo>
                <a:cubicBezTo>
                  <a:pt x="3095" y="8886"/>
                  <a:pt x="6191" y="17772"/>
                  <a:pt x="9792" y="19686"/>
                </a:cubicBezTo>
                <a:cubicBezTo>
                  <a:pt x="13392" y="21600"/>
                  <a:pt x="17495" y="16541"/>
                  <a:pt x="21600" y="1148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rnd" cmpd="sng">
            <a:solidFill>
              <a:srgbClr val="FF6969"/>
            </a:solidFill>
            <a:prstDash val="solid"/>
            <a:round/>
            <a:headEnd type="arrow" w="sm" len="sm"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3509" name="AutoShape 21"/>
          <p:cNvSpPr>
            <a:spLocks/>
          </p:cNvSpPr>
          <p:nvPr/>
        </p:nvSpPr>
        <p:spPr bwMode="auto">
          <a:xfrm rot="20383012" flipV="1">
            <a:off x="1798217" y="2385912"/>
            <a:ext cx="1357313" cy="197569"/>
          </a:xfrm>
          <a:custGeom>
            <a:avLst/>
            <a:gdLst>
              <a:gd name="T0" fmla="*/ 10800 w 21600"/>
              <a:gd name="T1" fmla="*/ 10050 h 20100"/>
              <a:gd name="T2" fmla="*/ 10800 w 21600"/>
              <a:gd name="T3" fmla="*/ 10050 h 20100"/>
              <a:gd name="T4" fmla="*/ 10800 w 21600"/>
              <a:gd name="T5" fmla="*/ 10050 h 20100"/>
              <a:gd name="T6" fmla="*/ 10800 w 21600"/>
              <a:gd name="T7" fmla="*/ 10050 h 2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100">
                <a:moveTo>
                  <a:pt x="0" y="0"/>
                </a:moveTo>
                <a:cubicBezTo>
                  <a:pt x="3095" y="8886"/>
                  <a:pt x="6191" y="17772"/>
                  <a:pt x="9792" y="19686"/>
                </a:cubicBezTo>
                <a:cubicBezTo>
                  <a:pt x="13392" y="21600"/>
                  <a:pt x="17495" y="16541"/>
                  <a:pt x="21600" y="1148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rnd" cmpd="sng">
            <a:solidFill>
              <a:srgbClr val="FF6969"/>
            </a:solidFill>
            <a:prstDash val="solid"/>
            <a:round/>
            <a:headEnd type="arrow" w="sm" len="sm"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3510" name="Rectangle 22"/>
          <p:cNvSpPr>
            <a:spLocks/>
          </p:cNvSpPr>
          <p:nvPr/>
        </p:nvSpPr>
        <p:spPr bwMode="auto">
          <a:xfrm>
            <a:off x="899666" y="658564"/>
            <a:ext cx="3634383" cy="76907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 fontAlgn="base">
              <a:spcBef>
                <a:spcPts val="7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ea typeface="Helvetica" charset="0"/>
                <a:cs typeface="Helvetica" charset="0"/>
                <a:sym typeface="Helvetica" charset="0"/>
              </a:rPr>
              <a:t>Key Partners</a:t>
            </a:r>
            <a:endParaRPr lang="en-US" sz="2800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pic>
        <p:nvPicPr>
          <p:cNvPr id="63511" name="Picture 23" descr="image64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4760" y="2713509"/>
            <a:ext cx="1495723" cy="1884164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3512" name="Picture 24" descr="image66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57625"/>
            <a:ext cx="1214438" cy="93315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3513" name="Picture 25" descr="image67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9072" y="2713509"/>
            <a:ext cx="1087189" cy="85501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3514" name="Picture 26" descr="image68.pd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8009" y="2856384"/>
            <a:ext cx="1202159" cy="108942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3515" name="Picture 27" descr="image69.pd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63" y="5072063"/>
            <a:ext cx="1119560" cy="149907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3516" name="Picture 28" descr="image70.pd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99259" y="1999134"/>
            <a:ext cx="1136303" cy="121443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3517" name="Picture 29" descr="image71.pd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75" y="2213447"/>
            <a:ext cx="928688" cy="98449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3518" name="Picture 30" descr="image72.pd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7821" y="3571875"/>
            <a:ext cx="1214438" cy="1445494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41064355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3"/>
          <p:cNvSpPr>
            <a:spLocks/>
          </p:cNvSpPr>
          <p:nvPr/>
        </p:nvSpPr>
        <p:spPr bwMode="auto">
          <a:xfrm>
            <a:off x="1202160" y="5000625"/>
            <a:ext cx="3600896" cy="1143000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3489" name="Rectangle 1"/>
          <p:cNvSpPr>
            <a:spLocks/>
          </p:cNvSpPr>
          <p:nvPr/>
        </p:nvSpPr>
        <p:spPr bwMode="auto">
          <a:xfrm>
            <a:off x="4070822" y="1542604"/>
            <a:ext cx="1441028" cy="3458021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3491" name="Rectangle 3"/>
          <p:cNvSpPr>
            <a:spLocks/>
          </p:cNvSpPr>
          <p:nvPr/>
        </p:nvSpPr>
        <p:spPr bwMode="auto">
          <a:xfrm>
            <a:off x="6940600" y="1542604"/>
            <a:ext cx="1439912" cy="3458021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5511850" y="3271615"/>
            <a:ext cx="1439912" cy="1729010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3496" name="Rectangle 8"/>
          <p:cNvSpPr>
            <a:spLocks/>
          </p:cNvSpPr>
          <p:nvPr/>
        </p:nvSpPr>
        <p:spPr bwMode="auto">
          <a:xfrm>
            <a:off x="5511850" y="1542603"/>
            <a:ext cx="1439912" cy="1727895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2630910" y="3271615"/>
            <a:ext cx="1439912" cy="1729010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2630910" y="1542603"/>
            <a:ext cx="1439912" cy="1727895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3503" name="Rectangle 15"/>
          <p:cNvSpPr>
            <a:spLocks/>
          </p:cNvSpPr>
          <p:nvPr/>
        </p:nvSpPr>
        <p:spPr bwMode="auto">
          <a:xfrm>
            <a:off x="4797475" y="5000625"/>
            <a:ext cx="3583037" cy="1143000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3506" name="Rectangle 18"/>
          <p:cNvSpPr>
            <a:spLocks/>
          </p:cNvSpPr>
          <p:nvPr/>
        </p:nvSpPr>
        <p:spPr bwMode="auto">
          <a:xfrm>
            <a:off x="1202160" y="1542604"/>
            <a:ext cx="1439912" cy="3458021"/>
          </a:xfrm>
          <a:prstGeom prst="rect">
            <a:avLst/>
          </a:prstGeom>
          <a:solidFill>
            <a:srgbClr val="000000">
              <a:alpha val="0"/>
            </a:srgbClr>
          </a:solidFill>
          <a:ln w="36124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63511" name="Picture 23" descr="image64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4760" y="2713509"/>
            <a:ext cx="1495723" cy="1884164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3512" name="Picture 24" descr="image66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57625"/>
            <a:ext cx="1214438" cy="93315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3513" name="Picture 25" descr="image67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9072" y="2713509"/>
            <a:ext cx="1087189" cy="85501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3514" name="Picture 26" descr="image68.pd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8009" y="2856384"/>
            <a:ext cx="1202159" cy="108942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3515" name="Picture 27" descr="image69.pd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63" y="5072063"/>
            <a:ext cx="1119560" cy="149907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3516" name="Picture 28" descr="image70.pd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99259" y="1999134"/>
            <a:ext cx="1136303" cy="121443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3517" name="Picture 29" descr="image71.pd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75" y="2213447"/>
            <a:ext cx="928688" cy="98449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3518" name="Picture 30" descr="image72.pd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7821" y="3571875"/>
            <a:ext cx="1214438" cy="1445494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24" name="Rectangle 26"/>
          <p:cNvSpPr>
            <a:spLocks/>
          </p:cNvSpPr>
          <p:nvPr/>
        </p:nvSpPr>
        <p:spPr bwMode="auto">
          <a:xfrm>
            <a:off x="899666" y="658564"/>
            <a:ext cx="4067473" cy="76907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 fontAlgn="base">
              <a:spcBef>
                <a:spcPts val="7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ea typeface="Helvetica" charset="0"/>
                <a:cs typeface="Helvetica" charset="0"/>
                <a:sym typeface="Helvetica" charset="0"/>
              </a:rPr>
              <a:t>Cost Structure</a:t>
            </a:r>
            <a:endParaRPr lang="en-US" sz="2800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sp>
        <p:nvSpPr>
          <p:cNvPr id="28" name="AutoShape 17"/>
          <p:cNvSpPr>
            <a:spLocks/>
          </p:cNvSpPr>
          <p:nvPr/>
        </p:nvSpPr>
        <p:spPr bwMode="auto">
          <a:xfrm flipH="1">
            <a:off x="1308199" y="5063133"/>
            <a:ext cx="3384352" cy="967755"/>
          </a:xfrm>
          <a:custGeom>
            <a:avLst/>
            <a:gdLst>
              <a:gd name="T0" fmla="+- 0 10796 138"/>
              <a:gd name="T1" fmla="*/ T0 w 21317"/>
              <a:gd name="T2" fmla="+- 0 10757 766"/>
              <a:gd name="T3" fmla="*/ 10757 h 19982"/>
              <a:gd name="T4" fmla="+- 0 10796 138"/>
              <a:gd name="T5" fmla="*/ T4 w 21317"/>
              <a:gd name="T6" fmla="+- 0 10757 766"/>
              <a:gd name="T7" fmla="*/ 10757 h 19982"/>
              <a:gd name="T8" fmla="+- 0 10796 138"/>
              <a:gd name="T9" fmla="*/ T8 w 21317"/>
              <a:gd name="T10" fmla="+- 0 10757 766"/>
              <a:gd name="T11" fmla="*/ 10757 h 19982"/>
              <a:gd name="T12" fmla="+- 0 10796 138"/>
              <a:gd name="T13" fmla="*/ T12 w 21317"/>
              <a:gd name="T14" fmla="+- 0 10757 766"/>
              <a:gd name="T15" fmla="*/ 10757 h 1998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17" h="19982">
                <a:moveTo>
                  <a:pt x="-1" y="512"/>
                </a:moveTo>
                <a:cubicBezTo>
                  <a:pt x="39" y="2118"/>
                  <a:pt x="78" y="3724"/>
                  <a:pt x="236" y="3658"/>
                </a:cubicBezTo>
                <a:cubicBezTo>
                  <a:pt x="394" y="3593"/>
                  <a:pt x="965" y="-766"/>
                  <a:pt x="945" y="118"/>
                </a:cubicBezTo>
                <a:cubicBezTo>
                  <a:pt x="926" y="1003"/>
                  <a:pt x="-79" y="8903"/>
                  <a:pt x="118" y="8968"/>
                </a:cubicBezTo>
                <a:cubicBezTo>
                  <a:pt x="315" y="9034"/>
                  <a:pt x="2128" y="-242"/>
                  <a:pt x="2128" y="512"/>
                </a:cubicBezTo>
                <a:cubicBezTo>
                  <a:pt x="2128" y="1266"/>
                  <a:pt x="-138" y="13459"/>
                  <a:pt x="118" y="13491"/>
                </a:cubicBezTo>
                <a:cubicBezTo>
                  <a:pt x="374" y="13524"/>
                  <a:pt x="3645" y="-275"/>
                  <a:pt x="3665" y="708"/>
                </a:cubicBezTo>
                <a:cubicBezTo>
                  <a:pt x="3685" y="1692"/>
                  <a:pt x="29" y="19227"/>
                  <a:pt x="236" y="19391"/>
                </a:cubicBezTo>
                <a:cubicBezTo>
                  <a:pt x="443" y="19555"/>
                  <a:pt x="4651" y="1626"/>
                  <a:pt x="4907" y="1692"/>
                </a:cubicBezTo>
                <a:cubicBezTo>
                  <a:pt x="5163" y="1757"/>
                  <a:pt x="1438" y="19883"/>
                  <a:pt x="1773" y="19785"/>
                </a:cubicBezTo>
                <a:cubicBezTo>
                  <a:pt x="2108" y="19686"/>
                  <a:pt x="6592" y="1135"/>
                  <a:pt x="6917" y="1102"/>
                </a:cubicBezTo>
                <a:cubicBezTo>
                  <a:pt x="7242" y="1069"/>
                  <a:pt x="3330" y="19686"/>
                  <a:pt x="3724" y="19588"/>
                </a:cubicBezTo>
                <a:cubicBezTo>
                  <a:pt x="4118" y="19490"/>
                  <a:pt x="8967" y="577"/>
                  <a:pt x="9282" y="512"/>
                </a:cubicBezTo>
                <a:cubicBezTo>
                  <a:pt x="9597" y="446"/>
                  <a:pt x="5301" y="19162"/>
                  <a:pt x="5616" y="19195"/>
                </a:cubicBezTo>
                <a:cubicBezTo>
                  <a:pt x="5932" y="19227"/>
                  <a:pt x="10878" y="577"/>
                  <a:pt x="11174" y="708"/>
                </a:cubicBezTo>
                <a:cubicBezTo>
                  <a:pt x="11470" y="840"/>
                  <a:pt x="7055" y="19981"/>
                  <a:pt x="7390" y="19981"/>
                </a:cubicBezTo>
                <a:cubicBezTo>
                  <a:pt x="7725" y="19981"/>
                  <a:pt x="12829" y="774"/>
                  <a:pt x="13184" y="708"/>
                </a:cubicBezTo>
                <a:cubicBezTo>
                  <a:pt x="13539" y="643"/>
                  <a:pt x="9213" y="19621"/>
                  <a:pt x="9518" y="19588"/>
                </a:cubicBezTo>
                <a:cubicBezTo>
                  <a:pt x="9824" y="19555"/>
                  <a:pt x="14643" y="545"/>
                  <a:pt x="15017" y="512"/>
                </a:cubicBezTo>
                <a:cubicBezTo>
                  <a:pt x="15391" y="479"/>
                  <a:pt x="11440" y="19457"/>
                  <a:pt x="11765" y="19391"/>
                </a:cubicBezTo>
                <a:cubicBezTo>
                  <a:pt x="12090" y="19326"/>
                  <a:pt x="16623" y="86"/>
                  <a:pt x="16968" y="118"/>
                </a:cubicBezTo>
                <a:cubicBezTo>
                  <a:pt x="17313" y="151"/>
                  <a:pt x="13539" y="19457"/>
                  <a:pt x="13834" y="19588"/>
                </a:cubicBezTo>
                <a:cubicBezTo>
                  <a:pt x="14130" y="19719"/>
                  <a:pt x="18417" y="840"/>
                  <a:pt x="18742" y="905"/>
                </a:cubicBezTo>
                <a:cubicBezTo>
                  <a:pt x="19067" y="971"/>
                  <a:pt x="15480" y="20080"/>
                  <a:pt x="15786" y="19981"/>
                </a:cubicBezTo>
                <a:cubicBezTo>
                  <a:pt x="16091" y="19883"/>
                  <a:pt x="20230" y="381"/>
                  <a:pt x="20575" y="315"/>
                </a:cubicBezTo>
                <a:cubicBezTo>
                  <a:pt x="20920" y="250"/>
                  <a:pt x="17786" y="18342"/>
                  <a:pt x="17855" y="19588"/>
                </a:cubicBezTo>
                <a:cubicBezTo>
                  <a:pt x="17924" y="20834"/>
                  <a:pt x="20713" y="7821"/>
                  <a:pt x="20989" y="7788"/>
                </a:cubicBezTo>
                <a:cubicBezTo>
                  <a:pt x="21264" y="7756"/>
                  <a:pt x="19471" y="18146"/>
                  <a:pt x="19510" y="19391"/>
                </a:cubicBezTo>
                <a:cubicBezTo>
                  <a:pt x="19550" y="20637"/>
                  <a:pt x="20989" y="15163"/>
                  <a:pt x="21225" y="15261"/>
                </a:cubicBezTo>
                <a:cubicBezTo>
                  <a:pt x="21462" y="15360"/>
                  <a:pt x="21195" y="17671"/>
                  <a:pt x="20929" y="19981"/>
                </a:cubicBezTo>
              </a:path>
            </a:pathLst>
          </a:custGeom>
          <a:solidFill>
            <a:srgbClr val="000000">
              <a:alpha val="0"/>
            </a:srgbClr>
          </a:solidFill>
          <a:ln w="144497" cap="rnd" cmpd="sng">
            <a:solidFill>
              <a:srgbClr val="CCCCCC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30" name="Picture 28" descr="image65.pd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70634" y="5357813"/>
            <a:ext cx="1285875" cy="1016869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26" name="AutoShape 24"/>
          <p:cNvSpPr>
            <a:spLocks/>
          </p:cNvSpPr>
          <p:nvPr/>
        </p:nvSpPr>
        <p:spPr bwMode="auto">
          <a:xfrm rot="3048974">
            <a:off x="1870879" y="5093013"/>
            <a:ext cx="1076814" cy="128018"/>
          </a:xfrm>
          <a:custGeom>
            <a:avLst/>
            <a:gdLst>
              <a:gd name="T0" fmla="*/ 10800 w 21600"/>
              <a:gd name="T1" fmla="*/ 10050 h 20100"/>
              <a:gd name="T2" fmla="*/ 10800 w 21600"/>
              <a:gd name="T3" fmla="*/ 10050 h 20100"/>
              <a:gd name="T4" fmla="*/ 10800 w 21600"/>
              <a:gd name="T5" fmla="*/ 10050 h 20100"/>
              <a:gd name="T6" fmla="*/ 10800 w 21600"/>
              <a:gd name="T7" fmla="*/ 10050 h 2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100">
                <a:moveTo>
                  <a:pt x="0" y="0"/>
                </a:moveTo>
                <a:cubicBezTo>
                  <a:pt x="3095" y="8886"/>
                  <a:pt x="6191" y="17772"/>
                  <a:pt x="9792" y="19686"/>
                </a:cubicBezTo>
                <a:cubicBezTo>
                  <a:pt x="13392" y="21600"/>
                  <a:pt x="17495" y="16541"/>
                  <a:pt x="21600" y="1148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rnd" cmpd="sng">
            <a:solidFill>
              <a:srgbClr val="CC0000"/>
            </a:solidFill>
            <a:prstDash val="solid"/>
            <a:round/>
            <a:headEnd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27" name="AutoShape 25"/>
          <p:cNvSpPr>
            <a:spLocks/>
          </p:cNvSpPr>
          <p:nvPr/>
        </p:nvSpPr>
        <p:spPr bwMode="auto">
          <a:xfrm rot="7421321" flipV="1">
            <a:off x="3526156" y="4996541"/>
            <a:ext cx="1232202" cy="135873"/>
          </a:xfrm>
          <a:custGeom>
            <a:avLst/>
            <a:gdLst>
              <a:gd name="T0" fmla="*/ 10800 w 21600"/>
              <a:gd name="T1" fmla="*/ 10050 h 20100"/>
              <a:gd name="T2" fmla="*/ 10800 w 21600"/>
              <a:gd name="T3" fmla="*/ 10050 h 20100"/>
              <a:gd name="T4" fmla="*/ 10800 w 21600"/>
              <a:gd name="T5" fmla="*/ 10050 h 20100"/>
              <a:gd name="T6" fmla="*/ 10800 w 21600"/>
              <a:gd name="T7" fmla="*/ 10050 h 2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100">
                <a:moveTo>
                  <a:pt x="0" y="0"/>
                </a:moveTo>
                <a:cubicBezTo>
                  <a:pt x="3095" y="8886"/>
                  <a:pt x="6191" y="17772"/>
                  <a:pt x="9792" y="19686"/>
                </a:cubicBezTo>
                <a:cubicBezTo>
                  <a:pt x="13392" y="21600"/>
                  <a:pt x="17495" y="16541"/>
                  <a:pt x="21600" y="1148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rnd" cmpd="sng">
            <a:solidFill>
              <a:srgbClr val="CC0000"/>
            </a:solidFill>
            <a:prstDash val="solid"/>
            <a:round/>
            <a:headEnd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79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1 </a:t>
            </a:r>
            <a:r>
              <a:rPr lang="en-US" b="1" dirty="0" smtClean="0"/>
              <a:t>Theory </a:t>
            </a:r>
            <a:r>
              <a:rPr lang="en-US" b="1" dirty="0"/>
              <a:t>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b="1" dirty="0"/>
              <a:t>Introduction in 3-Pillar Business Model (3PBM) methodology </a:t>
            </a:r>
            <a:r>
              <a:rPr lang="en-GB" b="1" dirty="0"/>
              <a:t>(mentored by Katia Richomme Huet and Lucia Cicero)</a:t>
            </a:r>
            <a:endParaRPr lang="fr-FR" b="1" dirty="0"/>
          </a:p>
          <a:p>
            <a:pPr algn="just"/>
            <a:r>
              <a:rPr lang="en-US" dirty="0"/>
              <a:t> </a:t>
            </a:r>
            <a:endParaRPr lang="fr-FR" dirty="0"/>
          </a:p>
          <a:p>
            <a:pPr lvl="0" algn="just"/>
            <a:r>
              <a:rPr lang="en-US" dirty="0" smtClean="0"/>
              <a:t>- </a:t>
            </a:r>
            <a:r>
              <a:rPr lang="en-US" i="1" dirty="0" smtClean="0"/>
              <a:t>Strategic </a:t>
            </a:r>
            <a:r>
              <a:rPr lang="en-US" i="1" dirty="0"/>
              <a:t>importance of balanced business model </a:t>
            </a:r>
            <a:r>
              <a:rPr lang="en-US" dirty="0"/>
              <a:t>– financial, social and environmental</a:t>
            </a:r>
            <a:endParaRPr lang="fr-FR" dirty="0"/>
          </a:p>
          <a:p>
            <a:pPr lvl="0" algn="just"/>
            <a:r>
              <a:rPr lang="en-US" dirty="0" smtClean="0"/>
              <a:t>- </a:t>
            </a:r>
            <a:r>
              <a:rPr lang="en-US" i="1" dirty="0" smtClean="0"/>
              <a:t>Business </a:t>
            </a:r>
            <a:r>
              <a:rPr lang="en-US" i="1" dirty="0"/>
              <a:t>Model Canvas </a:t>
            </a:r>
            <a:r>
              <a:rPr lang="en-US" dirty="0"/>
              <a:t>– leading framework for business model innovation and management</a:t>
            </a:r>
            <a:endParaRPr lang="fr-FR" dirty="0"/>
          </a:p>
          <a:p>
            <a:pPr lvl="0" algn="just"/>
            <a:r>
              <a:rPr lang="en-US" dirty="0" smtClean="0"/>
              <a:t>- </a:t>
            </a:r>
            <a:r>
              <a:rPr lang="en-US" i="1" dirty="0" smtClean="0"/>
              <a:t>Strategic </a:t>
            </a:r>
            <a:r>
              <a:rPr lang="en-US" i="1" dirty="0"/>
              <a:t>perspective of Resources-Processes-Va</a:t>
            </a:r>
            <a:r>
              <a:rPr lang="en-US" dirty="0"/>
              <a:t>lues framework</a:t>
            </a:r>
            <a:endParaRPr lang="fr-FR" dirty="0"/>
          </a:p>
          <a:p>
            <a:pPr lvl="0" algn="just"/>
            <a:r>
              <a:rPr lang="en-US" dirty="0" smtClean="0"/>
              <a:t>- </a:t>
            </a:r>
            <a:r>
              <a:rPr lang="en-US" i="1" dirty="0" smtClean="0"/>
              <a:t>Key </a:t>
            </a:r>
            <a:r>
              <a:rPr lang="en-US" i="1" dirty="0"/>
              <a:t>3PBM tools</a:t>
            </a:r>
            <a:endParaRPr lang="fr-FR" i="1" dirty="0"/>
          </a:p>
          <a:p>
            <a:pPr lvl="0" algn="just"/>
            <a:r>
              <a:rPr lang="en-US" dirty="0" smtClean="0"/>
              <a:t>- </a:t>
            </a:r>
            <a:r>
              <a:rPr lang="en-US" i="1" dirty="0" smtClean="0"/>
              <a:t>From </a:t>
            </a:r>
            <a:r>
              <a:rPr lang="en-US" i="1" dirty="0"/>
              <a:t>theory to practice</a:t>
            </a:r>
            <a:r>
              <a:rPr lang="en-US" dirty="0"/>
              <a:t>: The case of Cypriot pilot actions (Michalis </a:t>
            </a:r>
            <a:r>
              <a:rPr lang="en-US" dirty="0" err="1"/>
              <a:t>Maimaris</a:t>
            </a:r>
            <a:r>
              <a:rPr lang="en-US" dirty="0"/>
              <a:t>, Philip </a:t>
            </a:r>
            <a:r>
              <a:rPr lang="en-US" dirty="0" err="1"/>
              <a:t>Ammerman</a:t>
            </a:r>
            <a:r>
              <a:rPr lang="en-US" dirty="0"/>
              <a:t>)</a:t>
            </a:r>
            <a:endParaRPr lang="fr-FR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02160" y="1542603"/>
            <a:ext cx="7178352" cy="4601022"/>
            <a:chOff x="1202160" y="1542603"/>
            <a:chExt cx="7178352" cy="4601022"/>
          </a:xfrm>
        </p:grpSpPr>
        <p:grpSp>
          <p:nvGrpSpPr>
            <p:cNvPr id="2" name="Group 1"/>
            <p:cNvGrpSpPr/>
            <p:nvPr/>
          </p:nvGrpSpPr>
          <p:grpSpPr>
            <a:xfrm>
              <a:off x="1202160" y="1542603"/>
              <a:ext cx="7178352" cy="4601022"/>
              <a:chOff x="1202160" y="1542603"/>
              <a:chExt cx="7178352" cy="4601022"/>
            </a:xfrm>
          </p:grpSpPr>
          <p:sp>
            <p:nvSpPr>
              <p:cNvPr id="65538" name="Rectangle 2"/>
              <p:cNvSpPr>
                <a:spLocks/>
              </p:cNvSpPr>
              <p:nvPr/>
            </p:nvSpPr>
            <p:spPr bwMode="auto">
              <a:xfrm>
                <a:off x="4070822" y="1542604"/>
                <a:ext cx="1441028" cy="3458021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36124" cap="flat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black"/>
                  </a:solidFill>
                  <a:ea typeface="ＭＳ Ｐゴシック" charset="0"/>
                </a:endParaRPr>
              </a:p>
            </p:txBody>
          </p:sp>
          <p:sp>
            <p:nvSpPr>
              <p:cNvPr id="65540" name="Rectangle 4"/>
              <p:cNvSpPr>
                <a:spLocks/>
              </p:cNvSpPr>
              <p:nvPr/>
            </p:nvSpPr>
            <p:spPr bwMode="auto">
              <a:xfrm>
                <a:off x="6940600" y="1542604"/>
                <a:ext cx="1439912" cy="3458021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36124" cap="flat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black"/>
                  </a:solidFill>
                  <a:ea typeface="ＭＳ Ｐゴシック" charset="0"/>
                </a:endParaRPr>
              </a:p>
            </p:txBody>
          </p:sp>
          <p:sp>
            <p:nvSpPr>
              <p:cNvPr id="65542" name="Rectangle 6"/>
              <p:cNvSpPr>
                <a:spLocks/>
              </p:cNvSpPr>
              <p:nvPr/>
            </p:nvSpPr>
            <p:spPr bwMode="auto">
              <a:xfrm>
                <a:off x="5511850" y="3271615"/>
                <a:ext cx="1439912" cy="172901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36124" cap="flat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black"/>
                  </a:solidFill>
                  <a:ea typeface="ＭＳ Ｐゴシック" charset="0"/>
                </a:endParaRPr>
              </a:p>
            </p:txBody>
          </p:sp>
          <p:sp>
            <p:nvSpPr>
              <p:cNvPr id="65545" name="Rectangle 9"/>
              <p:cNvSpPr>
                <a:spLocks/>
              </p:cNvSpPr>
              <p:nvPr/>
            </p:nvSpPr>
            <p:spPr bwMode="auto">
              <a:xfrm>
                <a:off x="5511850" y="1542603"/>
                <a:ext cx="1439912" cy="1727895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36124" cap="flat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black"/>
                  </a:solidFill>
                  <a:ea typeface="ＭＳ Ｐゴシック" charset="0"/>
                </a:endParaRPr>
              </a:p>
            </p:txBody>
          </p:sp>
          <p:sp>
            <p:nvSpPr>
              <p:cNvPr id="65548" name="Rectangle 12"/>
              <p:cNvSpPr>
                <a:spLocks/>
              </p:cNvSpPr>
              <p:nvPr/>
            </p:nvSpPr>
            <p:spPr bwMode="auto">
              <a:xfrm>
                <a:off x="2630910" y="3271615"/>
                <a:ext cx="1439912" cy="172901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36124" cap="flat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black"/>
                  </a:solidFill>
                  <a:ea typeface="ＭＳ Ｐゴシック" charset="0"/>
                </a:endParaRPr>
              </a:p>
            </p:txBody>
          </p:sp>
          <p:sp>
            <p:nvSpPr>
              <p:cNvPr id="65550" name="Rectangle 14"/>
              <p:cNvSpPr>
                <a:spLocks/>
              </p:cNvSpPr>
              <p:nvPr/>
            </p:nvSpPr>
            <p:spPr bwMode="auto">
              <a:xfrm>
                <a:off x="2630910" y="1542603"/>
                <a:ext cx="1439912" cy="1727895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36124" cap="flat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black"/>
                  </a:solidFill>
                  <a:ea typeface="ＭＳ Ｐゴシック" charset="0"/>
                </a:endParaRPr>
              </a:p>
            </p:txBody>
          </p:sp>
          <p:sp>
            <p:nvSpPr>
              <p:cNvPr id="65555" name="Rectangle 19"/>
              <p:cNvSpPr>
                <a:spLocks/>
              </p:cNvSpPr>
              <p:nvPr/>
            </p:nvSpPr>
            <p:spPr bwMode="auto">
              <a:xfrm>
                <a:off x="1202160" y="1542604"/>
                <a:ext cx="1439912" cy="3458021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36124" cap="flat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black"/>
                  </a:solidFill>
                  <a:ea typeface="ＭＳ Ｐゴシック" charset="0"/>
                </a:endParaRPr>
              </a:p>
            </p:txBody>
          </p:sp>
          <p:sp>
            <p:nvSpPr>
              <p:cNvPr id="38" name="Rectangle 23"/>
              <p:cNvSpPr>
                <a:spLocks/>
              </p:cNvSpPr>
              <p:nvPr/>
            </p:nvSpPr>
            <p:spPr bwMode="auto">
              <a:xfrm>
                <a:off x="1202160" y="5000625"/>
                <a:ext cx="3600896" cy="11430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36124" cap="flat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black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39" name="Rectangle 15"/>
            <p:cNvSpPr>
              <a:spLocks/>
            </p:cNvSpPr>
            <p:nvPr/>
          </p:nvSpPr>
          <p:spPr bwMode="auto">
            <a:xfrm>
              <a:off x="4797475" y="5000625"/>
              <a:ext cx="3583037" cy="1143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36124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ea typeface="ＭＳ Ｐゴシック" charset="0"/>
              </a:endParaRPr>
            </a:p>
          </p:txBody>
        </p:sp>
      </p:grpSp>
      <p:sp>
        <p:nvSpPr>
          <p:cNvPr id="65544" name="AutoShape 8"/>
          <p:cNvSpPr>
            <a:spLocks/>
          </p:cNvSpPr>
          <p:nvPr/>
        </p:nvSpPr>
        <p:spPr bwMode="auto">
          <a:xfrm>
            <a:off x="4940350" y="4286250"/>
            <a:ext cx="2571750" cy="349374"/>
          </a:xfrm>
          <a:custGeom>
            <a:avLst/>
            <a:gdLst>
              <a:gd name="T0" fmla="*/ 10800 w 21600"/>
              <a:gd name="T1" fmla="*/ 10050 h 20100"/>
              <a:gd name="T2" fmla="*/ 10800 w 21600"/>
              <a:gd name="T3" fmla="*/ 10050 h 20100"/>
              <a:gd name="T4" fmla="*/ 10800 w 21600"/>
              <a:gd name="T5" fmla="*/ 10050 h 20100"/>
              <a:gd name="T6" fmla="*/ 10800 w 21600"/>
              <a:gd name="T7" fmla="*/ 10050 h 2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100">
                <a:moveTo>
                  <a:pt x="0" y="0"/>
                </a:moveTo>
                <a:cubicBezTo>
                  <a:pt x="3095" y="8886"/>
                  <a:pt x="6192" y="17772"/>
                  <a:pt x="9792" y="19686"/>
                </a:cubicBezTo>
                <a:cubicBezTo>
                  <a:pt x="13392" y="21600"/>
                  <a:pt x="17495" y="16541"/>
                  <a:pt x="21600" y="1148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rnd" cmpd="sng">
            <a:solidFill>
              <a:srgbClr val="FF6969"/>
            </a:solidFill>
            <a:prstDash val="solid"/>
            <a:round/>
            <a:headEnd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5547" name="AutoShape 11"/>
          <p:cNvSpPr>
            <a:spLocks/>
          </p:cNvSpPr>
          <p:nvPr/>
        </p:nvSpPr>
        <p:spPr bwMode="auto">
          <a:xfrm flipV="1">
            <a:off x="4940350" y="1881932"/>
            <a:ext cx="2571750" cy="331515"/>
          </a:xfrm>
          <a:custGeom>
            <a:avLst/>
            <a:gdLst>
              <a:gd name="T0" fmla="*/ 10800 w 21600"/>
              <a:gd name="T1" fmla="*/ 10050 h 20100"/>
              <a:gd name="T2" fmla="*/ 10800 w 21600"/>
              <a:gd name="T3" fmla="*/ 10050 h 20100"/>
              <a:gd name="T4" fmla="*/ 10800 w 21600"/>
              <a:gd name="T5" fmla="*/ 10050 h 20100"/>
              <a:gd name="T6" fmla="*/ 10800 w 21600"/>
              <a:gd name="T7" fmla="*/ 10050 h 2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100">
                <a:moveTo>
                  <a:pt x="0" y="0"/>
                </a:moveTo>
                <a:cubicBezTo>
                  <a:pt x="3095" y="8886"/>
                  <a:pt x="6192" y="17772"/>
                  <a:pt x="9792" y="19686"/>
                </a:cubicBezTo>
                <a:cubicBezTo>
                  <a:pt x="13392" y="21600"/>
                  <a:pt x="17495" y="16541"/>
                  <a:pt x="21600" y="1148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rnd" cmpd="sng">
            <a:solidFill>
              <a:srgbClr val="FF6969"/>
            </a:solidFill>
            <a:prstDash val="solid"/>
            <a:round/>
            <a:headEnd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5554" name="AutoShape 18"/>
          <p:cNvSpPr>
            <a:spLocks/>
          </p:cNvSpPr>
          <p:nvPr/>
        </p:nvSpPr>
        <p:spPr bwMode="auto">
          <a:xfrm rot="11118399" flipV="1">
            <a:off x="5284143" y="4893469"/>
            <a:ext cx="2351857" cy="740048"/>
          </a:xfrm>
          <a:custGeom>
            <a:avLst/>
            <a:gdLst>
              <a:gd name="T0" fmla="*/ 10800 w 21600"/>
              <a:gd name="T1" fmla="*/ 10207 h 20415"/>
              <a:gd name="T2" fmla="*/ 10800 w 21600"/>
              <a:gd name="T3" fmla="*/ 10207 h 20415"/>
              <a:gd name="T4" fmla="*/ 10800 w 21600"/>
              <a:gd name="T5" fmla="*/ 10207 h 20415"/>
              <a:gd name="T6" fmla="*/ 10800 w 21600"/>
              <a:gd name="T7" fmla="*/ 10207 h 20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415">
                <a:moveTo>
                  <a:pt x="0" y="0"/>
                </a:moveTo>
                <a:cubicBezTo>
                  <a:pt x="684" y="6805"/>
                  <a:pt x="6259" y="18692"/>
                  <a:pt x="9859" y="20146"/>
                </a:cubicBezTo>
                <a:cubicBezTo>
                  <a:pt x="13459" y="21600"/>
                  <a:pt x="17127" y="17065"/>
                  <a:pt x="21600" y="872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flat" cmpd="sng">
            <a:solidFill>
              <a:srgbClr val="6DFF6D"/>
            </a:solidFill>
            <a:prstDash val="solid"/>
            <a:round/>
            <a:headEnd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5560" name="AutoShape 24"/>
          <p:cNvSpPr>
            <a:spLocks/>
          </p:cNvSpPr>
          <p:nvPr/>
        </p:nvSpPr>
        <p:spPr bwMode="auto">
          <a:xfrm rot="3048974">
            <a:off x="1870879" y="5093013"/>
            <a:ext cx="1076814" cy="128018"/>
          </a:xfrm>
          <a:custGeom>
            <a:avLst/>
            <a:gdLst>
              <a:gd name="T0" fmla="*/ 10800 w 21600"/>
              <a:gd name="T1" fmla="*/ 10050 h 20100"/>
              <a:gd name="T2" fmla="*/ 10800 w 21600"/>
              <a:gd name="T3" fmla="*/ 10050 h 20100"/>
              <a:gd name="T4" fmla="*/ 10800 w 21600"/>
              <a:gd name="T5" fmla="*/ 10050 h 20100"/>
              <a:gd name="T6" fmla="*/ 10800 w 21600"/>
              <a:gd name="T7" fmla="*/ 10050 h 2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100">
                <a:moveTo>
                  <a:pt x="0" y="0"/>
                </a:moveTo>
                <a:cubicBezTo>
                  <a:pt x="3095" y="8886"/>
                  <a:pt x="6191" y="17772"/>
                  <a:pt x="9792" y="19686"/>
                </a:cubicBezTo>
                <a:cubicBezTo>
                  <a:pt x="13392" y="21600"/>
                  <a:pt x="17495" y="16541"/>
                  <a:pt x="21600" y="1148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rnd" cmpd="sng">
            <a:solidFill>
              <a:srgbClr val="CC0000"/>
            </a:solidFill>
            <a:prstDash val="solid"/>
            <a:round/>
            <a:headEnd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5562" name="Rectangle 26"/>
          <p:cNvSpPr>
            <a:spLocks/>
          </p:cNvSpPr>
          <p:nvPr/>
        </p:nvSpPr>
        <p:spPr bwMode="auto">
          <a:xfrm>
            <a:off x="899666" y="658564"/>
            <a:ext cx="6738566" cy="76907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 fontAlgn="base">
              <a:spcBef>
                <a:spcPts val="7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ea typeface="Helvetica" charset="0"/>
                <a:cs typeface="Helvetica" charset="0"/>
                <a:sym typeface="Helvetica" charset="0"/>
              </a:rPr>
              <a:t>Business Model Canvas </a:t>
            </a:r>
            <a:endParaRPr lang="en-US" sz="1400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65563" name="Picture 27" descr="image64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4760" y="2713509"/>
            <a:ext cx="1495723" cy="1884164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5564" name="Picture 28" descr="image65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0634" y="5357813"/>
            <a:ext cx="1285875" cy="1016869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5565" name="Picture 29" descr="image66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857625"/>
            <a:ext cx="1214438" cy="93315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5566" name="Picture 30" descr="image67.pd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9072" y="2713509"/>
            <a:ext cx="1087189" cy="85501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5569" name="Picture 33" descr="image70.pd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9259" y="1999134"/>
            <a:ext cx="1136303" cy="121443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5570" name="Picture 34" descr="image71.pd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75" y="2213447"/>
            <a:ext cx="928688" cy="98449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65561" name="AutoShape 25"/>
          <p:cNvSpPr>
            <a:spLocks/>
          </p:cNvSpPr>
          <p:nvPr/>
        </p:nvSpPr>
        <p:spPr bwMode="auto">
          <a:xfrm rot="7421321" flipV="1">
            <a:off x="3526156" y="4996541"/>
            <a:ext cx="1232202" cy="135873"/>
          </a:xfrm>
          <a:custGeom>
            <a:avLst/>
            <a:gdLst>
              <a:gd name="T0" fmla="*/ 10800 w 21600"/>
              <a:gd name="T1" fmla="*/ 10050 h 20100"/>
              <a:gd name="T2" fmla="*/ 10800 w 21600"/>
              <a:gd name="T3" fmla="*/ 10050 h 20100"/>
              <a:gd name="T4" fmla="*/ 10800 w 21600"/>
              <a:gd name="T5" fmla="*/ 10050 h 20100"/>
              <a:gd name="T6" fmla="*/ 10800 w 21600"/>
              <a:gd name="T7" fmla="*/ 10050 h 2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100">
                <a:moveTo>
                  <a:pt x="0" y="0"/>
                </a:moveTo>
                <a:cubicBezTo>
                  <a:pt x="3095" y="8886"/>
                  <a:pt x="6191" y="17772"/>
                  <a:pt x="9792" y="19686"/>
                </a:cubicBezTo>
                <a:cubicBezTo>
                  <a:pt x="13392" y="21600"/>
                  <a:pt x="17495" y="16541"/>
                  <a:pt x="21600" y="1148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rnd" cmpd="sng">
            <a:solidFill>
              <a:srgbClr val="CC0000"/>
            </a:solidFill>
            <a:prstDash val="solid"/>
            <a:round/>
            <a:headEnd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65568" name="Picture 32" descr="image69.pd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63" y="5072063"/>
            <a:ext cx="1119560" cy="149907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51" name="AutoShape 20"/>
          <p:cNvSpPr>
            <a:spLocks/>
          </p:cNvSpPr>
          <p:nvPr/>
        </p:nvSpPr>
        <p:spPr bwMode="auto">
          <a:xfrm rot="2264853">
            <a:off x="1740694" y="3947379"/>
            <a:ext cx="1310433" cy="185291"/>
          </a:xfrm>
          <a:custGeom>
            <a:avLst/>
            <a:gdLst>
              <a:gd name="T0" fmla="*/ 10800 w 21600"/>
              <a:gd name="T1" fmla="*/ 10050 h 20100"/>
              <a:gd name="T2" fmla="*/ 10800 w 21600"/>
              <a:gd name="T3" fmla="*/ 10050 h 20100"/>
              <a:gd name="T4" fmla="*/ 10800 w 21600"/>
              <a:gd name="T5" fmla="*/ 10050 h 20100"/>
              <a:gd name="T6" fmla="*/ 10800 w 21600"/>
              <a:gd name="T7" fmla="*/ 10050 h 2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100">
                <a:moveTo>
                  <a:pt x="0" y="0"/>
                </a:moveTo>
                <a:cubicBezTo>
                  <a:pt x="3095" y="8886"/>
                  <a:pt x="6191" y="17772"/>
                  <a:pt x="9792" y="19686"/>
                </a:cubicBezTo>
                <a:cubicBezTo>
                  <a:pt x="13392" y="21600"/>
                  <a:pt x="17495" y="16541"/>
                  <a:pt x="21600" y="1148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rnd" cmpd="sng">
            <a:solidFill>
              <a:srgbClr val="FF6969"/>
            </a:solidFill>
            <a:prstDash val="solid"/>
            <a:round/>
            <a:headEnd type="arrow" w="sm" len="sm"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2" name="AutoShape 21"/>
          <p:cNvSpPr>
            <a:spLocks/>
          </p:cNvSpPr>
          <p:nvPr/>
        </p:nvSpPr>
        <p:spPr bwMode="auto">
          <a:xfrm rot="20383012" flipV="1">
            <a:off x="1798217" y="2385912"/>
            <a:ext cx="1357313" cy="197569"/>
          </a:xfrm>
          <a:custGeom>
            <a:avLst/>
            <a:gdLst>
              <a:gd name="T0" fmla="*/ 10800 w 21600"/>
              <a:gd name="T1" fmla="*/ 10050 h 20100"/>
              <a:gd name="T2" fmla="*/ 10800 w 21600"/>
              <a:gd name="T3" fmla="*/ 10050 h 20100"/>
              <a:gd name="T4" fmla="*/ 10800 w 21600"/>
              <a:gd name="T5" fmla="*/ 10050 h 20100"/>
              <a:gd name="T6" fmla="*/ 10800 w 21600"/>
              <a:gd name="T7" fmla="*/ 10050 h 2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100">
                <a:moveTo>
                  <a:pt x="0" y="0"/>
                </a:moveTo>
                <a:cubicBezTo>
                  <a:pt x="3095" y="8886"/>
                  <a:pt x="6191" y="17772"/>
                  <a:pt x="9792" y="19686"/>
                </a:cubicBezTo>
                <a:cubicBezTo>
                  <a:pt x="13392" y="21600"/>
                  <a:pt x="17495" y="16541"/>
                  <a:pt x="21600" y="1148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rnd" cmpd="sng">
            <a:solidFill>
              <a:srgbClr val="FF6969"/>
            </a:solidFill>
            <a:prstDash val="solid"/>
            <a:round/>
            <a:headEnd type="arrow" w="sm" len="sm"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3" name="AutoShape 8"/>
          <p:cNvSpPr>
            <a:spLocks/>
          </p:cNvSpPr>
          <p:nvPr/>
        </p:nvSpPr>
        <p:spPr bwMode="auto">
          <a:xfrm rot="18941406">
            <a:off x="3745272" y="3873282"/>
            <a:ext cx="1098069" cy="349374"/>
          </a:xfrm>
          <a:custGeom>
            <a:avLst/>
            <a:gdLst>
              <a:gd name="T0" fmla="*/ 10800 w 21600"/>
              <a:gd name="T1" fmla="*/ 10050 h 20100"/>
              <a:gd name="T2" fmla="*/ 10800 w 21600"/>
              <a:gd name="T3" fmla="*/ 10050 h 20100"/>
              <a:gd name="T4" fmla="*/ 10800 w 21600"/>
              <a:gd name="T5" fmla="*/ 10050 h 20100"/>
              <a:gd name="T6" fmla="*/ 10800 w 21600"/>
              <a:gd name="T7" fmla="*/ 10050 h 2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100">
                <a:moveTo>
                  <a:pt x="0" y="0"/>
                </a:moveTo>
                <a:cubicBezTo>
                  <a:pt x="3095" y="8886"/>
                  <a:pt x="6192" y="17772"/>
                  <a:pt x="9792" y="19686"/>
                </a:cubicBezTo>
                <a:cubicBezTo>
                  <a:pt x="13392" y="21600"/>
                  <a:pt x="17495" y="16541"/>
                  <a:pt x="21600" y="1148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rnd" cmpd="sng">
            <a:solidFill>
              <a:srgbClr val="FF6969"/>
            </a:solidFill>
            <a:prstDash val="solid"/>
            <a:round/>
            <a:headEnd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4" name="AutoShape 11"/>
          <p:cNvSpPr>
            <a:spLocks/>
          </p:cNvSpPr>
          <p:nvPr/>
        </p:nvSpPr>
        <p:spPr bwMode="auto">
          <a:xfrm rot="2308266" flipV="1">
            <a:off x="3627157" y="2591249"/>
            <a:ext cx="1226557" cy="331515"/>
          </a:xfrm>
          <a:custGeom>
            <a:avLst/>
            <a:gdLst>
              <a:gd name="T0" fmla="*/ 10800 w 21600"/>
              <a:gd name="T1" fmla="*/ 10050 h 20100"/>
              <a:gd name="T2" fmla="*/ 10800 w 21600"/>
              <a:gd name="T3" fmla="*/ 10050 h 20100"/>
              <a:gd name="T4" fmla="*/ 10800 w 21600"/>
              <a:gd name="T5" fmla="*/ 10050 h 20100"/>
              <a:gd name="T6" fmla="*/ 10800 w 21600"/>
              <a:gd name="T7" fmla="*/ 10050 h 2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100">
                <a:moveTo>
                  <a:pt x="0" y="0"/>
                </a:moveTo>
                <a:cubicBezTo>
                  <a:pt x="3095" y="8886"/>
                  <a:pt x="6192" y="17772"/>
                  <a:pt x="9792" y="19686"/>
                </a:cubicBezTo>
                <a:cubicBezTo>
                  <a:pt x="13392" y="21600"/>
                  <a:pt x="17495" y="16541"/>
                  <a:pt x="21600" y="1148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rnd" cmpd="sng">
            <a:solidFill>
              <a:srgbClr val="FF6969"/>
            </a:solidFill>
            <a:prstDash val="solid"/>
            <a:round/>
            <a:headEnd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65567" name="Picture 31" descr="image68.pd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8009" y="2856384"/>
            <a:ext cx="1202159" cy="108942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5571" name="Picture 35" descr="image72.pd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27821" y="3571875"/>
            <a:ext cx="1214438" cy="1445494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3067875544"/>
      </p:ext>
    </p:extLst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02160" y="1542603"/>
            <a:ext cx="7178352" cy="4601022"/>
            <a:chOff x="1202160" y="1542603"/>
            <a:chExt cx="7178352" cy="4601022"/>
          </a:xfrm>
        </p:grpSpPr>
        <p:grpSp>
          <p:nvGrpSpPr>
            <p:cNvPr id="2" name="Group 1"/>
            <p:cNvGrpSpPr/>
            <p:nvPr/>
          </p:nvGrpSpPr>
          <p:grpSpPr>
            <a:xfrm>
              <a:off x="1202160" y="1542603"/>
              <a:ext cx="7178352" cy="4601022"/>
              <a:chOff x="1202160" y="1542603"/>
              <a:chExt cx="7178352" cy="4601022"/>
            </a:xfrm>
          </p:grpSpPr>
          <p:sp>
            <p:nvSpPr>
              <p:cNvPr id="65538" name="Rectangle 2"/>
              <p:cNvSpPr>
                <a:spLocks/>
              </p:cNvSpPr>
              <p:nvPr/>
            </p:nvSpPr>
            <p:spPr bwMode="auto">
              <a:xfrm>
                <a:off x="4070822" y="1542604"/>
                <a:ext cx="1441028" cy="3458021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36124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black"/>
                  </a:solidFill>
                  <a:ea typeface="ＭＳ Ｐゴシック" charset="0"/>
                </a:endParaRPr>
              </a:p>
            </p:txBody>
          </p:sp>
          <p:sp>
            <p:nvSpPr>
              <p:cNvPr id="65540" name="Rectangle 4"/>
              <p:cNvSpPr>
                <a:spLocks/>
              </p:cNvSpPr>
              <p:nvPr/>
            </p:nvSpPr>
            <p:spPr bwMode="auto">
              <a:xfrm>
                <a:off x="6940600" y="1542604"/>
                <a:ext cx="1439912" cy="3458021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36124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black"/>
                  </a:solidFill>
                  <a:ea typeface="ＭＳ Ｐゴシック" charset="0"/>
                </a:endParaRPr>
              </a:p>
            </p:txBody>
          </p:sp>
          <p:sp>
            <p:nvSpPr>
              <p:cNvPr id="65542" name="Rectangle 6"/>
              <p:cNvSpPr>
                <a:spLocks/>
              </p:cNvSpPr>
              <p:nvPr/>
            </p:nvSpPr>
            <p:spPr bwMode="auto">
              <a:xfrm>
                <a:off x="5511850" y="3271615"/>
                <a:ext cx="1439912" cy="172901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36124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black"/>
                  </a:solidFill>
                  <a:ea typeface="ＭＳ Ｐゴシック" charset="0"/>
                </a:endParaRPr>
              </a:p>
            </p:txBody>
          </p:sp>
          <p:sp>
            <p:nvSpPr>
              <p:cNvPr id="65545" name="Rectangle 9"/>
              <p:cNvSpPr>
                <a:spLocks/>
              </p:cNvSpPr>
              <p:nvPr/>
            </p:nvSpPr>
            <p:spPr bwMode="auto">
              <a:xfrm>
                <a:off x="5511850" y="1542603"/>
                <a:ext cx="1439912" cy="1727895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36124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black"/>
                  </a:solidFill>
                  <a:ea typeface="ＭＳ Ｐゴシック" charset="0"/>
                </a:endParaRPr>
              </a:p>
            </p:txBody>
          </p:sp>
          <p:sp>
            <p:nvSpPr>
              <p:cNvPr id="65548" name="Rectangle 12"/>
              <p:cNvSpPr>
                <a:spLocks/>
              </p:cNvSpPr>
              <p:nvPr/>
            </p:nvSpPr>
            <p:spPr bwMode="auto">
              <a:xfrm>
                <a:off x="2630910" y="3271615"/>
                <a:ext cx="1439912" cy="172901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36124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black"/>
                  </a:solidFill>
                  <a:ea typeface="ＭＳ Ｐゴシック" charset="0"/>
                </a:endParaRPr>
              </a:p>
            </p:txBody>
          </p:sp>
          <p:sp>
            <p:nvSpPr>
              <p:cNvPr id="65550" name="Rectangle 14"/>
              <p:cNvSpPr>
                <a:spLocks/>
              </p:cNvSpPr>
              <p:nvPr/>
            </p:nvSpPr>
            <p:spPr bwMode="auto">
              <a:xfrm>
                <a:off x="2630910" y="1542603"/>
                <a:ext cx="1439912" cy="1727895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36124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black"/>
                  </a:solidFill>
                  <a:ea typeface="ＭＳ Ｐゴシック" charset="0"/>
                </a:endParaRPr>
              </a:p>
            </p:txBody>
          </p:sp>
          <p:sp>
            <p:nvSpPr>
              <p:cNvPr id="65555" name="Rectangle 19"/>
              <p:cNvSpPr>
                <a:spLocks/>
              </p:cNvSpPr>
              <p:nvPr/>
            </p:nvSpPr>
            <p:spPr bwMode="auto">
              <a:xfrm>
                <a:off x="1202160" y="1542604"/>
                <a:ext cx="1439912" cy="3458021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36124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black"/>
                  </a:solidFill>
                  <a:ea typeface="ＭＳ Ｐゴシック" charset="0"/>
                </a:endParaRPr>
              </a:p>
            </p:txBody>
          </p:sp>
          <p:sp>
            <p:nvSpPr>
              <p:cNvPr id="38" name="Rectangle 23"/>
              <p:cNvSpPr>
                <a:spLocks/>
              </p:cNvSpPr>
              <p:nvPr/>
            </p:nvSpPr>
            <p:spPr bwMode="auto">
              <a:xfrm>
                <a:off x="1202160" y="5000625"/>
                <a:ext cx="3600896" cy="11430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36124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black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39" name="Rectangle 15"/>
            <p:cNvSpPr>
              <a:spLocks/>
            </p:cNvSpPr>
            <p:nvPr/>
          </p:nvSpPr>
          <p:spPr bwMode="auto">
            <a:xfrm>
              <a:off x="4797475" y="5000625"/>
              <a:ext cx="3583037" cy="1143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36124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ea typeface="ＭＳ Ｐゴシック" charset="0"/>
              </a:endParaRPr>
            </a:p>
          </p:txBody>
        </p:sp>
      </p:grpSp>
      <p:sp>
        <p:nvSpPr>
          <p:cNvPr id="65544" name="AutoShape 8"/>
          <p:cNvSpPr>
            <a:spLocks/>
          </p:cNvSpPr>
          <p:nvPr/>
        </p:nvSpPr>
        <p:spPr bwMode="auto">
          <a:xfrm>
            <a:off x="4940350" y="4286250"/>
            <a:ext cx="2571750" cy="349374"/>
          </a:xfrm>
          <a:custGeom>
            <a:avLst/>
            <a:gdLst>
              <a:gd name="T0" fmla="*/ 10800 w 21600"/>
              <a:gd name="T1" fmla="*/ 10050 h 20100"/>
              <a:gd name="T2" fmla="*/ 10800 w 21600"/>
              <a:gd name="T3" fmla="*/ 10050 h 20100"/>
              <a:gd name="T4" fmla="*/ 10800 w 21600"/>
              <a:gd name="T5" fmla="*/ 10050 h 20100"/>
              <a:gd name="T6" fmla="*/ 10800 w 21600"/>
              <a:gd name="T7" fmla="*/ 10050 h 2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100">
                <a:moveTo>
                  <a:pt x="0" y="0"/>
                </a:moveTo>
                <a:cubicBezTo>
                  <a:pt x="3095" y="8886"/>
                  <a:pt x="6192" y="17772"/>
                  <a:pt x="9792" y="19686"/>
                </a:cubicBezTo>
                <a:cubicBezTo>
                  <a:pt x="13392" y="21600"/>
                  <a:pt x="17495" y="16541"/>
                  <a:pt x="21600" y="1148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rnd" cmpd="sng">
            <a:solidFill>
              <a:srgbClr val="FF6969"/>
            </a:solidFill>
            <a:prstDash val="solid"/>
            <a:round/>
            <a:headEnd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5547" name="AutoShape 11"/>
          <p:cNvSpPr>
            <a:spLocks/>
          </p:cNvSpPr>
          <p:nvPr/>
        </p:nvSpPr>
        <p:spPr bwMode="auto">
          <a:xfrm flipV="1">
            <a:off x="4940350" y="1881932"/>
            <a:ext cx="2571750" cy="331515"/>
          </a:xfrm>
          <a:custGeom>
            <a:avLst/>
            <a:gdLst>
              <a:gd name="T0" fmla="*/ 10800 w 21600"/>
              <a:gd name="T1" fmla="*/ 10050 h 20100"/>
              <a:gd name="T2" fmla="*/ 10800 w 21600"/>
              <a:gd name="T3" fmla="*/ 10050 h 20100"/>
              <a:gd name="T4" fmla="*/ 10800 w 21600"/>
              <a:gd name="T5" fmla="*/ 10050 h 20100"/>
              <a:gd name="T6" fmla="*/ 10800 w 21600"/>
              <a:gd name="T7" fmla="*/ 10050 h 2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100">
                <a:moveTo>
                  <a:pt x="0" y="0"/>
                </a:moveTo>
                <a:cubicBezTo>
                  <a:pt x="3095" y="8886"/>
                  <a:pt x="6192" y="17772"/>
                  <a:pt x="9792" y="19686"/>
                </a:cubicBezTo>
                <a:cubicBezTo>
                  <a:pt x="13392" y="21600"/>
                  <a:pt x="17495" y="16541"/>
                  <a:pt x="21600" y="1148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rnd" cmpd="sng">
            <a:solidFill>
              <a:srgbClr val="FF6969"/>
            </a:solidFill>
            <a:prstDash val="solid"/>
            <a:round/>
            <a:headEnd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5554" name="AutoShape 18"/>
          <p:cNvSpPr>
            <a:spLocks/>
          </p:cNvSpPr>
          <p:nvPr/>
        </p:nvSpPr>
        <p:spPr bwMode="auto">
          <a:xfrm rot="11118399" flipV="1">
            <a:off x="5284143" y="4893469"/>
            <a:ext cx="2351857" cy="740048"/>
          </a:xfrm>
          <a:custGeom>
            <a:avLst/>
            <a:gdLst>
              <a:gd name="T0" fmla="*/ 10800 w 21600"/>
              <a:gd name="T1" fmla="*/ 10207 h 20415"/>
              <a:gd name="T2" fmla="*/ 10800 w 21600"/>
              <a:gd name="T3" fmla="*/ 10207 h 20415"/>
              <a:gd name="T4" fmla="*/ 10800 w 21600"/>
              <a:gd name="T5" fmla="*/ 10207 h 20415"/>
              <a:gd name="T6" fmla="*/ 10800 w 21600"/>
              <a:gd name="T7" fmla="*/ 10207 h 20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415">
                <a:moveTo>
                  <a:pt x="0" y="0"/>
                </a:moveTo>
                <a:cubicBezTo>
                  <a:pt x="684" y="6805"/>
                  <a:pt x="6259" y="18692"/>
                  <a:pt x="9859" y="20146"/>
                </a:cubicBezTo>
                <a:cubicBezTo>
                  <a:pt x="13459" y="21600"/>
                  <a:pt x="17127" y="17065"/>
                  <a:pt x="21600" y="872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flat" cmpd="sng">
            <a:solidFill>
              <a:srgbClr val="6DFF6D"/>
            </a:solidFill>
            <a:prstDash val="solid"/>
            <a:round/>
            <a:headEnd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5562" name="Rectangle 26"/>
          <p:cNvSpPr>
            <a:spLocks/>
          </p:cNvSpPr>
          <p:nvPr/>
        </p:nvSpPr>
        <p:spPr bwMode="auto">
          <a:xfrm>
            <a:off x="899666" y="658564"/>
            <a:ext cx="6738566" cy="76907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 fontAlgn="base">
              <a:spcBef>
                <a:spcPts val="7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ea typeface="Helvetica" charset="0"/>
                <a:cs typeface="Helvetica" charset="0"/>
                <a:sym typeface="Helvetica" charset="0"/>
              </a:rPr>
              <a:t>Business Model Canvas </a:t>
            </a:r>
            <a:endParaRPr lang="en-US" sz="1400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65563" name="Picture 27" descr="image64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4760" y="2713509"/>
            <a:ext cx="1495723" cy="1884164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5564" name="Picture 28" descr="image65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0634" y="5357813"/>
            <a:ext cx="1285875" cy="1016869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5565" name="Picture 29" descr="image66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857625"/>
            <a:ext cx="1214438" cy="93315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5566" name="Picture 30" descr="image67.pd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9072" y="2713509"/>
            <a:ext cx="1087189" cy="85501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5569" name="Picture 33" descr="image70.pd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9259" y="1999134"/>
            <a:ext cx="1136303" cy="121443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5570" name="Picture 34" descr="image71.pd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75" y="2213447"/>
            <a:ext cx="928688" cy="98449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5568" name="Picture 32" descr="image69.pd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63" y="5072063"/>
            <a:ext cx="1119560" cy="149907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44" name="AutoShape 20"/>
          <p:cNvSpPr>
            <a:spLocks/>
          </p:cNvSpPr>
          <p:nvPr/>
        </p:nvSpPr>
        <p:spPr bwMode="auto">
          <a:xfrm rot="2264853">
            <a:off x="1740694" y="3947379"/>
            <a:ext cx="1310433" cy="185291"/>
          </a:xfrm>
          <a:custGeom>
            <a:avLst/>
            <a:gdLst>
              <a:gd name="T0" fmla="*/ 10800 w 21600"/>
              <a:gd name="T1" fmla="*/ 10050 h 20100"/>
              <a:gd name="T2" fmla="*/ 10800 w 21600"/>
              <a:gd name="T3" fmla="*/ 10050 h 20100"/>
              <a:gd name="T4" fmla="*/ 10800 w 21600"/>
              <a:gd name="T5" fmla="*/ 10050 h 20100"/>
              <a:gd name="T6" fmla="*/ 10800 w 21600"/>
              <a:gd name="T7" fmla="*/ 10050 h 2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100">
                <a:moveTo>
                  <a:pt x="0" y="0"/>
                </a:moveTo>
                <a:cubicBezTo>
                  <a:pt x="3095" y="8886"/>
                  <a:pt x="6191" y="17772"/>
                  <a:pt x="9792" y="19686"/>
                </a:cubicBezTo>
                <a:cubicBezTo>
                  <a:pt x="13392" y="21600"/>
                  <a:pt x="17495" y="16541"/>
                  <a:pt x="21600" y="1148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rnd" cmpd="sng">
            <a:solidFill>
              <a:srgbClr val="FF6969"/>
            </a:solidFill>
            <a:prstDash val="solid"/>
            <a:round/>
            <a:headEnd type="arrow" w="sm" len="sm"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5" name="AutoShape 21"/>
          <p:cNvSpPr>
            <a:spLocks/>
          </p:cNvSpPr>
          <p:nvPr/>
        </p:nvSpPr>
        <p:spPr bwMode="auto">
          <a:xfrm rot="20383012" flipV="1">
            <a:off x="1798217" y="2385912"/>
            <a:ext cx="1357313" cy="197569"/>
          </a:xfrm>
          <a:custGeom>
            <a:avLst/>
            <a:gdLst>
              <a:gd name="T0" fmla="*/ 10800 w 21600"/>
              <a:gd name="T1" fmla="*/ 10050 h 20100"/>
              <a:gd name="T2" fmla="*/ 10800 w 21600"/>
              <a:gd name="T3" fmla="*/ 10050 h 20100"/>
              <a:gd name="T4" fmla="*/ 10800 w 21600"/>
              <a:gd name="T5" fmla="*/ 10050 h 20100"/>
              <a:gd name="T6" fmla="*/ 10800 w 21600"/>
              <a:gd name="T7" fmla="*/ 10050 h 2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100">
                <a:moveTo>
                  <a:pt x="0" y="0"/>
                </a:moveTo>
                <a:cubicBezTo>
                  <a:pt x="3095" y="8886"/>
                  <a:pt x="6191" y="17772"/>
                  <a:pt x="9792" y="19686"/>
                </a:cubicBezTo>
                <a:cubicBezTo>
                  <a:pt x="13392" y="21600"/>
                  <a:pt x="17495" y="16541"/>
                  <a:pt x="21600" y="1148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rnd" cmpd="sng">
            <a:solidFill>
              <a:srgbClr val="FF6969"/>
            </a:solidFill>
            <a:prstDash val="solid"/>
            <a:round/>
            <a:headEnd type="arrow" w="sm" len="sm"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6" name="AutoShape 24"/>
          <p:cNvSpPr>
            <a:spLocks/>
          </p:cNvSpPr>
          <p:nvPr/>
        </p:nvSpPr>
        <p:spPr bwMode="auto">
          <a:xfrm rot="3048974">
            <a:off x="1870879" y="5093013"/>
            <a:ext cx="1076814" cy="128018"/>
          </a:xfrm>
          <a:custGeom>
            <a:avLst/>
            <a:gdLst>
              <a:gd name="T0" fmla="*/ 10800 w 21600"/>
              <a:gd name="T1" fmla="*/ 10050 h 20100"/>
              <a:gd name="T2" fmla="*/ 10800 w 21600"/>
              <a:gd name="T3" fmla="*/ 10050 h 20100"/>
              <a:gd name="T4" fmla="*/ 10800 w 21600"/>
              <a:gd name="T5" fmla="*/ 10050 h 20100"/>
              <a:gd name="T6" fmla="*/ 10800 w 21600"/>
              <a:gd name="T7" fmla="*/ 10050 h 2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100">
                <a:moveTo>
                  <a:pt x="0" y="0"/>
                </a:moveTo>
                <a:cubicBezTo>
                  <a:pt x="3095" y="8886"/>
                  <a:pt x="6191" y="17772"/>
                  <a:pt x="9792" y="19686"/>
                </a:cubicBezTo>
                <a:cubicBezTo>
                  <a:pt x="13392" y="21600"/>
                  <a:pt x="17495" y="16541"/>
                  <a:pt x="21600" y="1148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rnd" cmpd="sng">
            <a:solidFill>
              <a:srgbClr val="CC0000"/>
            </a:solidFill>
            <a:prstDash val="solid"/>
            <a:round/>
            <a:headEnd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7" name="AutoShape 25"/>
          <p:cNvSpPr>
            <a:spLocks/>
          </p:cNvSpPr>
          <p:nvPr/>
        </p:nvSpPr>
        <p:spPr bwMode="auto">
          <a:xfrm rot="7421321" flipV="1">
            <a:off x="3526156" y="4996541"/>
            <a:ext cx="1232202" cy="135873"/>
          </a:xfrm>
          <a:custGeom>
            <a:avLst/>
            <a:gdLst>
              <a:gd name="T0" fmla="*/ 10800 w 21600"/>
              <a:gd name="T1" fmla="*/ 10050 h 20100"/>
              <a:gd name="T2" fmla="*/ 10800 w 21600"/>
              <a:gd name="T3" fmla="*/ 10050 h 20100"/>
              <a:gd name="T4" fmla="*/ 10800 w 21600"/>
              <a:gd name="T5" fmla="*/ 10050 h 20100"/>
              <a:gd name="T6" fmla="*/ 10800 w 21600"/>
              <a:gd name="T7" fmla="*/ 10050 h 2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100">
                <a:moveTo>
                  <a:pt x="0" y="0"/>
                </a:moveTo>
                <a:cubicBezTo>
                  <a:pt x="3095" y="8886"/>
                  <a:pt x="6191" y="17772"/>
                  <a:pt x="9792" y="19686"/>
                </a:cubicBezTo>
                <a:cubicBezTo>
                  <a:pt x="13392" y="21600"/>
                  <a:pt x="17495" y="16541"/>
                  <a:pt x="21600" y="1148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rnd" cmpd="sng">
            <a:solidFill>
              <a:srgbClr val="CC0000"/>
            </a:solidFill>
            <a:prstDash val="solid"/>
            <a:round/>
            <a:headEnd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8" name="AutoShape 8"/>
          <p:cNvSpPr>
            <a:spLocks/>
          </p:cNvSpPr>
          <p:nvPr/>
        </p:nvSpPr>
        <p:spPr bwMode="auto">
          <a:xfrm rot="18941406">
            <a:off x="3745272" y="3873282"/>
            <a:ext cx="1098069" cy="349374"/>
          </a:xfrm>
          <a:custGeom>
            <a:avLst/>
            <a:gdLst>
              <a:gd name="T0" fmla="*/ 10800 w 21600"/>
              <a:gd name="T1" fmla="*/ 10050 h 20100"/>
              <a:gd name="T2" fmla="*/ 10800 w 21600"/>
              <a:gd name="T3" fmla="*/ 10050 h 20100"/>
              <a:gd name="T4" fmla="*/ 10800 w 21600"/>
              <a:gd name="T5" fmla="*/ 10050 h 20100"/>
              <a:gd name="T6" fmla="*/ 10800 w 21600"/>
              <a:gd name="T7" fmla="*/ 10050 h 2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100">
                <a:moveTo>
                  <a:pt x="0" y="0"/>
                </a:moveTo>
                <a:cubicBezTo>
                  <a:pt x="3095" y="8886"/>
                  <a:pt x="6192" y="17772"/>
                  <a:pt x="9792" y="19686"/>
                </a:cubicBezTo>
                <a:cubicBezTo>
                  <a:pt x="13392" y="21600"/>
                  <a:pt x="17495" y="16541"/>
                  <a:pt x="21600" y="1148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rnd" cmpd="sng">
            <a:solidFill>
              <a:srgbClr val="FF6969"/>
            </a:solidFill>
            <a:prstDash val="solid"/>
            <a:round/>
            <a:headEnd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9" name="AutoShape 11"/>
          <p:cNvSpPr>
            <a:spLocks/>
          </p:cNvSpPr>
          <p:nvPr/>
        </p:nvSpPr>
        <p:spPr bwMode="auto">
          <a:xfrm rot="2308266" flipV="1">
            <a:off x="3627157" y="2591249"/>
            <a:ext cx="1226557" cy="331515"/>
          </a:xfrm>
          <a:custGeom>
            <a:avLst/>
            <a:gdLst>
              <a:gd name="T0" fmla="*/ 10800 w 21600"/>
              <a:gd name="T1" fmla="*/ 10050 h 20100"/>
              <a:gd name="T2" fmla="*/ 10800 w 21600"/>
              <a:gd name="T3" fmla="*/ 10050 h 20100"/>
              <a:gd name="T4" fmla="*/ 10800 w 21600"/>
              <a:gd name="T5" fmla="*/ 10050 h 20100"/>
              <a:gd name="T6" fmla="*/ 10800 w 21600"/>
              <a:gd name="T7" fmla="*/ 10050 h 2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100">
                <a:moveTo>
                  <a:pt x="0" y="0"/>
                </a:moveTo>
                <a:cubicBezTo>
                  <a:pt x="3095" y="8886"/>
                  <a:pt x="6192" y="17772"/>
                  <a:pt x="9792" y="19686"/>
                </a:cubicBezTo>
                <a:cubicBezTo>
                  <a:pt x="13392" y="21600"/>
                  <a:pt x="17495" y="16541"/>
                  <a:pt x="21600" y="1148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rnd" cmpd="sng">
            <a:solidFill>
              <a:srgbClr val="FF6969"/>
            </a:solidFill>
            <a:prstDash val="solid"/>
            <a:round/>
            <a:headEnd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65567" name="Picture 31" descr="image68.pd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8009" y="2856384"/>
            <a:ext cx="1202159" cy="108942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5571" name="Picture 35" descr="image72.pd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27821" y="3571875"/>
            <a:ext cx="1214438" cy="1445494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345701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02160" y="1542603"/>
            <a:ext cx="7178352" cy="4601022"/>
            <a:chOff x="1202160" y="1542603"/>
            <a:chExt cx="7178352" cy="4601022"/>
          </a:xfrm>
        </p:grpSpPr>
        <p:grpSp>
          <p:nvGrpSpPr>
            <p:cNvPr id="2" name="Group 1"/>
            <p:cNvGrpSpPr/>
            <p:nvPr/>
          </p:nvGrpSpPr>
          <p:grpSpPr>
            <a:xfrm>
              <a:off x="1202160" y="1542603"/>
              <a:ext cx="7178352" cy="4601022"/>
              <a:chOff x="1202160" y="1542603"/>
              <a:chExt cx="7178352" cy="4601022"/>
            </a:xfrm>
          </p:grpSpPr>
          <p:sp>
            <p:nvSpPr>
              <p:cNvPr id="65538" name="Rectangle 2"/>
              <p:cNvSpPr>
                <a:spLocks/>
              </p:cNvSpPr>
              <p:nvPr/>
            </p:nvSpPr>
            <p:spPr bwMode="auto">
              <a:xfrm>
                <a:off x="4070822" y="1542604"/>
                <a:ext cx="1441028" cy="3458021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36124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black"/>
                  </a:solidFill>
                  <a:ea typeface="ＭＳ Ｐゴシック" charset="0"/>
                </a:endParaRPr>
              </a:p>
            </p:txBody>
          </p:sp>
          <p:sp>
            <p:nvSpPr>
              <p:cNvPr id="65540" name="Rectangle 4"/>
              <p:cNvSpPr>
                <a:spLocks/>
              </p:cNvSpPr>
              <p:nvPr/>
            </p:nvSpPr>
            <p:spPr bwMode="auto">
              <a:xfrm>
                <a:off x="6940600" y="1542604"/>
                <a:ext cx="1439912" cy="3458021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36124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black"/>
                  </a:solidFill>
                  <a:ea typeface="ＭＳ Ｐゴシック" charset="0"/>
                </a:endParaRPr>
              </a:p>
            </p:txBody>
          </p:sp>
          <p:sp>
            <p:nvSpPr>
              <p:cNvPr id="65542" name="Rectangle 6"/>
              <p:cNvSpPr>
                <a:spLocks/>
              </p:cNvSpPr>
              <p:nvPr/>
            </p:nvSpPr>
            <p:spPr bwMode="auto">
              <a:xfrm>
                <a:off x="5511850" y="3271615"/>
                <a:ext cx="1439912" cy="172901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36124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black"/>
                  </a:solidFill>
                  <a:ea typeface="ＭＳ Ｐゴシック" charset="0"/>
                </a:endParaRPr>
              </a:p>
            </p:txBody>
          </p:sp>
          <p:sp>
            <p:nvSpPr>
              <p:cNvPr id="65545" name="Rectangle 9"/>
              <p:cNvSpPr>
                <a:spLocks/>
              </p:cNvSpPr>
              <p:nvPr/>
            </p:nvSpPr>
            <p:spPr bwMode="auto">
              <a:xfrm>
                <a:off x="5511850" y="1542603"/>
                <a:ext cx="1439912" cy="1727895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36124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black"/>
                  </a:solidFill>
                  <a:ea typeface="ＭＳ Ｐゴシック" charset="0"/>
                </a:endParaRPr>
              </a:p>
            </p:txBody>
          </p:sp>
          <p:sp>
            <p:nvSpPr>
              <p:cNvPr id="65548" name="Rectangle 12"/>
              <p:cNvSpPr>
                <a:spLocks/>
              </p:cNvSpPr>
              <p:nvPr/>
            </p:nvSpPr>
            <p:spPr bwMode="auto">
              <a:xfrm>
                <a:off x="2630910" y="3271615"/>
                <a:ext cx="1439912" cy="172901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36124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black"/>
                  </a:solidFill>
                  <a:ea typeface="ＭＳ Ｐゴシック" charset="0"/>
                </a:endParaRPr>
              </a:p>
            </p:txBody>
          </p:sp>
          <p:sp>
            <p:nvSpPr>
              <p:cNvPr id="65550" name="Rectangle 14"/>
              <p:cNvSpPr>
                <a:spLocks/>
              </p:cNvSpPr>
              <p:nvPr/>
            </p:nvSpPr>
            <p:spPr bwMode="auto">
              <a:xfrm>
                <a:off x="2630910" y="1542603"/>
                <a:ext cx="1439912" cy="1727895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36124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black"/>
                  </a:solidFill>
                  <a:ea typeface="ＭＳ Ｐゴシック" charset="0"/>
                </a:endParaRPr>
              </a:p>
            </p:txBody>
          </p:sp>
          <p:sp>
            <p:nvSpPr>
              <p:cNvPr id="65555" name="Rectangle 19"/>
              <p:cNvSpPr>
                <a:spLocks/>
              </p:cNvSpPr>
              <p:nvPr/>
            </p:nvSpPr>
            <p:spPr bwMode="auto">
              <a:xfrm>
                <a:off x="1202160" y="1542604"/>
                <a:ext cx="1439912" cy="3458021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36124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black"/>
                  </a:solidFill>
                  <a:ea typeface="ＭＳ Ｐゴシック" charset="0"/>
                </a:endParaRPr>
              </a:p>
            </p:txBody>
          </p:sp>
          <p:sp>
            <p:nvSpPr>
              <p:cNvPr id="38" name="Rectangle 23"/>
              <p:cNvSpPr>
                <a:spLocks/>
              </p:cNvSpPr>
              <p:nvPr/>
            </p:nvSpPr>
            <p:spPr bwMode="auto">
              <a:xfrm>
                <a:off x="1202160" y="5000625"/>
                <a:ext cx="3600896" cy="11430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36124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black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39" name="Rectangle 15"/>
            <p:cNvSpPr>
              <a:spLocks/>
            </p:cNvSpPr>
            <p:nvPr/>
          </p:nvSpPr>
          <p:spPr bwMode="auto">
            <a:xfrm>
              <a:off x="4797475" y="5000625"/>
              <a:ext cx="3583037" cy="1143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36124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ea typeface="ＭＳ Ｐゴシック" charset="0"/>
              </a:endParaRPr>
            </a:p>
          </p:txBody>
        </p:sp>
      </p:grpSp>
      <p:sp>
        <p:nvSpPr>
          <p:cNvPr id="65544" name="AutoShape 8"/>
          <p:cNvSpPr>
            <a:spLocks/>
          </p:cNvSpPr>
          <p:nvPr/>
        </p:nvSpPr>
        <p:spPr bwMode="auto">
          <a:xfrm>
            <a:off x="4940350" y="4286250"/>
            <a:ext cx="2571750" cy="349374"/>
          </a:xfrm>
          <a:custGeom>
            <a:avLst/>
            <a:gdLst>
              <a:gd name="T0" fmla="*/ 10800 w 21600"/>
              <a:gd name="T1" fmla="*/ 10050 h 20100"/>
              <a:gd name="T2" fmla="*/ 10800 w 21600"/>
              <a:gd name="T3" fmla="*/ 10050 h 20100"/>
              <a:gd name="T4" fmla="*/ 10800 w 21600"/>
              <a:gd name="T5" fmla="*/ 10050 h 20100"/>
              <a:gd name="T6" fmla="*/ 10800 w 21600"/>
              <a:gd name="T7" fmla="*/ 10050 h 2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100">
                <a:moveTo>
                  <a:pt x="0" y="0"/>
                </a:moveTo>
                <a:cubicBezTo>
                  <a:pt x="3095" y="8886"/>
                  <a:pt x="6192" y="17772"/>
                  <a:pt x="9792" y="19686"/>
                </a:cubicBezTo>
                <a:cubicBezTo>
                  <a:pt x="13392" y="21600"/>
                  <a:pt x="17495" y="16541"/>
                  <a:pt x="21600" y="1148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rnd" cmpd="sng">
            <a:solidFill>
              <a:srgbClr val="FF6969"/>
            </a:solidFill>
            <a:prstDash val="solid"/>
            <a:round/>
            <a:headEnd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5547" name="AutoShape 11"/>
          <p:cNvSpPr>
            <a:spLocks/>
          </p:cNvSpPr>
          <p:nvPr/>
        </p:nvSpPr>
        <p:spPr bwMode="auto">
          <a:xfrm flipV="1">
            <a:off x="4940350" y="1881932"/>
            <a:ext cx="2571750" cy="331515"/>
          </a:xfrm>
          <a:custGeom>
            <a:avLst/>
            <a:gdLst>
              <a:gd name="T0" fmla="*/ 10800 w 21600"/>
              <a:gd name="T1" fmla="*/ 10050 h 20100"/>
              <a:gd name="T2" fmla="*/ 10800 w 21600"/>
              <a:gd name="T3" fmla="*/ 10050 h 20100"/>
              <a:gd name="T4" fmla="*/ 10800 w 21600"/>
              <a:gd name="T5" fmla="*/ 10050 h 20100"/>
              <a:gd name="T6" fmla="*/ 10800 w 21600"/>
              <a:gd name="T7" fmla="*/ 10050 h 2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100">
                <a:moveTo>
                  <a:pt x="0" y="0"/>
                </a:moveTo>
                <a:cubicBezTo>
                  <a:pt x="3095" y="8886"/>
                  <a:pt x="6192" y="17772"/>
                  <a:pt x="9792" y="19686"/>
                </a:cubicBezTo>
                <a:cubicBezTo>
                  <a:pt x="13392" y="21600"/>
                  <a:pt x="17495" y="16541"/>
                  <a:pt x="21600" y="1148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rnd" cmpd="sng">
            <a:solidFill>
              <a:srgbClr val="FF6969"/>
            </a:solidFill>
            <a:prstDash val="solid"/>
            <a:round/>
            <a:headEnd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5554" name="AutoShape 18"/>
          <p:cNvSpPr>
            <a:spLocks/>
          </p:cNvSpPr>
          <p:nvPr/>
        </p:nvSpPr>
        <p:spPr bwMode="auto">
          <a:xfrm rot="11118399" flipV="1">
            <a:off x="5284143" y="4893469"/>
            <a:ext cx="2351857" cy="740048"/>
          </a:xfrm>
          <a:custGeom>
            <a:avLst/>
            <a:gdLst>
              <a:gd name="T0" fmla="*/ 10800 w 21600"/>
              <a:gd name="T1" fmla="*/ 10207 h 20415"/>
              <a:gd name="T2" fmla="*/ 10800 w 21600"/>
              <a:gd name="T3" fmla="*/ 10207 h 20415"/>
              <a:gd name="T4" fmla="*/ 10800 w 21600"/>
              <a:gd name="T5" fmla="*/ 10207 h 20415"/>
              <a:gd name="T6" fmla="*/ 10800 w 21600"/>
              <a:gd name="T7" fmla="*/ 10207 h 20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415">
                <a:moveTo>
                  <a:pt x="0" y="0"/>
                </a:moveTo>
                <a:cubicBezTo>
                  <a:pt x="684" y="6805"/>
                  <a:pt x="6259" y="18692"/>
                  <a:pt x="9859" y="20146"/>
                </a:cubicBezTo>
                <a:cubicBezTo>
                  <a:pt x="13459" y="21600"/>
                  <a:pt x="17127" y="17065"/>
                  <a:pt x="21600" y="872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flat" cmpd="sng">
            <a:solidFill>
              <a:srgbClr val="6DFF6D"/>
            </a:solidFill>
            <a:prstDash val="solid"/>
            <a:round/>
            <a:headEnd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5562" name="Rectangle 26"/>
          <p:cNvSpPr>
            <a:spLocks/>
          </p:cNvSpPr>
          <p:nvPr/>
        </p:nvSpPr>
        <p:spPr bwMode="auto">
          <a:xfrm>
            <a:off x="899666" y="658564"/>
            <a:ext cx="6738566" cy="76907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 fontAlgn="base">
              <a:spcBef>
                <a:spcPts val="7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ea typeface="Helvetica" charset="0"/>
                <a:cs typeface="Helvetica" charset="0"/>
                <a:sym typeface="Helvetica" charset="0"/>
              </a:rPr>
              <a:t>Business Model </a:t>
            </a:r>
            <a:r>
              <a:rPr lang="hr-HR" sz="2800" dirty="0" smtClean="0">
                <a:solidFill>
                  <a:prstClr val="black"/>
                </a:solidFill>
                <a:ea typeface="Helvetica" charset="0"/>
                <a:cs typeface="Helvetica" charset="0"/>
                <a:sym typeface="Helvetica" charset="0"/>
              </a:rPr>
              <a:t>Story</a:t>
            </a:r>
            <a:endParaRPr lang="en-US" sz="1400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65563" name="Picture 27" descr="image64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4760" y="2713509"/>
            <a:ext cx="1495723" cy="1884164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5564" name="Picture 28" descr="image65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0634" y="5357813"/>
            <a:ext cx="1285875" cy="1016869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5565" name="Picture 29" descr="image66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857625"/>
            <a:ext cx="1214438" cy="93315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5566" name="Picture 30" descr="image67.pd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9072" y="2713509"/>
            <a:ext cx="1087189" cy="85501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5569" name="Picture 33" descr="image70.pd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9259" y="1999134"/>
            <a:ext cx="1136303" cy="121443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5570" name="Picture 34" descr="image71.pd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75" y="2213447"/>
            <a:ext cx="928688" cy="98449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5568" name="Picture 32" descr="image69.pd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63" y="5072063"/>
            <a:ext cx="1119560" cy="149907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31" name="AutoShape 20"/>
          <p:cNvSpPr>
            <a:spLocks/>
          </p:cNvSpPr>
          <p:nvPr/>
        </p:nvSpPr>
        <p:spPr bwMode="auto">
          <a:xfrm rot="2264853">
            <a:off x="1740694" y="3947379"/>
            <a:ext cx="1310433" cy="185291"/>
          </a:xfrm>
          <a:custGeom>
            <a:avLst/>
            <a:gdLst>
              <a:gd name="T0" fmla="*/ 10800 w 21600"/>
              <a:gd name="T1" fmla="*/ 10050 h 20100"/>
              <a:gd name="T2" fmla="*/ 10800 w 21600"/>
              <a:gd name="T3" fmla="*/ 10050 h 20100"/>
              <a:gd name="T4" fmla="*/ 10800 w 21600"/>
              <a:gd name="T5" fmla="*/ 10050 h 20100"/>
              <a:gd name="T6" fmla="*/ 10800 w 21600"/>
              <a:gd name="T7" fmla="*/ 10050 h 2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100">
                <a:moveTo>
                  <a:pt x="0" y="0"/>
                </a:moveTo>
                <a:cubicBezTo>
                  <a:pt x="3095" y="8886"/>
                  <a:pt x="6191" y="17772"/>
                  <a:pt x="9792" y="19686"/>
                </a:cubicBezTo>
                <a:cubicBezTo>
                  <a:pt x="13392" y="21600"/>
                  <a:pt x="17495" y="16541"/>
                  <a:pt x="21600" y="1148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rnd" cmpd="sng">
            <a:solidFill>
              <a:srgbClr val="FF6969"/>
            </a:solidFill>
            <a:prstDash val="solid"/>
            <a:round/>
            <a:headEnd type="arrow" w="sm" len="sm"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2" name="AutoShape 21"/>
          <p:cNvSpPr>
            <a:spLocks/>
          </p:cNvSpPr>
          <p:nvPr/>
        </p:nvSpPr>
        <p:spPr bwMode="auto">
          <a:xfrm rot="20383012" flipV="1">
            <a:off x="1798217" y="2385912"/>
            <a:ext cx="1357313" cy="197569"/>
          </a:xfrm>
          <a:custGeom>
            <a:avLst/>
            <a:gdLst>
              <a:gd name="T0" fmla="*/ 10800 w 21600"/>
              <a:gd name="T1" fmla="*/ 10050 h 20100"/>
              <a:gd name="T2" fmla="*/ 10800 w 21600"/>
              <a:gd name="T3" fmla="*/ 10050 h 20100"/>
              <a:gd name="T4" fmla="*/ 10800 w 21600"/>
              <a:gd name="T5" fmla="*/ 10050 h 20100"/>
              <a:gd name="T6" fmla="*/ 10800 w 21600"/>
              <a:gd name="T7" fmla="*/ 10050 h 2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100">
                <a:moveTo>
                  <a:pt x="0" y="0"/>
                </a:moveTo>
                <a:cubicBezTo>
                  <a:pt x="3095" y="8886"/>
                  <a:pt x="6191" y="17772"/>
                  <a:pt x="9792" y="19686"/>
                </a:cubicBezTo>
                <a:cubicBezTo>
                  <a:pt x="13392" y="21600"/>
                  <a:pt x="17495" y="16541"/>
                  <a:pt x="21600" y="1148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rnd" cmpd="sng">
            <a:solidFill>
              <a:srgbClr val="FF6969"/>
            </a:solidFill>
            <a:prstDash val="solid"/>
            <a:round/>
            <a:headEnd type="arrow" w="sm" len="sm"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3" name="AutoShape 24"/>
          <p:cNvSpPr>
            <a:spLocks/>
          </p:cNvSpPr>
          <p:nvPr/>
        </p:nvSpPr>
        <p:spPr bwMode="auto">
          <a:xfrm rot="3048974">
            <a:off x="1870879" y="5093013"/>
            <a:ext cx="1076814" cy="128018"/>
          </a:xfrm>
          <a:custGeom>
            <a:avLst/>
            <a:gdLst>
              <a:gd name="T0" fmla="*/ 10800 w 21600"/>
              <a:gd name="T1" fmla="*/ 10050 h 20100"/>
              <a:gd name="T2" fmla="*/ 10800 w 21600"/>
              <a:gd name="T3" fmla="*/ 10050 h 20100"/>
              <a:gd name="T4" fmla="*/ 10800 w 21600"/>
              <a:gd name="T5" fmla="*/ 10050 h 20100"/>
              <a:gd name="T6" fmla="*/ 10800 w 21600"/>
              <a:gd name="T7" fmla="*/ 10050 h 2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100">
                <a:moveTo>
                  <a:pt x="0" y="0"/>
                </a:moveTo>
                <a:cubicBezTo>
                  <a:pt x="3095" y="8886"/>
                  <a:pt x="6191" y="17772"/>
                  <a:pt x="9792" y="19686"/>
                </a:cubicBezTo>
                <a:cubicBezTo>
                  <a:pt x="13392" y="21600"/>
                  <a:pt x="17495" y="16541"/>
                  <a:pt x="21600" y="1148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rnd" cmpd="sng">
            <a:solidFill>
              <a:srgbClr val="CC0000"/>
            </a:solidFill>
            <a:prstDash val="solid"/>
            <a:round/>
            <a:headEnd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4" name="AutoShape 25"/>
          <p:cNvSpPr>
            <a:spLocks/>
          </p:cNvSpPr>
          <p:nvPr/>
        </p:nvSpPr>
        <p:spPr bwMode="auto">
          <a:xfrm rot="7421321" flipV="1">
            <a:off x="3526156" y="4996541"/>
            <a:ext cx="1232202" cy="135873"/>
          </a:xfrm>
          <a:custGeom>
            <a:avLst/>
            <a:gdLst>
              <a:gd name="T0" fmla="*/ 10800 w 21600"/>
              <a:gd name="T1" fmla="*/ 10050 h 20100"/>
              <a:gd name="T2" fmla="*/ 10800 w 21600"/>
              <a:gd name="T3" fmla="*/ 10050 h 20100"/>
              <a:gd name="T4" fmla="*/ 10800 w 21600"/>
              <a:gd name="T5" fmla="*/ 10050 h 20100"/>
              <a:gd name="T6" fmla="*/ 10800 w 21600"/>
              <a:gd name="T7" fmla="*/ 10050 h 2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100">
                <a:moveTo>
                  <a:pt x="0" y="0"/>
                </a:moveTo>
                <a:cubicBezTo>
                  <a:pt x="3095" y="8886"/>
                  <a:pt x="6191" y="17772"/>
                  <a:pt x="9792" y="19686"/>
                </a:cubicBezTo>
                <a:cubicBezTo>
                  <a:pt x="13392" y="21600"/>
                  <a:pt x="17495" y="16541"/>
                  <a:pt x="21600" y="1148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rnd" cmpd="sng">
            <a:solidFill>
              <a:srgbClr val="CC0000"/>
            </a:solidFill>
            <a:prstDash val="solid"/>
            <a:round/>
            <a:headEnd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5" name="AutoShape 8"/>
          <p:cNvSpPr>
            <a:spLocks/>
          </p:cNvSpPr>
          <p:nvPr/>
        </p:nvSpPr>
        <p:spPr bwMode="auto">
          <a:xfrm rot="18941406">
            <a:off x="3745272" y="3873282"/>
            <a:ext cx="1098069" cy="349374"/>
          </a:xfrm>
          <a:custGeom>
            <a:avLst/>
            <a:gdLst>
              <a:gd name="T0" fmla="*/ 10800 w 21600"/>
              <a:gd name="T1" fmla="*/ 10050 h 20100"/>
              <a:gd name="T2" fmla="*/ 10800 w 21600"/>
              <a:gd name="T3" fmla="*/ 10050 h 20100"/>
              <a:gd name="T4" fmla="*/ 10800 w 21600"/>
              <a:gd name="T5" fmla="*/ 10050 h 20100"/>
              <a:gd name="T6" fmla="*/ 10800 w 21600"/>
              <a:gd name="T7" fmla="*/ 10050 h 2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100">
                <a:moveTo>
                  <a:pt x="0" y="0"/>
                </a:moveTo>
                <a:cubicBezTo>
                  <a:pt x="3095" y="8886"/>
                  <a:pt x="6192" y="17772"/>
                  <a:pt x="9792" y="19686"/>
                </a:cubicBezTo>
                <a:cubicBezTo>
                  <a:pt x="13392" y="21600"/>
                  <a:pt x="17495" y="16541"/>
                  <a:pt x="21600" y="1148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rnd" cmpd="sng">
            <a:solidFill>
              <a:srgbClr val="FF6969"/>
            </a:solidFill>
            <a:prstDash val="solid"/>
            <a:round/>
            <a:headEnd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6" name="AutoShape 11"/>
          <p:cNvSpPr>
            <a:spLocks/>
          </p:cNvSpPr>
          <p:nvPr/>
        </p:nvSpPr>
        <p:spPr bwMode="auto">
          <a:xfrm rot="2308266" flipV="1">
            <a:off x="3627157" y="2591249"/>
            <a:ext cx="1226557" cy="331515"/>
          </a:xfrm>
          <a:custGeom>
            <a:avLst/>
            <a:gdLst>
              <a:gd name="T0" fmla="*/ 10800 w 21600"/>
              <a:gd name="T1" fmla="*/ 10050 h 20100"/>
              <a:gd name="T2" fmla="*/ 10800 w 21600"/>
              <a:gd name="T3" fmla="*/ 10050 h 20100"/>
              <a:gd name="T4" fmla="*/ 10800 w 21600"/>
              <a:gd name="T5" fmla="*/ 10050 h 20100"/>
              <a:gd name="T6" fmla="*/ 10800 w 21600"/>
              <a:gd name="T7" fmla="*/ 10050 h 2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100">
                <a:moveTo>
                  <a:pt x="0" y="0"/>
                </a:moveTo>
                <a:cubicBezTo>
                  <a:pt x="3095" y="8886"/>
                  <a:pt x="6192" y="17772"/>
                  <a:pt x="9792" y="19686"/>
                </a:cubicBezTo>
                <a:cubicBezTo>
                  <a:pt x="13392" y="21600"/>
                  <a:pt x="17495" y="16541"/>
                  <a:pt x="21600" y="11483"/>
                </a:cubicBezTo>
              </a:path>
            </a:pathLst>
          </a:custGeom>
          <a:solidFill>
            <a:srgbClr val="000000">
              <a:alpha val="0"/>
            </a:srgbClr>
          </a:solidFill>
          <a:ln w="127000" cap="rnd" cmpd="sng">
            <a:solidFill>
              <a:srgbClr val="FF6969"/>
            </a:solidFill>
            <a:prstDash val="solid"/>
            <a:round/>
            <a:headEnd/>
            <a:tailEnd type="arrow" w="sm" len="sm"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65567" name="Picture 31" descr="image68.pd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8009" y="2856384"/>
            <a:ext cx="1202159" cy="108942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5571" name="Picture 35" descr="image72.pd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27821" y="3571875"/>
            <a:ext cx="1214438" cy="1445494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228361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52" y="4407395"/>
            <a:ext cx="6413548" cy="3005588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92000" y="1978823"/>
            <a:ext cx="7560000" cy="2900354"/>
          </a:xfrm>
        </p:spPr>
        <p:txBody>
          <a:bodyPr>
            <a:normAutofit/>
          </a:bodyPr>
          <a:lstStyle/>
          <a:p>
            <a:pPr marL="252000" lvl="0" indent="0" algn="ctr">
              <a:spcBef>
                <a:spcPts val="0"/>
              </a:spcBef>
              <a:buNone/>
            </a:pPr>
            <a:r>
              <a:rPr lang="hr-HR" sz="4000" dirty="0" smtClean="0">
                <a:solidFill>
                  <a:srgbClr val="FFC000"/>
                </a:solidFill>
              </a:rPr>
              <a:t>Business model is </a:t>
            </a:r>
          </a:p>
          <a:p>
            <a:pPr marL="252000" indent="0" algn="ctr">
              <a:spcBef>
                <a:spcPts val="0"/>
              </a:spcBef>
              <a:buNone/>
            </a:pPr>
            <a:r>
              <a:rPr lang="hr-HR" sz="4000" dirty="0" smtClean="0">
                <a:solidFill>
                  <a:srgbClr val="FFC000"/>
                </a:solidFill>
              </a:rPr>
              <a:t>the </a:t>
            </a:r>
            <a:r>
              <a:rPr lang="hr-HR" sz="4000" b="1" kern="1200" dirty="0" smtClean="0">
                <a:solidFill>
                  <a:schemeClr val="bg1"/>
                </a:solidFill>
              </a:rPr>
              <a:t>rationale </a:t>
            </a:r>
            <a:r>
              <a:rPr lang="hr-HR" sz="4000" dirty="0" smtClean="0">
                <a:solidFill>
                  <a:srgbClr val="FFC000"/>
                </a:solidFill>
              </a:rPr>
              <a:t>of </a:t>
            </a:r>
            <a:r>
              <a:rPr lang="en-US" sz="4000" b="1" dirty="0" smtClean="0">
                <a:solidFill>
                  <a:schemeClr val="bg1"/>
                </a:solidFill>
              </a:rPr>
              <a:t>how</a:t>
            </a:r>
            <a:r>
              <a:rPr lang="en-US" sz="4000" dirty="0" smtClean="0">
                <a:solidFill>
                  <a:srgbClr val="FFC000"/>
                </a:solidFill>
              </a:rPr>
              <a:t> an organization </a:t>
            </a:r>
            <a:r>
              <a:rPr lang="en-US" sz="4000" b="1" kern="1200" dirty="0" smtClean="0">
                <a:solidFill>
                  <a:schemeClr val="bg1"/>
                </a:solidFill>
              </a:rPr>
              <a:t>creates, delivers </a:t>
            </a:r>
            <a:r>
              <a:rPr lang="en-US" sz="4000" dirty="0" smtClean="0">
                <a:solidFill>
                  <a:srgbClr val="FFC000"/>
                </a:solidFill>
              </a:rPr>
              <a:t>and </a:t>
            </a:r>
            <a:r>
              <a:rPr lang="en-US" sz="4000" b="1" kern="1200" dirty="0" smtClean="0">
                <a:solidFill>
                  <a:schemeClr val="bg1"/>
                </a:solidFill>
              </a:rPr>
              <a:t>captures value</a:t>
            </a:r>
            <a:endParaRPr lang="hr-HR" sz="4000" b="1" kern="12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8214" y="1042876"/>
            <a:ext cx="75600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r-HR" sz="4400" b="1" dirty="0">
              <a:solidFill>
                <a:prstClr val="black">
                  <a:lumMod val="50000"/>
                  <a:lumOff val="50000"/>
                </a:prstClr>
              </a:solidFill>
              <a:ea typeface="ＭＳ Ｐゴシック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402" y="3742377"/>
            <a:ext cx="4999153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spect="1"/>
          </p:cNvSpPr>
          <p:nvPr/>
        </p:nvSpPr>
        <p:spPr>
          <a:xfrm>
            <a:off x="5207278" y="0"/>
            <a:ext cx="3213925" cy="1800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Impact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 rot="21259084">
            <a:off x="716489" y="170444"/>
            <a:ext cx="3213925" cy="180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Commerce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793130" y="2097319"/>
            <a:ext cx="5478482" cy="2964081"/>
            <a:chOff x="1779961" y="2097320"/>
            <a:chExt cx="5478482" cy="2964081"/>
          </a:xfrm>
        </p:grpSpPr>
        <p:sp>
          <p:nvSpPr>
            <p:cNvPr id="14" name="Rectangle 13"/>
            <p:cNvSpPr/>
            <p:nvPr/>
          </p:nvSpPr>
          <p:spPr>
            <a:xfrm>
              <a:off x="4117105" y="3392214"/>
              <a:ext cx="656743" cy="39858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hr-HR" sz="10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Impact</a:t>
              </a:r>
              <a:endParaRPr lang="en-US" sz="10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86289" y="4662816"/>
              <a:ext cx="656743" cy="39858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hr-HR" sz="10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Impact</a:t>
              </a:r>
              <a:endParaRPr lang="en-US" sz="10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89183" y="3762531"/>
              <a:ext cx="656743" cy="39858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hr-HR" sz="10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Impact</a:t>
              </a:r>
              <a:endParaRPr lang="en-US" sz="10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98678" y="2097320"/>
              <a:ext cx="656743" cy="39858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hr-HR" sz="10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Impact</a:t>
              </a:r>
              <a:endParaRPr lang="en-US" sz="10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27803" y="2246478"/>
              <a:ext cx="656743" cy="39858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hr-HR" sz="10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Impact</a:t>
              </a:r>
              <a:endParaRPr lang="en-US" sz="10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67031" y="3149427"/>
              <a:ext cx="656743" cy="39858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hr-HR" sz="10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Impact</a:t>
              </a:r>
              <a:endParaRPr lang="en-US" sz="10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779961" y="3548012"/>
              <a:ext cx="656743" cy="39858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hr-HR" sz="10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Impact</a:t>
              </a:r>
              <a:endParaRPr lang="en-US" sz="10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788733" y="4510764"/>
              <a:ext cx="656743" cy="39858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hr-HR" sz="10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Impact</a:t>
              </a:r>
              <a:endParaRPr lang="en-US" sz="10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cxnSp>
          <p:nvCxnSpPr>
            <p:cNvPr id="26" name="Straight Connector 25"/>
            <p:cNvCxnSpPr>
              <a:stCxn id="23" idx="3"/>
              <a:endCxn id="22" idx="3"/>
            </p:cNvCxnSpPr>
            <p:nvPr/>
          </p:nvCxnSpPr>
          <p:spPr>
            <a:xfrm flipV="1">
              <a:off x="2436704" y="3348720"/>
              <a:ext cx="187070" cy="398585"/>
            </a:xfrm>
            <a:prstGeom prst="line">
              <a:avLst/>
            </a:prstGeom>
            <a:ln w="50800">
              <a:solidFill>
                <a:srgbClr val="6CA6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2" idx="3"/>
              <a:endCxn id="20" idx="2"/>
            </p:cNvCxnSpPr>
            <p:nvPr/>
          </p:nvCxnSpPr>
          <p:spPr>
            <a:xfrm flipV="1">
              <a:off x="2623774" y="2645063"/>
              <a:ext cx="532401" cy="703657"/>
            </a:xfrm>
            <a:prstGeom prst="line">
              <a:avLst/>
            </a:prstGeom>
            <a:ln w="50800">
              <a:solidFill>
                <a:srgbClr val="6CA6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9" idx="2"/>
              <a:endCxn id="20" idx="2"/>
            </p:cNvCxnSpPr>
            <p:nvPr/>
          </p:nvCxnSpPr>
          <p:spPr>
            <a:xfrm flipH="1">
              <a:off x="3156175" y="2495905"/>
              <a:ext cx="2370875" cy="149158"/>
            </a:xfrm>
            <a:prstGeom prst="line">
              <a:avLst/>
            </a:prstGeom>
            <a:ln w="50800">
              <a:solidFill>
                <a:srgbClr val="6CA6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4" idx="0"/>
              <a:endCxn id="20" idx="2"/>
            </p:cNvCxnSpPr>
            <p:nvPr/>
          </p:nvCxnSpPr>
          <p:spPr>
            <a:xfrm flipH="1" flipV="1">
              <a:off x="3156175" y="2645063"/>
              <a:ext cx="960930" cy="1865701"/>
            </a:xfrm>
            <a:prstGeom prst="line">
              <a:avLst/>
            </a:prstGeom>
            <a:ln w="50800">
              <a:solidFill>
                <a:srgbClr val="6CA6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4" idx="0"/>
              <a:endCxn id="14" idx="2"/>
            </p:cNvCxnSpPr>
            <p:nvPr/>
          </p:nvCxnSpPr>
          <p:spPr>
            <a:xfrm flipV="1">
              <a:off x="4117105" y="3790799"/>
              <a:ext cx="328372" cy="719965"/>
            </a:xfrm>
            <a:prstGeom prst="line">
              <a:avLst/>
            </a:prstGeom>
            <a:ln w="50800">
              <a:solidFill>
                <a:srgbClr val="6CA6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4" idx="0"/>
              <a:endCxn id="19" idx="2"/>
            </p:cNvCxnSpPr>
            <p:nvPr/>
          </p:nvCxnSpPr>
          <p:spPr>
            <a:xfrm flipV="1">
              <a:off x="4445477" y="2495905"/>
              <a:ext cx="1081573" cy="896309"/>
            </a:xfrm>
            <a:prstGeom prst="line">
              <a:avLst/>
            </a:prstGeom>
            <a:ln w="50800">
              <a:solidFill>
                <a:srgbClr val="6CA6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5" idx="1"/>
              <a:endCxn id="16" idx="3"/>
            </p:cNvCxnSpPr>
            <p:nvPr/>
          </p:nvCxnSpPr>
          <p:spPr>
            <a:xfrm flipH="1">
              <a:off x="5743032" y="3762531"/>
              <a:ext cx="858668" cy="1099578"/>
            </a:xfrm>
            <a:prstGeom prst="line">
              <a:avLst/>
            </a:prstGeom>
            <a:ln w="50800">
              <a:solidFill>
                <a:srgbClr val="6CA6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7" idx="1"/>
              <a:endCxn id="14" idx="3"/>
            </p:cNvCxnSpPr>
            <p:nvPr/>
          </p:nvCxnSpPr>
          <p:spPr>
            <a:xfrm flipH="1" flipV="1">
              <a:off x="4773848" y="3591507"/>
              <a:ext cx="415335" cy="370317"/>
            </a:xfrm>
            <a:prstGeom prst="line">
              <a:avLst/>
            </a:prstGeom>
            <a:ln w="50800">
              <a:solidFill>
                <a:srgbClr val="6CA6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7" idx="3"/>
              <a:endCxn id="15" idx="1"/>
            </p:cNvCxnSpPr>
            <p:nvPr/>
          </p:nvCxnSpPr>
          <p:spPr>
            <a:xfrm flipV="1">
              <a:off x="5845926" y="3762531"/>
              <a:ext cx="755774" cy="199293"/>
            </a:xfrm>
            <a:prstGeom prst="line">
              <a:avLst/>
            </a:prstGeom>
            <a:ln w="50800">
              <a:solidFill>
                <a:srgbClr val="6CA6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15" idx="1"/>
              <a:endCxn id="19" idx="2"/>
            </p:cNvCxnSpPr>
            <p:nvPr/>
          </p:nvCxnSpPr>
          <p:spPr>
            <a:xfrm flipH="1" flipV="1">
              <a:off x="5527050" y="2495905"/>
              <a:ext cx="1074650" cy="1266626"/>
            </a:xfrm>
            <a:prstGeom prst="line">
              <a:avLst/>
            </a:prstGeom>
            <a:ln w="50800">
              <a:solidFill>
                <a:srgbClr val="6CA6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6601700" y="3563238"/>
              <a:ext cx="656743" cy="39858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hr-HR" sz="10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Impact</a:t>
              </a:r>
              <a:endParaRPr lang="en-US" sz="10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341844" y="2568114"/>
            <a:ext cx="4748775" cy="2395969"/>
            <a:chOff x="2341844" y="2568114"/>
            <a:chExt cx="4748775" cy="2395969"/>
          </a:xfrm>
        </p:grpSpPr>
        <p:sp>
          <p:nvSpPr>
            <p:cNvPr id="46" name="Rectangle 45"/>
            <p:cNvSpPr/>
            <p:nvPr/>
          </p:nvSpPr>
          <p:spPr>
            <a:xfrm>
              <a:off x="4117105" y="2609418"/>
              <a:ext cx="656743" cy="3985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hr-HR" sz="10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Commerce</a:t>
              </a:r>
              <a:endParaRPr lang="en-US" sz="10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433876" y="2568114"/>
              <a:ext cx="656743" cy="3985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hr-HR" sz="10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Commerce</a:t>
              </a:r>
              <a:endParaRPr lang="en-US" sz="10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412033" y="3231408"/>
              <a:ext cx="656743" cy="3985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hr-HR" sz="10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Commerce</a:t>
              </a:r>
              <a:endParaRPr lang="en-US" sz="10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87323" y="2688725"/>
              <a:ext cx="656743" cy="3985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hr-HR" sz="10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Commerce</a:t>
              </a:r>
              <a:endParaRPr lang="en-US" sz="10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958126" y="4558360"/>
              <a:ext cx="656743" cy="3985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hr-HR" sz="10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Commerce</a:t>
              </a:r>
              <a:endParaRPr lang="en-US" sz="10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156175" y="2741311"/>
              <a:ext cx="656743" cy="3985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hr-HR" sz="10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Commerce</a:t>
              </a:r>
              <a:endParaRPr lang="en-US" sz="10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971800" y="3519574"/>
              <a:ext cx="656743" cy="3985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hr-HR" sz="10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Commerce</a:t>
              </a:r>
              <a:endParaRPr lang="en-US" sz="10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341844" y="4565498"/>
              <a:ext cx="656743" cy="3985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hr-HR" sz="10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Commerce</a:t>
              </a:r>
              <a:endParaRPr lang="en-US" sz="10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cxnSp>
          <p:nvCxnSpPr>
            <p:cNvPr id="59" name="Straight Connector 58"/>
            <p:cNvCxnSpPr>
              <a:stCxn id="58" idx="0"/>
              <a:endCxn id="56" idx="2"/>
            </p:cNvCxnSpPr>
            <p:nvPr/>
          </p:nvCxnSpPr>
          <p:spPr>
            <a:xfrm flipV="1">
              <a:off x="2670216" y="3918159"/>
              <a:ext cx="629956" cy="647339"/>
            </a:xfrm>
            <a:prstGeom prst="line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6" idx="0"/>
              <a:endCxn id="55" idx="2"/>
            </p:cNvCxnSpPr>
            <p:nvPr/>
          </p:nvCxnSpPr>
          <p:spPr>
            <a:xfrm flipV="1">
              <a:off x="3300172" y="3139896"/>
              <a:ext cx="184375" cy="379678"/>
            </a:xfrm>
            <a:prstGeom prst="line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5" idx="3"/>
              <a:endCxn id="46" idx="2"/>
            </p:cNvCxnSpPr>
            <p:nvPr/>
          </p:nvCxnSpPr>
          <p:spPr>
            <a:xfrm>
              <a:off x="3812918" y="2940604"/>
              <a:ext cx="632559" cy="67399"/>
            </a:xfrm>
            <a:prstGeom prst="line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46" idx="3"/>
              <a:endCxn id="51" idx="2"/>
            </p:cNvCxnSpPr>
            <p:nvPr/>
          </p:nvCxnSpPr>
          <p:spPr>
            <a:xfrm>
              <a:off x="4773848" y="2808711"/>
              <a:ext cx="941847" cy="278599"/>
            </a:xfrm>
            <a:prstGeom prst="line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48" idx="2"/>
              <a:endCxn id="53" idx="0"/>
            </p:cNvCxnSpPr>
            <p:nvPr/>
          </p:nvCxnSpPr>
          <p:spPr>
            <a:xfrm flipH="1">
              <a:off x="6286498" y="2966699"/>
              <a:ext cx="475750" cy="1591661"/>
            </a:xfrm>
            <a:prstGeom prst="line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49" idx="3"/>
              <a:endCxn id="48" idx="1"/>
            </p:cNvCxnSpPr>
            <p:nvPr/>
          </p:nvCxnSpPr>
          <p:spPr>
            <a:xfrm flipV="1">
              <a:off x="6068776" y="2767407"/>
              <a:ext cx="365100" cy="663294"/>
            </a:xfrm>
            <a:prstGeom prst="line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995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79415"/>
            <a:ext cx="3888432" cy="189917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602000" y="1052880"/>
            <a:ext cx="5940000" cy="3240264"/>
            <a:chOff x="1602000" y="1052880"/>
            <a:chExt cx="5940000" cy="3240264"/>
          </a:xfrm>
          <a:solidFill>
            <a:schemeClr val="bg1"/>
          </a:solidFill>
        </p:grpSpPr>
        <p:grpSp>
          <p:nvGrpSpPr>
            <p:cNvPr id="9" name="Group 8"/>
            <p:cNvGrpSpPr/>
            <p:nvPr/>
          </p:nvGrpSpPr>
          <p:grpSpPr>
            <a:xfrm>
              <a:off x="1602000" y="1052880"/>
              <a:ext cx="5940000" cy="2376264"/>
              <a:chOff x="1763688" y="2060848"/>
              <a:chExt cx="5940000" cy="2376264"/>
            </a:xfrm>
            <a:grpFill/>
          </p:grpSpPr>
          <p:sp>
            <p:nvSpPr>
              <p:cNvPr id="16" name="Rectangle 15"/>
              <p:cNvSpPr/>
              <p:nvPr/>
            </p:nvSpPr>
            <p:spPr>
              <a:xfrm>
                <a:off x="1763688" y="2060848"/>
                <a:ext cx="1188000" cy="2376264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US" sz="1050" dirty="0" smtClean="0">
                    <a:solidFill>
                      <a:prstClr val="black"/>
                    </a:solidFill>
                  </a:rPr>
                  <a:t>Key partners</a:t>
                </a:r>
                <a:endParaRPr lang="en-US" sz="10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951688" y="2060848"/>
                <a:ext cx="1188000" cy="1188000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US" sz="1050" dirty="0" smtClean="0">
                    <a:solidFill>
                      <a:prstClr val="black"/>
                    </a:solidFill>
                  </a:rPr>
                  <a:t>Key Activities</a:t>
                </a:r>
                <a:endParaRPr lang="en-US" sz="10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139688" y="2060848"/>
                <a:ext cx="1188000" cy="2376264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US" sz="1050" dirty="0" smtClean="0">
                    <a:solidFill>
                      <a:prstClr val="black"/>
                    </a:solidFill>
                  </a:rPr>
                  <a:t>Value proposition</a:t>
                </a:r>
                <a:r>
                  <a:rPr lang="hr-HR" sz="1050" dirty="0" smtClean="0">
                    <a:solidFill>
                      <a:prstClr val="black"/>
                    </a:solidFill>
                  </a:rPr>
                  <a:t>s</a:t>
                </a:r>
                <a:endParaRPr lang="en-US" sz="10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327688" y="2060848"/>
                <a:ext cx="1188000" cy="1188000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US" sz="1050" dirty="0" smtClean="0">
                    <a:solidFill>
                      <a:prstClr val="black"/>
                    </a:solidFill>
                  </a:rPr>
                  <a:t>Customer Relationships</a:t>
                </a:r>
                <a:endParaRPr lang="en-US" sz="10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515688" y="2060848"/>
                <a:ext cx="1188000" cy="2376264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US" sz="1050" dirty="0" smtClean="0">
                    <a:solidFill>
                      <a:prstClr val="black"/>
                    </a:solidFill>
                  </a:rPr>
                  <a:t>Customer Segment</a:t>
                </a:r>
                <a:r>
                  <a:rPr lang="hr-HR" sz="1050" dirty="0" smtClean="0">
                    <a:solidFill>
                      <a:prstClr val="black"/>
                    </a:solidFill>
                  </a:rPr>
                  <a:t>s</a:t>
                </a:r>
                <a:endParaRPr lang="en-US" sz="10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951688" y="3249112"/>
                <a:ext cx="1188000" cy="1188000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US" sz="1050" dirty="0" smtClean="0">
                    <a:solidFill>
                      <a:prstClr val="black"/>
                    </a:solidFill>
                  </a:rPr>
                  <a:t>Key Resources</a:t>
                </a:r>
                <a:endParaRPr lang="en-US" sz="10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27688" y="3249112"/>
                <a:ext cx="1188000" cy="1188000"/>
              </a:xfrm>
              <a:prstGeom prst="rect">
                <a:avLst/>
              </a:prstGeom>
              <a:grpFill/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US" sz="1050" dirty="0" smtClean="0">
                    <a:solidFill>
                      <a:prstClr val="black"/>
                    </a:solidFill>
                  </a:rPr>
                  <a:t>Channel</a:t>
                </a:r>
                <a:r>
                  <a:rPr lang="hr-HR" sz="1050" dirty="0" smtClean="0">
                    <a:solidFill>
                      <a:prstClr val="black"/>
                    </a:solidFill>
                  </a:rPr>
                  <a:t>s</a:t>
                </a:r>
                <a:endParaRPr lang="en-US" sz="105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602000" y="3429144"/>
              <a:ext cx="2970000" cy="864000"/>
            </a:xfrm>
            <a:prstGeom prst="rect">
              <a:avLst/>
            </a:prstGeom>
            <a:grpFill/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050" dirty="0" smtClean="0">
                  <a:solidFill>
                    <a:prstClr val="black"/>
                  </a:solidFill>
                </a:rPr>
                <a:t>Cost structure</a:t>
              </a:r>
              <a:endParaRPr lang="en-US" sz="1050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000" y="3429144"/>
              <a:ext cx="2970000" cy="864000"/>
            </a:xfrm>
            <a:prstGeom prst="rect">
              <a:avLst/>
            </a:prstGeom>
            <a:grpFill/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050" dirty="0" smtClean="0">
                  <a:solidFill>
                    <a:prstClr val="black"/>
                  </a:solidFill>
                </a:rPr>
                <a:t>Revenue streams</a:t>
              </a:r>
              <a:endParaRPr lang="en-US" sz="1050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602000" y="4293144"/>
            <a:ext cx="2970000" cy="86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050" dirty="0" smtClean="0">
                <a:solidFill>
                  <a:prstClr val="black"/>
                </a:solidFill>
              </a:rPr>
              <a:t>Societal Costs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4293144"/>
            <a:ext cx="2970000" cy="86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050" dirty="0" smtClean="0">
                <a:solidFill>
                  <a:prstClr val="black"/>
                </a:solidFill>
              </a:rPr>
              <a:t>Societal Benefits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2000" y="5157144"/>
            <a:ext cx="2970000" cy="864000"/>
          </a:xfrm>
          <a:prstGeom prst="rect">
            <a:avLst/>
          </a:prstGeom>
          <a:solidFill>
            <a:srgbClr val="C1FFDD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050" dirty="0" smtClean="0">
                <a:solidFill>
                  <a:prstClr val="black"/>
                </a:solidFill>
              </a:rPr>
              <a:t>Environmental Costs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0" y="5157144"/>
            <a:ext cx="2970000" cy="864000"/>
          </a:xfrm>
          <a:prstGeom prst="rect">
            <a:avLst/>
          </a:prstGeom>
          <a:solidFill>
            <a:srgbClr val="C1FFDD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050" dirty="0" smtClean="0">
                <a:solidFill>
                  <a:prstClr val="black"/>
                </a:solidFill>
              </a:rPr>
              <a:t>Environmental Benefits</a:t>
            </a:r>
            <a:endParaRPr lang="en-US" sz="1050" dirty="0">
              <a:solidFill>
                <a:prstClr val="black"/>
              </a:solidFill>
            </a:endParaRPr>
          </a:p>
        </p:txBody>
      </p:sp>
      <p:pic>
        <p:nvPicPr>
          <p:cNvPr id="6" name="Picture 5" descr="https://iblue.interreg-med.eu/fileadmin/_processed_/6/e/csm_LOGO_COLOUR_iBlue_NO_BORDER_b9513a8ea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53847"/>
            <a:ext cx="965200" cy="40322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12454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4-04-08 at 7.26.34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16" y="4274259"/>
            <a:ext cx="2883483" cy="2085521"/>
          </a:xfrm>
          <a:prstGeom prst="rect">
            <a:avLst/>
          </a:prstGeom>
        </p:spPr>
      </p:pic>
      <p:pic>
        <p:nvPicPr>
          <p:cNvPr id="10" name="Picture 9" descr="Screen Shot 2014-04-08 at 7.25.50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"/>
          <a:stretch/>
        </p:blipFill>
        <p:spPr>
          <a:xfrm>
            <a:off x="6331262" y="4278901"/>
            <a:ext cx="2740645" cy="1929371"/>
          </a:xfrm>
          <a:prstGeom prst="rect">
            <a:avLst/>
          </a:prstGeom>
        </p:spPr>
      </p:pic>
      <p:pic>
        <p:nvPicPr>
          <p:cNvPr id="11" name="Picture 10" descr="Screen Shot 2014-04-08 at 7.26.13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262" y="4272629"/>
            <a:ext cx="2852254" cy="2068285"/>
          </a:xfrm>
          <a:prstGeom prst="rect">
            <a:avLst/>
          </a:prstGeom>
        </p:spPr>
      </p:pic>
      <p:pic>
        <p:nvPicPr>
          <p:cNvPr id="12" name="Picture 11" descr="Screen Shot 2014-04-08 at 7.26.58 AM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"/>
          <a:stretch/>
        </p:blipFill>
        <p:spPr>
          <a:xfrm>
            <a:off x="6185541" y="1969673"/>
            <a:ext cx="2781040" cy="1791287"/>
          </a:xfrm>
          <a:prstGeom prst="rect">
            <a:avLst/>
          </a:prstGeom>
        </p:spPr>
      </p:pic>
      <p:pic>
        <p:nvPicPr>
          <p:cNvPr id="13" name="Picture 12" descr="Screen Shot 2014-04-08 at 7.27.12 AM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"/>
          <a:stretch/>
        </p:blipFill>
        <p:spPr>
          <a:xfrm>
            <a:off x="3320477" y="1960344"/>
            <a:ext cx="2815428" cy="1904555"/>
          </a:xfrm>
          <a:prstGeom prst="rect">
            <a:avLst/>
          </a:prstGeom>
        </p:spPr>
      </p:pic>
      <p:pic>
        <p:nvPicPr>
          <p:cNvPr id="14" name="Picture 13" descr="Screen Shot 2014-04-08 at 7.27.22 AM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" r="2170"/>
          <a:stretch/>
        </p:blipFill>
        <p:spPr>
          <a:xfrm>
            <a:off x="371976" y="1979302"/>
            <a:ext cx="2625052" cy="1667910"/>
          </a:xfrm>
          <a:prstGeom prst="rect">
            <a:avLst/>
          </a:prstGeom>
        </p:spPr>
      </p:pic>
      <p:sp>
        <p:nvSpPr>
          <p:cNvPr id="16" name="Title 6"/>
          <p:cNvSpPr txBox="1">
            <a:spLocks/>
          </p:cNvSpPr>
          <p:nvPr/>
        </p:nvSpPr>
        <p:spPr>
          <a:xfrm>
            <a:off x="296862" y="771942"/>
            <a:ext cx="7475537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err="1" smtClean="0">
                <a:solidFill>
                  <a:prstClr val="black"/>
                </a:solidFill>
              </a:rPr>
              <a:t>Ground</a:t>
            </a:r>
            <a:r>
              <a:rPr lang="hr-HR" dirty="0" smtClean="0">
                <a:solidFill>
                  <a:prstClr val="black"/>
                </a:solidFill>
              </a:rPr>
              <a:t> </a:t>
            </a:r>
            <a:r>
              <a:rPr lang="hr-HR" dirty="0" err="1" smtClean="0">
                <a:solidFill>
                  <a:prstClr val="black"/>
                </a:solidFill>
              </a:rPr>
              <a:t>Rules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1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296862" y="771942"/>
            <a:ext cx="7475537" cy="91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pic>
        <p:nvPicPr>
          <p:cNvPr id="16" name="Picture 15" descr="Screen Shot 2014-04-08 at 8.20.09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8" y="1963758"/>
            <a:ext cx="2852649" cy="2014265"/>
          </a:xfrm>
          <a:prstGeom prst="rect">
            <a:avLst/>
          </a:prstGeom>
        </p:spPr>
      </p:pic>
      <p:pic>
        <p:nvPicPr>
          <p:cNvPr id="18" name="Picture 17" descr="Screen Shot 2014-04-08 at 8.21.47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0"/>
          <a:stretch/>
        </p:blipFill>
        <p:spPr>
          <a:xfrm>
            <a:off x="3275274" y="1964094"/>
            <a:ext cx="2699328" cy="2068597"/>
          </a:xfrm>
          <a:prstGeom prst="rect">
            <a:avLst/>
          </a:prstGeom>
        </p:spPr>
      </p:pic>
      <p:pic>
        <p:nvPicPr>
          <p:cNvPr id="19" name="Picture 18" descr="Screen Shot 2014-04-08 at 8.27.40 A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4"/>
          <a:stretch/>
        </p:blipFill>
        <p:spPr>
          <a:xfrm>
            <a:off x="6171620" y="1963758"/>
            <a:ext cx="2844507" cy="1915643"/>
          </a:xfrm>
          <a:prstGeom prst="rect">
            <a:avLst/>
          </a:prstGeom>
        </p:spPr>
      </p:pic>
      <p:pic>
        <p:nvPicPr>
          <p:cNvPr id="20" name="Picture 19" descr="Screen Shot 2014-04-08 at 11.16.06 AM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2"/>
          <a:stretch/>
        </p:blipFill>
        <p:spPr>
          <a:xfrm>
            <a:off x="3307375" y="4293980"/>
            <a:ext cx="2642298" cy="1925970"/>
          </a:xfrm>
          <a:prstGeom prst="rect">
            <a:avLst/>
          </a:prstGeom>
        </p:spPr>
      </p:pic>
      <p:pic>
        <p:nvPicPr>
          <p:cNvPr id="21" name="Picture 20" descr="Screen Shot 2014-04-08 at 11.14.49 A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437" y="4275708"/>
            <a:ext cx="2770272" cy="1880759"/>
          </a:xfrm>
          <a:prstGeom prst="rect">
            <a:avLst/>
          </a:prstGeom>
        </p:spPr>
      </p:pic>
      <p:pic>
        <p:nvPicPr>
          <p:cNvPr id="22" name="Picture 21" descr="Screen Shot 2014-04-08 at 11.15.45 A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9" y="4303115"/>
            <a:ext cx="2655755" cy="155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3568" y="1782400"/>
            <a:ext cx="4032448" cy="32932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dirty="0">
                <a:solidFill>
                  <a:prstClr val="black"/>
                </a:solidFill>
                <a:ea typeface="ＭＳ Ｐゴシック" charset="0"/>
              </a:rPr>
              <a:t>The </a:t>
            </a:r>
            <a:r>
              <a:rPr lang="hr-HR" sz="3600" dirty="0" smtClean="0">
                <a:solidFill>
                  <a:prstClr val="black"/>
                </a:solidFill>
                <a:ea typeface="ＭＳ Ｐゴシック" charset="0"/>
              </a:rPr>
              <a:t>RPV </a:t>
            </a:r>
            <a:r>
              <a:rPr lang="hr-HR" sz="3600" dirty="0" err="1" smtClean="0">
                <a:solidFill>
                  <a:prstClr val="black"/>
                </a:solidFill>
                <a:ea typeface="ＭＳ Ｐゴシック" charset="0"/>
              </a:rPr>
              <a:t>framework</a:t>
            </a:r>
            <a:endParaRPr lang="hr-HR" sz="3600" dirty="0" smtClean="0">
              <a:solidFill>
                <a:prstClr val="black"/>
              </a:solidFill>
              <a:ea typeface="ＭＳ Ｐゴシック" charset="0"/>
            </a:endParaRPr>
          </a:p>
          <a:p>
            <a:pPr>
              <a:spcBef>
                <a:spcPct val="0"/>
              </a:spcBef>
              <a:defRPr/>
            </a:pPr>
            <a:endParaRPr lang="hr-HR" sz="3200" dirty="0" smtClean="0">
              <a:solidFill>
                <a:prstClr val="black"/>
              </a:solidFill>
              <a:ea typeface="ＭＳ Ｐゴシック" charset="0"/>
            </a:endParaRPr>
          </a:p>
          <a:p>
            <a:pPr>
              <a:spcBef>
                <a:spcPct val="0"/>
              </a:spcBef>
              <a:defRPr/>
            </a:pPr>
            <a:r>
              <a:rPr lang="hr-HR" sz="2800" dirty="0" smtClean="0">
                <a:solidFill>
                  <a:prstClr val="black"/>
                </a:solidFill>
                <a:ea typeface="ＭＳ Ｐゴシック" charset="0"/>
              </a:rPr>
              <a:t>T</a:t>
            </a:r>
            <a:r>
              <a:rPr lang="en-US" sz="2800" dirty="0" err="1" smtClean="0">
                <a:solidFill>
                  <a:prstClr val="black"/>
                </a:solidFill>
                <a:ea typeface="ＭＳ Ｐゴシック" charset="0"/>
              </a:rPr>
              <a:t>hree</a:t>
            </a:r>
            <a:r>
              <a:rPr lang="en-US" sz="2800" dirty="0" smtClean="0">
                <a:solidFill>
                  <a:prstClr val="black"/>
                </a:solidFill>
                <a:ea typeface="ＭＳ Ｐゴシック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ea typeface="ＭＳ Ｐゴシック" charset="0"/>
              </a:rPr>
              <a:t>classes or </a:t>
            </a:r>
            <a:r>
              <a:rPr lang="hr-HR" sz="2800" dirty="0" smtClean="0">
                <a:solidFill>
                  <a:prstClr val="black"/>
                </a:solidFill>
                <a:ea typeface="ＭＳ Ｐゴシック" charset="0"/>
              </a:rPr>
              <a:t/>
            </a:r>
            <a:br>
              <a:rPr lang="hr-HR" sz="2800" dirty="0" smtClean="0">
                <a:solidFill>
                  <a:prstClr val="black"/>
                </a:solidFill>
                <a:ea typeface="ＭＳ Ｐゴシック" charset="0"/>
              </a:rPr>
            </a:br>
            <a:r>
              <a:rPr lang="en-US" sz="2800" dirty="0" smtClean="0">
                <a:solidFill>
                  <a:prstClr val="black"/>
                </a:solidFill>
                <a:ea typeface="ＭＳ Ｐゴシック" charset="0"/>
              </a:rPr>
              <a:t>sets </a:t>
            </a:r>
            <a:r>
              <a:rPr lang="en-US" sz="2800" dirty="0">
                <a:solidFill>
                  <a:prstClr val="black"/>
                </a:solidFill>
                <a:ea typeface="ＭＳ Ｐゴシック" charset="0"/>
              </a:rPr>
              <a:t>of factors </a:t>
            </a:r>
            <a:r>
              <a:rPr lang="hr-HR" sz="2800" dirty="0" smtClean="0">
                <a:solidFill>
                  <a:prstClr val="black"/>
                </a:solidFill>
                <a:ea typeface="ＭＳ Ｐゴシック" charset="0"/>
              </a:rPr>
              <a:t/>
            </a:r>
            <a:br>
              <a:rPr lang="hr-HR" sz="2800" dirty="0" smtClean="0">
                <a:solidFill>
                  <a:prstClr val="black"/>
                </a:solidFill>
                <a:ea typeface="ＭＳ Ｐゴシック" charset="0"/>
              </a:rPr>
            </a:br>
            <a:r>
              <a:rPr lang="en-US" sz="2800" dirty="0" smtClean="0">
                <a:solidFill>
                  <a:prstClr val="black"/>
                </a:solidFill>
                <a:ea typeface="ＭＳ Ｐゴシック" charset="0"/>
              </a:rPr>
              <a:t>that </a:t>
            </a:r>
            <a:r>
              <a:rPr lang="en-US" sz="2800" dirty="0">
                <a:solidFill>
                  <a:prstClr val="black"/>
                </a:solidFill>
                <a:ea typeface="ＭＳ Ｐゴシック" charset="0"/>
              </a:rPr>
              <a:t>define what an organization can and cannot </a:t>
            </a:r>
            <a:r>
              <a:rPr lang="en-US" sz="2800" dirty="0" smtClean="0">
                <a:solidFill>
                  <a:prstClr val="black"/>
                </a:solidFill>
                <a:ea typeface="ＭＳ Ｐゴシック" charset="0"/>
              </a:rPr>
              <a:t>accomplish</a:t>
            </a:r>
            <a:r>
              <a:rPr lang="hr-HR" sz="2800" dirty="0" smtClean="0">
                <a:solidFill>
                  <a:prstClr val="black"/>
                </a:solidFill>
                <a:ea typeface="ＭＳ Ｐゴシック" charset="0"/>
              </a:rPr>
              <a:t>.</a:t>
            </a:r>
            <a:endParaRPr lang="hr-HR" sz="1400" dirty="0" smtClean="0">
              <a:solidFill>
                <a:prstClr val="black"/>
              </a:solidFill>
              <a:ea typeface="ＭＳ Ｐゴシック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700808"/>
            <a:ext cx="3276971" cy="311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0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00" t="15776" r="2140" b="5733"/>
          <a:stretch/>
        </p:blipFill>
        <p:spPr>
          <a:xfrm>
            <a:off x="805073" y="1106291"/>
            <a:ext cx="8069882" cy="498700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05073" y="459960"/>
            <a:ext cx="5976664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dirty="0">
                <a:solidFill>
                  <a:prstClr val="black"/>
                </a:solidFill>
                <a:ea typeface="ＭＳ Ｐゴシック" charset="0"/>
              </a:rPr>
              <a:t>The </a:t>
            </a:r>
            <a:r>
              <a:rPr lang="hr-HR" sz="3600" dirty="0" smtClean="0">
                <a:solidFill>
                  <a:prstClr val="black"/>
                </a:solidFill>
                <a:ea typeface="ＭＳ Ｐゴシック" charset="0"/>
              </a:rPr>
              <a:t>RPV </a:t>
            </a:r>
            <a:r>
              <a:rPr lang="hr-HR" sz="3600" dirty="0" err="1" smtClean="0">
                <a:solidFill>
                  <a:prstClr val="black"/>
                </a:solidFill>
                <a:ea typeface="ＭＳ Ｐゴシック" charset="0"/>
              </a:rPr>
              <a:t>framework</a:t>
            </a:r>
            <a:endParaRPr lang="hr-HR" sz="3600" dirty="0" smtClean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8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2 </a:t>
            </a:r>
            <a:r>
              <a:rPr lang="en-US" b="1" dirty="0" smtClean="0"/>
              <a:t>Practice </a:t>
            </a:r>
            <a:r>
              <a:rPr lang="en-US" b="1" dirty="0"/>
              <a:t>and case studies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GB" dirty="0"/>
              <a:t>Practical workshop for participating companies: hands-on implementation of 3-PBM methodology on real business case studies (mentored by Michalis </a:t>
            </a:r>
            <a:r>
              <a:rPr lang="en-GB" dirty="0" err="1"/>
              <a:t>Maimaris</a:t>
            </a:r>
            <a:r>
              <a:rPr lang="en-GB" dirty="0"/>
              <a:t> and Philip </a:t>
            </a:r>
            <a:r>
              <a:rPr lang="en-GB" dirty="0" err="1"/>
              <a:t>Ammerman</a:t>
            </a:r>
            <a:r>
              <a:rPr lang="en-GB" dirty="0"/>
              <a:t>) </a:t>
            </a:r>
            <a:endParaRPr lang="fr-FR" dirty="0"/>
          </a:p>
          <a:p>
            <a:pPr algn="just"/>
            <a:r>
              <a:rPr lang="en-GB" dirty="0"/>
              <a:t> </a:t>
            </a:r>
            <a:endParaRPr lang="fr-FR" dirty="0"/>
          </a:p>
          <a:p>
            <a:pPr lvl="0" algn="just"/>
            <a:r>
              <a:rPr lang="en-GB" dirty="0" smtClean="0"/>
              <a:t>- Initial </a:t>
            </a:r>
            <a:r>
              <a:rPr lang="en-GB" dirty="0"/>
              <a:t>business model analysis</a:t>
            </a:r>
            <a:endParaRPr lang="fr-FR" dirty="0"/>
          </a:p>
          <a:p>
            <a:pPr algn="just"/>
            <a:r>
              <a:rPr lang="en-GB" dirty="0"/>
              <a:t> </a:t>
            </a:r>
            <a:endParaRPr lang="fr-FR" dirty="0"/>
          </a:p>
          <a:p>
            <a:pPr lvl="0" algn="just"/>
            <a:r>
              <a:rPr lang="en-GB" dirty="0" smtClean="0"/>
              <a:t>- Business </a:t>
            </a:r>
            <a:r>
              <a:rPr lang="en-GB" dirty="0"/>
              <a:t>model impact analysis</a:t>
            </a:r>
            <a:endParaRPr lang="fr-FR" dirty="0"/>
          </a:p>
          <a:p>
            <a:pPr algn="just"/>
            <a:r>
              <a:rPr lang="en-GB" dirty="0"/>
              <a:t> </a:t>
            </a:r>
            <a:endParaRPr lang="fr-FR" dirty="0"/>
          </a:p>
          <a:p>
            <a:pPr lvl="0" algn="just"/>
            <a:r>
              <a:rPr lang="en-GB" dirty="0" smtClean="0"/>
              <a:t>- Identification </a:t>
            </a:r>
            <a:r>
              <a:rPr lang="en-GB" dirty="0"/>
              <a:t>of key trends and possibilities for company performance improvement based on 3-PBM sustainability methodology</a:t>
            </a:r>
            <a:endParaRPr lang="fr-FR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3-PBM</a:t>
            </a:r>
            <a:r>
              <a:rPr lang="hr-HR" dirty="0" smtClean="0"/>
              <a:t> </a:t>
            </a:r>
            <a:r>
              <a:rPr lang="hr-HR" dirty="0" err="1" smtClean="0"/>
              <a:t>key</a:t>
            </a:r>
            <a:r>
              <a:rPr lang="hr-HR" dirty="0" smtClean="0"/>
              <a:t> </a:t>
            </a:r>
            <a:r>
              <a:rPr lang="hr-HR" dirty="0" err="1" smtClean="0"/>
              <a:t>forms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5737">
            <a:off x="3265357" y="1689046"/>
            <a:ext cx="2101365" cy="148712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319" y="3212976"/>
            <a:ext cx="1863529" cy="144000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49" y="3732888"/>
            <a:ext cx="1863529" cy="144000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48" y="4236944"/>
            <a:ext cx="1863529" cy="144000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815" y="4668992"/>
            <a:ext cx="1863529" cy="144000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65">
            <a:off x="3968066" y="1693267"/>
            <a:ext cx="2475568" cy="1748034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395536" y="2843644"/>
            <a:ext cx="2856936" cy="996836"/>
            <a:chOff x="395536" y="2843644"/>
            <a:chExt cx="2856936" cy="996836"/>
          </a:xfrm>
        </p:grpSpPr>
        <p:sp>
          <p:nvSpPr>
            <p:cNvPr id="3" name="TextBox 2"/>
            <p:cNvSpPr txBox="1"/>
            <p:nvPr/>
          </p:nvSpPr>
          <p:spPr>
            <a:xfrm>
              <a:off x="395536" y="2843644"/>
              <a:ext cx="2856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RPV explanation &amp; examples</a:t>
              </a:r>
              <a:endParaRPr lang="hr-HR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76775" y="3172265"/>
              <a:ext cx="1695157" cy="668215"/>
            </a:xfrm>
            <a:custGeom>
              <a:avLst/>
              <a:gdLst>
                <a:gd name="connsiteX0" fmla="*/ 0 w 1695157"/>
                <a:gd name="connsiteY0" fmla="*/ 64299 h 732514"/>
                <a:gd name="connsiteX1" fmla="*/ 1230923 w 1695157"/>
                <a:gd name="connsiteY1" fmla="*/ 64299 h 732514"/>
                <a:gd name="connsiteX2" fmla="*/ 1695157 w 1695157"/>
                <a:gd name="connsiteY2" fmla="*/ 732514 h 732514"/>
                <a:gd name="connsiteX0" fmla="*/ 0 w 1695157"/>
                <a:gd name="connsiteY0" fmla="*/ 64299 h 732514"/>
                <a:gd name="connsiteX1" fmla="*/ 1230923 w 1695157"/>
                <a:gd name="connsiteY1" fmla="*/ 64299 h 732514"/>
                <a:gd name="connsiteX2" fmla="*/ 1695157 w 1695157"/>
                <a:gd name="connsiteY2" fmla="*/ 732514 h 732514"/>
                <a:gd name="connsiteX0" fmla="*/ 0 w 1695157"/>
                <a:gd name="connsiteY0" fmla="*/ 23024 h 691239"/>
                <a:gd name="connsiteX1" fmla="*/ 1230923 w 1695157"/>
                <a:gd name="connsiteY1" fmla="*/ 23024 h 691239"/>
                <a:gd name="connsiteX2" fmla="*/ 1695157 w 1695157"/>
                <a:gd name="connsiteY2" fmla="*/ 691239 h 691239"/>
                <a:gd name="connsiteX0" fmla="*/ 0 w 1695157"/>
                <a:gd name="connsiteY0" fmla="*/ 23024 h 691239"/>
                <a:gd name="connsiteX1" fmla="*/ 1230923 w 1695157"/>
                <a:gd name="connsiteY1" fmla="*/ 23024 h 691239"/>
                <a:gd name="connsiteX2" fmla="*/ 1695157 w 1695157"/>
                <a:gd name="connsiteY2" fmla="*/ 691239 h 691239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5157" h="668215">
                  <a:moveTo>
                    <a:pt x="0" y="0"/>
                  </a:moveTo>
                  <a:cubicBezTo>
                    <a:pt x="1233853" y="586"/>
                    <a:pt x="12896" y="8207"/>
                    <a:pt x="1230923" y="0"/>
                  </a:cubicBezTo>
                  <a:cubicBezTo>
                    <a:pt x="1689295" y="667043"/>
                    <a:pt x="1238543" y="-4103"/>
                    <a:pt x="1695157" y="668215"/>
                  </a:cubicBezTo>
                </a:path>
              </a:pathLst>
            </a:custGeom>
            <a:noFill/>
            <a:ln w="31750" cap="rnd">
              <a:solidFill>
                <a:srgbClr val="C0000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9552" y="4525315"/>
            <a:ext cx="2835593" cy="785185"/>
            <a:chOff x="539552" y="4525315"/>
            <a:chExt cx="2835593" cy="785185"/>
          </a:xfrm>
        </p:grpSpPr>
        <p:sp>
          <p:nvSpPr>
            <p:cNvPr id="16" name="Freeform 15"/>
            <p:cNvSpPr/>
            <p:nvPr/>
          </p:nvSpPr>
          <p:spPr>
            <a:xfrm flipV="1">
              <a:off x="1012864" y="4525315"/>
              <a:ext cx="2362281" cy="759378"/>
            </a:xfrm>
            <a:custGeom>
              <a:avLst/>
              <a:gdLst>
                <a:gd name="connsiteX0" fmla="*/ 0 w 1695157"/>
                <a:gd name="connsiteY0" fmla="*/ 64299 h 732514"/>
                <a:gd name="connsiteX1" fmla="*/ 1230923 w 1695157"/>
                <a:gd name="connsiteY1" fmla="*/ 64299 h 732514"/>
                <a:gd name="connsiteX2" fmla="*/ 1695157 w 1695157"/>
                <a:gd name="connsiteY2" fmla="*/ 732514 h 732514"/>
                <a:gd name="connsiteX0" fmla="*/ 0 w 1695157"/>
                <a:gd name="connsiteY0" fmla="*/ 64299 h 732514"/>
                <a:gd name="connsiteX1" fmla="*/ 1230923 w 1695157"/>
                <a:gd name="connsiteY1" fmla="*/ 64299 h 732514"/>
                <a:gd name="connsiteX2" fmla="*/ 1695157 w 1695157"/>
                <a:gd name="connsiteY2" fmla="*/ 732514 h 732514"/>
                <a:gd name="connsiteX0" fmla="*/ 0 w 1695157"/>
                <a:gd name="connsiteY0" fmla="*/ 23024 h 691239"/>
                <a:gd name="connsiteX1" fmla="*/ 1230923 w 1695157"/>
                <a:gd name="connsiteY1" fmla="*/ 23024 h 691239"/>
                <a:gd name="connsiteX2" fmla="*/ 1695157 w 1695157"/>
                <a:gd name="connsiteY2" fmla="*/ 691239 h 691239"/>
                <a:gd name="connsiteX0" fmla="*/ 0 w 1695157"/>
                <a:gd name="connsiteY0" fmla="*/ 23024 h 691239"/>
                <a:gd name="connsiteX1" fmla="*/ 1230923 w 1695157"/>
                <a:gd name="connsiteY1" fmla="*/ 23024 h 691239"/>
                <a:gd name="connsiteX2" fmla="*/ 1695157 w 1695157"/>
                <a:gd name="connsiteY2" fmla="*/ 691239 h 691239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5157" h="668215">
                  <a:moveTo>
                    <a:pt x="0" y="0"/>
                  </a:moveTo>
                  <a:cubicBezTo>
                    <a:pt x="1233853" y="586"/>
                    <a:pt x="12896" y="8207"/>
                    <a:pt x="1230923" y="0"/>
                  </a:cubicBezTo>
                  <a:cubicBezTo>
                    <a:pt x="1689295" y="667043"/>
                    <a:pt x="1238543" y="-4103"/>
                    <a:pt x="1695157" y="668215"/>
                  </a:cubicBezTo>
                </a:path>
              </a:pathLst>
            </a:custGeom>
            <a:noFill/>
            <a:ln w="31750" cap="rnd">
              <a:solidFill>
                <a:srgbClr val="C0000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9552" y="4941168"/>
              <a:ext cx="2299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RPV description “as is”</a:t>
              </a:r>
              <a:endParaRPr lang="hr-HR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12864" y="4668991"/>
            <a:ext cx="2962505" cy="1329395"/>
            <a:chOff x="1012864" y="4668991"/>
            <a:chExt cx="2962505" cy="1329395"/>
          </a:xfrm>
        </p:grpSpPr>
        <p:sp>
          <p:nvSpPr>
            <p:cNvPr id="18" name="TextBox 17"/>
            <p:cNvSpPr txBox="1"/>
            <p:nvPr/>
          </p:nvSpPr>
          <p:spPr>
            <a:xfrm>
              <a:off x="1012864" y="5352055"/>
              <a:ext cx="22629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RPV impact on society</a:t>
              </a:r>
              <a:br>
                <a:rPr lang="en-US" dirty="0" smtClean="0">
                  <a:solidFill>
                    <a:prstClr val="black"/>
                  </a:solidFill>
                </a:rPr>
              </a:br>
              <a:r>
                <a:rPr lang="en-US" dirty="0" smtClean="0">
                  <a:solidFill>
                    <a:prstClr val="black"/>
                  </a:solidFill>
                </a:rPr>
                <a:t>and environment</a:t>
              </a:r>
              <a:endParaRPr lang="hr-HR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flipV="1">
              <a:off x="1835696" y="4668991"/>
              <a:ext cx="2139673" cy="1270971"/>
            </a:xfrm>
            <a:custGeom>
              <a:avLst/>
              <a:gdLst>
                <a:gd name="connsiteX0" fmla="*/ 0 w 1695157"/>
                <a:gd name="connsiteY0" fmla="*/ 64299 h 732514"/>
                <a:gd name="connsiteX1" fmla="*/ 1230923 w 1695157"/>
                <a:gd name="connsiteY1" fmla="*/ 64299 h 732514"/>
                <a:gd name="connsiteX2" fmla="*/ 1695157 w 1695157"/>
                <a:gd name="connsiteY2" fmla="*/ 732514 h 732514"/>
                <a:gd name="connsiteX0" fmla="*/ 0 w 1695157"/>
                <a:gd name="connsiteY0" fmla="*/ 64299 h 732514"/>
                <a:gd name="connsiteX1" fmla="*/ 1230923 w 1695157"/>
                <a:gd name="connsiteY1" fmla="*/ 64299 h 732514"/>
                <a:gd name="connsiteX2" fmla="*/ 1695157 w 1695157"/>
                <a:gd name="connsiteY2" fmla="*/ 732514 h 732514"/>
                <a:gd name="connsiteX0" fmla="*/ 0 w 1695157"/>
                <a:gd name="connsiteY0" fmla="*/ 23024 h 691239"/>
                <a:gd name="connsiteX1" fmla="*/ 1230923 w 1695157"/>
                <a:gd name="connsiteY1" fmla="*/ 23024 h 691239"/>
                <a:gd name="connsiteX2" fmla="*/ 1695157 w 1695157"/>
                <a:gd name="connsiteY2" fmla="*/ 691239 h 691239"/>
                <a:gd name="connsiteX0" fmla="*/ 0 w 1695157"/>
                <a:gd name="connsiteY0" fmla="*/ 23024 h 691239"/>
                <a:gd name="connsiteX1" fmla="*/ 1230923 w 1695157"/>
                <a:gd name="connsiteY1" fmla="*/ 23024 h 691239"/>
                <a:gd name="connsiteX2" fmla="*/ 1695157 w 1695157"/>
                <a:gd name="connsiteY2" fmla="*/ 691239 h 691239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5157" h="668215">
                  <a:moveTo>
                    <a:pt x="0" y="0"/>
                  </a:moveTo>
                  <a:cubicBezTo>
                    <a:pt x="1233853" y="586"/>
                    <a:pt x="12896" y="8207"/>
                    <a:pt x="1230923" y="0"/>
                  </a:cubicBezTo>
                  <a:cubicBezTo>
                    <a:pt x="1689295" y="667043"/>
                    <a:pt x="1238543" y="-4103"/>
                    <a:pt x="1695157" y="668215"/>
                  </a:cubicBezTo>
                </a:path>
              </a:pathLst>
            </a:custGeom>
            <a:noFill/>
            <a:ln w="31750" cap="rnd">
              <a:solidFill>
                <a:srgbClr val="C0000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877715" y="5133641"/>
            <a:ext cx="2382806" cy="1312811"/>
            <a:chOff x="2877715" y="5133641"/>
            <a:chExt cx="2382806" cy="1312811"/>
          </a:xfrm>
        </p:grpSpPr>
        <p:sp>
          <p:nvSpPr>
            <p:cNvPr id="20" name="Freeform 19"/>
            <p:cNvSpPr/>
            <p:nvPr/>
          </p:nvSpPr>
          <p:spPr>
            <a:xfrm flipV="1">
              <a:off x="3120848" y="5133641"/>
              <a:ext cx="2139673" cy="1270971"/>
            </a:xfrm>
            <a:custGeom>
              <a:avLst/>
              <a:gdLst>
                <a:gd name="connsiteX0" fmla="*/ 0 w 1695157"/>
                <a:gd name="connsiteY0" fmla="*/ 64299 h 732514"/>
                <a:gd name="connsiteX1" fmla="*/ 1230923 w 1695157"/>
                <a:gd name="connsiteY1" fmla="*/ 64299 h 732514"/>
                <a:gd name="connsiteX2" fmla="*/ 1695157 w 1695157"/>
                <a:gd name="connsiteY2" fmla="*/ 732514 h 732514"/>
                <a:gd name="connsiteX0" fmla="*/ 0 w 1695157"/>
                <a:gd name="connsiteY0" fmla="*/ 64299 h 732514"/>
                <a:gd name="connsiteX1" fmla="*/ 1230923 w 1695157"/>
                <a:gd name="connsiteY1" fmla="*/ 64299 h 732514"/>
                <a:gd name="connsiteX2" fmla="*/ 1695157 w 1695157"/>
                <a:gd name="connsiteY2" fmla="*/ 732514 h 732514"/>
                <a:gd name="connsiteX0" fmla="*/ 0 w 1695157"/>
                <a:gd name="connsiteY0" fmla="*/ 23024 h 691239"/>
                <a:gd name="connsiteX1" fmla="*/ 1230923 w 1695157"/>
                <a:gd name="connsiteY1" fmla="*/ 23024 h 691239"/>
                <a:gd name="connsiteX2" fmla="*/ 1695157 w 1695157"/>
                <a:gd name="connsiteY2" fmla="*/ 691239 h 691239"/>
                <a:gd name="connsiteX0" fmla="*/ 0 w 1695157"/>
                <a:gd name="connsiteY0" fmla="*/ 23024 h 691239"/>
                <a:gd name="connsiteX1" fmla="*/ 1230923 w 1695157"/>
                <a:gd name="connsiteY1" fmla="*/ 23024 h 691239"/>
                <a:gd name="connsiteX2" fmla="*/ 1695157 w 1695157"/>
                <a:gd name="connsiteY2" fmla="*/ 691239 h 691239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5157" h="668215">
                  <a:moveTo>
                    <a:pt x="0" y="0"/>
                  </a:moveTo>
                  <a:cubicBezTo>
                    <a:pt x="1233853" y="586"/>
                    <a:pt x="12896" y="8207"/>
                    <a:pt x="1230923" y="0"/>
                  </a:cubicBezTo>
                  <a:cubicBezTo>
                    <a:pt x="1689295" y="667043"/>
                    <a:pt x="1238543" y="-4103"/>
                    <a:pt x="1695157" y="668215"/>
                  </a:cubicBezTo>
                </a:path>
              </a:pathLst>
            </a:custGeom>
            <a:noFill/>
            <a:ln w="31750" cap="rnd">
              <a:solidFill>
                <a:srgbClr val="C0000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77715" y="6077120"/>
              <a:ext cx="1846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Influencing forces</a:t>
              </a:r>
              <a:endParaRPr lang="hr-HR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44976" y="4355812"/>
            <a:ext cx="1535343" cy="1130103"/>
            <a:chOff x="7244976" y="4355812"/>
            <a:chExt cx="1535343" cy="1130103"/>
          </a:xfrm>
        </p:grpSpPr>
        <p:sp>
          <p:nvSpPr>
            <p:cNvPr id="22" name="Freeform 21"/>
            <p:cNvSpPr/>
            <p:nvPr/>
          </p:nvSpPr>
          <p:spPr>
            <a:xfrm flipH="1">
              <a:off x="7244976" y="4668991"/>
              <a:ext cx="1535343" cy="816924"/>
            </a:xfrm>
            <a:custGeom>
              <a:avLst/>
              <a:gdLst>
                <a:gd name="connsiteX0" fmla="*/ 0 w 1695157"/>
                <a:gd name="connsiteY0" fmla="*/ 64299 h 732514"/>
                <a:gd name="connsiteX1" fmla="*/ 1230923 w 1695157"/>
                <a:gd name="connsiteY1" fmla="*/ 64299 h 732514"/>
                <a:gd name="connsiteX2" fmla="*/ 1695157 w 1695157"/>
                <a:gd name="connsiteY2" fmla="*/ 732514 h 732514"/>
                <a:gd name="connsiteX0" fmla="*/ 0 w 1695157"/>
                <a:gd name="connsiteY0" fmla="*/ 64299 h 732514"/>
                <a:gd name="connsiteX1" fmla="*/ 1230923 w 1695157"/>
                <a:gd name="connsiteY1" fmla="*/ 64299 h 732514"/>
                <a:gd name="connsiteX2" fmla="*/ 1695157 w 1695157"/>
                <a:gd name="connsiteY2" fmla="*/ 732514 h 732514"/>
                <a:gd name="connsiteX0" fmla="*/ 0 w 1695157"/>
                <a:gd name="connsiteY0" fmla="*/ 23024 h 691239"/>
                <a:gd name="connsiteX1" fmla="*/ 1230923 w 1695157"/>
                <a:gd name="connsiteY1" fmla="*/ 23024 h 691239"/>
                <a:gd name="connsiteX2" fmla="*/ 1695157 w 1695157"/>
                <a:gd name="connsiteY2" fmla="*/ 691239 h 691239"/>
                <a:gd name="connsiteX0" fmla="*/ 0 w 1695157"/>
                <a:gd name="connsiteY0" fmla="*/ 23024 h 691239"/>
                <a:gd name="connsiteX1" fmla="*/ 1230923 w 1695157"/>
                <a:gd name="connsiteY1" fmla="*/ 23024 h 691239"/>
                <a:gd name="connsiteX2" fmla="*/ 1695157 w 1695157"/>
                <a:gd name="connsiteY2" fmla="*/ 691239 h 691239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5157" h="668215">
                  <a:moveTo>
                    <a:pt x="0" y="0"/>
                  </a:moveTo>
                  <a:cubicBezTo>
                    <a:pt x="1233853" y="586"/>
                    <a:pt x="12896" y="8207"/>
                    <a:pt x="1230923" y="0"/>
                  </a:cubicBezTo>
                  <a:cubicBezTo>
                    <a:pt x="1689295" y="667043"/>
                    <a:pt x="1238543" y="-4103"/>
                    <a:pt x="1695157" y="668215"/>
                  </a:cubicBezTo>
                </a:path>
              </a:pathLst>
            </a:custGeom>
            <a:noFill/>
            <a:ln w="31750" cap="rnd">
              <a:solidFill>
                <a:srgbClr val="C0000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68344" y="4355812"/>
              <a:ext cx="8522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Results</a:t>
              </a:r>
              <a:endParaRPr lang="hr-HR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65042" y="3923764"/>
            <a:ext cx="2315415" cy="1428291"/>
            <a:chOff x="6565044" y="3923764"/>
            <a:chExt cx="2203585" cy="1428291"/>
          </a:xfrm>
        </p:grpSpPr>
        <p:sp>
          <p:nvSpPr>
            <p:cNvPr id="24" name="Freeform 23"/>
            <p:cNvSpPr/>
            <p:nvPr/>
          </p:nvSpPr>
          <p:spPr>
            <a:xfrm flipH="1">
              <a:off x="6565044" y="4243821"/>
              <a:ext cx="2009432" cy="1108234"/>
            </a:xfrm>
            <a:custGeom>
              <a:avLst/>
              <a:gdLst>
                <a:gd name="connsiteX0" fmla="*/ 0 w 1695157"/>
                <a:gd name="connsiteY0" fmla="*/ 64299 h 732514"/>
                <a:gd name="connsiteX1" fmla="*/ 1230923 w 1695157"/>
                <a:gd name="connsiteY1" fmla="*/ 64299 h 732514"/>
                <a:gd name="connsiteX2" fmla="*/ 1695157 w 1695157"/>
                <a:gd name="connsiteY2" fmla="*/ 732514 h 732514"/>
                <a:gd name="connsiteX0" fmla="*/ 0 w 1695157"/>
                <a:gd name="connsiteY0" fmla="*/ 64299 h 732514"/>
                <a:gd name="connsiteX1" fmla="*/ 1230923 w 1695157"/>
                <a:gd name="connsiteY1" fmla="*/ 64299 h 732514"/>
                <a:gd name="connsiteX2" fmla="*/ 1695157 w 1695157"/>
                <a:gd name="connsiteY2" fmla="*/ 732514 h 732514"/>
                <a:gd name="connsiteX0" fmla="*/ 0 w 1695157"/>
                <a:gd name="connsiteY0" fmla="*/ 23024 h 691239"/>
                <a:gd name="connsiteX1" fmla="*/ 1230923 w 1695157"/>
                <a:gd name="connsiteY1" fmla="*/ 23024 h 691239"/>
                <a:gd name="connsiteX2" fmla="*/ 1695157 w 1695157"/>
                <a:gd name="connsiteY2" fmla="*/ 691239 h 691239"/>
                <a:gd name="connsiteX0" fmla="*/ 0 w 1695157"/>
                <a:gd name="connsiteY0" fmla="*/ 23024 h 691239"/>
                <a:gd name="connsiteX1" fmla="*/ 1230923 w 1695157"/>
                <a:gd name="connsiteY1" fmla="*/ 23024 h 691239"/>
                <a:gd name="connsiteX2" fmla="*/ 1695157 w 1695157"/>
                <a:gd name="connsiteY2" fmla="*/ 691239 h 691239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5157" h="668215">
                  <a:moveTo>
                    <a:pt x="0" y="0"/>
                  </a:moveTo>
                  <a:cubicBezTo>
                    <a:pt x="1233853" y="586"/>
                    <a:pt x="12896" y="8207"/>
                    <a:pt x="1230923" y="0"/>
                  </a:cubicBezTo>
                  <a:cubicBezTo>
                    <a:pt x="1689295" y="667043"/>
                    <a:pt x="1238543" y="-4103"/>
                    <a:pt x="1695157" y="668215"/>
                  </a:cubicBezTo>
                </a:path>
              </a:pathLst>
            </a:custGeom>
            <a:noFill/>
            <a:ln w="31750" cap="rnd">
              <a:solidFill>
                <a:srgbClr val="C0000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66816" y="3923764"/>
              <a:ext cx="1701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Transformations</a:t>
              </a:r>
              <a:endParaRPr lang="hr-HR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021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74834" y="2358005"/>
            <a:ext cx="974947" cy="1057827"/>
            <a:chOff x="621001" y="2283021"/>
            <a:chExt cx="1056193" cy="1145979"/>
          </a:xfrm>
        </p:grpSpPr>
        <p:grpSp>
          <p:nvGrpSpPr>
            <p:cNvPr id="5" name="Group 4"/>
            <p:cNvGrpSpPr/>
            <p:nvPr/>
          </p:nvGrpSpPr>
          <p:grpSpPr>
            <a:xfrm>
              <a:off x="717097" y="2888997"/>
              <a:ext cx="864000" cy="540003"/>
              <a:chOff x="717097" y="2888997"/>
              <a:chExt cx="864000" cy="540003"/>
            </a:xfrm>
          </p:grpSpPr>
          <p:sp>
            <p:nvSpPr>
              <p:cNvPr id="7" name="Rectangle 6"/>
              <p:cNvSpPr>
                <a:spLocks noChangeAspect="1"/>
              </p:cNvSpPr>
              <p:nvPr/>
            </p:nvSpPr>
            <p:spPr>
              <a:xfrm>
                <a:off x="717097" y="2889000"/>
                <a:ext cx="864000" cy="54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Rectangle 7"/>
              <p:cNvSpPr>
                <a:spLocks noChangeAspect="1"/>
              </p:cNvSpPr>
              <p:nvPr/>
            </p:nvSpPr>
            <p:spPr>
              <a:xfrm>
                <a:off x="717097" y="3283685"/>
                <a:ext cx="864000" cy="1453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Rectangle 8"/>
              <p:cNvSpPr>
                <a:spLocks/>
              </p:cNvSpPr>
              <p:nvPr/>
            </p:nvSpPr>
            <p:spPr>
              <a:xfrm>
                <a:off x="717097" y="2888999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Rectangle 9"/>
              <p:cNvSpPr>
                <a:spLocks/>
              </p:cNvSpPr>
              <p:nvPr/>
            </p:nvSpPr>
            <p:spPr>
              <a:xfrm>
                <a:off x="889897" y="2888998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Rectangle 10"/>
              <p:cNvSpPr>
                <a:spLocks/>
              </p:cNvSpPr>
              <p:nvPr/>
            </p:nvSpPr>
            <p:spPr>
              <a:xfrm>
                <a:off x="1235497" y="2888997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2" name="Straight Connector 11"/>
              <p:cNvCxnSpPr>
                <a:stCxn id="11" idx="1"/>
                <a:endCxn id="11" idx="3"/>
              </p:cNvCxnSpPr>
              <p:nvPr/>
            </p:nvCxnSpPr>
            <p:spPr>
              <a:xfrm>
                <a:off x="1235497" y="3086340"/>
                <a:ext cx="172800" cy="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" name="Straight Connector 12"/>
              <p:cNvCxnSpPr>
                <a:stCxn id="10" idx="1"/>
                <a:endCxn id="10" idx="3"/>
              </p:cNvCxnSpPr>
              <p:nvPr/>
            </p:nvCxnSpPr>
            <p:spPr>
              <a:xfrm>
                <a:off x="889897" y="3086341"/>
                <a:ext cx="172800" cy="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" name="Straight Connector 13"/>
              <p:cNvCxnSpPr>
                <a:stCxn id="8" idx="0"/>
                <a:endCxn id="8" idx="2"/>
              </p:cNvCxnSpPr>
              <p:nvPr/>
            </p:nvCxnSpPr>
            <p:spPr>
              <a:xfrm>
                <a:off x="1149097" y="3283685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621001" y="2283021"/>
              <a:ext cx="1056193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 err="1">
                  <a:solidFill>
                    <a:prstClr val="black"/>
                  </a:solidFill>
                </a:rPr>
                <a:t>Economic</a:t>
              </a:r>
              <a:r>
                <a:rPr lang="hr-HR" sz="1108" dirty="0">
                  <a:solidFill>
                    <a:prstClr val="black"/>
                  </a:solidFill>
                </a:rPr>
                <a:t> BM</a:t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„as </a:t>
              </a:r>
              <a:r>
                <a:rPr lang="hr-HR" sz="1108" dirty="0" err="1">
                  <a:solidFill>
                    <a:prstClr val="black"/>
                  </a:solidFill>
                </a:rPr>
                <a:t>is</a:t>
              </a:r>
              <a:r>
                <a:rPr lang="hr-HR" sz="1108" dirty="0">
                  <a:solidFill>
                    <a:prstClr val="black"/>
                  </a:solidFill>
                </a:rPr>
                <a:t>”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31839" y="2369342"/>
            <a:ext cx="976550" cy="1305599"/>
            <a:chOff x="4691091" y="2295303"/>
            <a:chExt cx="1057929" cy="1414399"/>
          </a:xfrm>
        </p:grpSpPr>
        <p:grpSp>
          <p:nvGrpSpPr>
            <p:cNvPr id="16" name="Group 15"/>
            <p:cNvGrpSpPr/>
            <p:nvPr/>
          </p:nvGrpSpPr>
          <p:grpSpPr>
            <a:xfrm>
              <a:off x="4788053" y="2881923"/>
              <a:ext cx="864000" cy="827779"/>
              <a:chOff x="3089230" y="2892310"/>
              <a:chExt cx="864000" cy="827779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089230" y="2892310"/>
                <a:ext cx="864000" cy="540003"/>
                <a:chOff x="3725334" y="2494286"/>
                <a:chExt cx="864000" cy="540003"/>
              </a:xfrm>
            </p:grpSpPr>
            <p:sp>
              <p:nvSpPr>
                <p:cNvPr id="39" name="Rectangle 38"/>
                <p:cNvSpPr>
                  <a:spLocks noChangeAspect="1"/>
                </p:cNvSpPr>
                <p:nvPr/>
              </p:nvSpPr>
              <p:spPr>
                <a:xfrm>
                  <a:off x="3725334" y="2494289"/>
                  <a:ext cx="864000" cy="54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Rectangle 39"/>
                <p:cNvSpPr>
                  <a:spLocks noChangeAspect="1"/>
                </p:cNvSpPr>
                <p:nvPr/>
              </p:nvSpPr>
              <p:spPr>
                <a:xfrm>
                  <a:off x="3725334" y="2888974"/>
                  <a:ext cx="864000" cy="1453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Rectangle 40"/>
                <p:cNvSpPr>
                  <a:spLocks/>
                </p:cNvSpPr>
                <p:nvPr/>
              </p:nvSpPr>
              <p:spPr>
                <a:xfrm>
                  <a:off x="3725334" y="2494288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Rectangle 41"/>
                <p:cNvSpPr>
                  <a:spLocks/>
                </p:cNvSpPr>
                <p:nvPr/>
              </p:nvSpPr>
              <p:spPr>
                <a:xfrm>
                  <a:off x="3898134" y="2494287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Rectangle 42"/>
                <p:cNvSpPr>
                  <a:spLocks/>
                </p:cNvSpPr>
                <p:nvPr/>
              </p:nvSpPr>
              <p:spPr>
                <a:xfrm>
                  <a:off x="4243734" y="2494286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4" name="Straight Connector 43"/>
                <p:cNvCxnSpPr>
                  <a:stCxn id="43" idx="1"/>
                  <a:endCxn id="43" idx="3"/>
                </p:cNvCxnSpPr>
                <p:nvPr/>
              </p:nvCxnSpPr>
              <p:spPr>
                <a:xfrm>
                  <a:off x="4243734" y="2691629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5" name="Straight Connector 44"/>
                <p:cNvCxnSpPr>
                  <a:stCxn id="42" idx="1"/>
                  <a:endCxn id="42" idx="3"/>
                </p:cNvCxnSpPr>
                <p:nvPr/>
              </p:nvCxnSpPr>
              <p:spPr>
                <a:xfrm>
                  <a:off x="3898134" y="2691630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6" name="Straight Connector 45"/>
                <p:cNvCxnSpPr>
                  <a:stCxn id="40" idx="0"/>
                  <a:endCxn id="40" idx="2"/>
                </p:cNvCxnSpPr>
                <p:nvPr/>
              </p:nvCxnSpPr>
              <p:spPr>
                <a:xfrm>
                  <a:off x="4157334" y="2888974"/>
                  <a:ext cx="0" cy="145315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35" name="Rectangle 34"/>
              <p:cNvSpPr>
                <a:spLocks noChangeAspect="1"/>
              </p:cNvSpPr>
              <p:nvPr/>
            </p:nvSpPr>
            <p:spPr>
              <a:xfrm>
                <a:off x="3089230" y="3429459"/>
                <a:ext cx="864000" cy="1453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6" name="Straight Connector 35"/>
              <p:cNvCxnSpPr>
                <a:stCxn id="35" idx="0"/>
                <a:endCxn id="35" idx="2"/>
              </p:cNvCxnSpPr>
              <p:nvPr/>
            </p:nvCxnSpPr>
            <p:spPr>
              <a:xfrm>
                <a:off x="3521230" y="3429459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7" name="Rectangle 36"/>
              <p:cNvSpPr>
                <a:spLocks noChangeAspect="1"/>
              </p:cNvSpPr>
              <p:nvPr/>
            </p:nvSpPr>
            <p:spPr>
              <a:xfrm>
                <a:off x="3089230" y="3574774"/>
                <a:ext cx="864000" cy="14531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8" name="Straight Connector 37"/>
              <p:cNvCxnSpPr>
                <a:stCxn id="37" idx="0"/>
                <a:endCxn id="37" idx="2"/>
              </p:cNvCxnSpPr>
              <p:nvPr/>
            </p:nvCxnSpPr>
            <p:spPr>
              <a:xfrm>
                <a:off x="3521230" y="3574774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4691091" y="2295303"/>
              <a:ext cx="1057929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 err="1">
                  <a:solidFill>
                    <a:prstClr val="black"/>
                  </a:solidFill>
                </a:rPr>
                <a:t>Improvement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 err="1">
                  <a:solidFill>
                    <a:prstClr val="black"/>
                  </a:solidFill>
                </a:rPr>
                <a:t>actions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>
              <a:off x="5367686" y="3591816"/>
              <a:ext cx="88239" cy="73397"/>
              <a:chOff x="1410731" y="980661"/>
              <a:chExt cx="693039" cy="576469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>
              <a:off x="5003133" y="3447199"/>
              <a:ext cx="88239" cy="73397"/>
              <a:chOff x="1410731" y="980661"/>
              <a:chExt cx="693039" cy="576469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>
              <a:grpSpLocks noChangeAspect="1"/>
            </p:cNvGrpSpPr>
            <p:nvPr/>
          </p:nvGrpSpPr>
          <p:grpSpPr>
            <a:xfrm>
              <a:off x="5367686" y="3437249"/>
              <a:ext cx="88239" cy="73397"/>
              <a:chOff x="1410731" y="980661"/>
              <a:chExt cx="693039" cy="576469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4871695" y="3581429"/>
              <a:ext cx="88239" cy="73397"/>
              <a:chOff x="1410731" y="980661"/>
              <a:chExt cx="693039" cy="576469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Freeform 21"/>
            <p:cNvSpPr>
              <a:spLocks noChangeAspect="1"/>
            </p:cNvSpPr>
            <p:nvPr/>
          </p:nvSpPr>
          <p:spPr>
            <a:xfrm>
              <a:off x="4943073" y="3062901"/>
              <a:ext cx="138673" cy="394685"/>
            </a:xfrm>
            <a:custGeom>
              <a:avLst/>
              <a:gdLst>
                <a:gd name="connsiteX0" fmla="*/ 241149 w 241149"/>
                <a:gd name="connsiteY0" fmla="*/ 0 h 490331"/>
                <a:gd name="connsiteX1" fmla="*/ 2610 w 241149"/>
                <a:gd name="connsiteY1" fmla="*/ 231913 h 490331"/>
                <a:gd name="connsiteX2" fmla="*/ 135132 w 241149"/>
                <a:gd name="connsiteY2" fmla="*/ 490331 h 4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149" h="490331">
                  <a:moveTo>
                    <a:pt x="241149" y="0"/>
                  </a:moveTo>
                  <a:cubicBezTo>
                    <a:pt x="130714" y="75095"/>
                    <a:pt x="20279" y="150191"/>
                    <a:pt x="2610" y="231913"/>
                  </a:cubicBezTo>
                  <a:cubicBezTo>
                    <a:pt x="-15059" y="313635"/>
                    <a:pt x="60036" y="401983"/>
                    <a:pt x="135132" y="490331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23" name="Freeform 22"/>
            <p:cNvSpPr>
              <a:spLocks noChangeAspect="1"/>
            </p:cNvSpPr>
            <p:nvPr/>
          </p:nvSpPr>
          <p:spPr>
            <a:xfrm flipH="1">
              <a:off x="5400805" y="3076414"/>
              <a:ext cx="140004" cy="394685"/>
            </a:xfrm>
            <a:custGeom>
              <a:avLst/>
              <a:gdLst>
                <a:gd name="connsiteX0" fmla="*/ 241149 w 241149"/>
                <a:gd name="connsiteY0" fmla="*/ 0 h 490331"/>
                <a:gd name="connsiteX1" fmla="*/ 2610 w 241149"/>
                <a:gd name="connsiteY1" fmla="*/ 231913 h 490331"/>
                <a:gd name="connsiteX2" fmla="*/ 135132 w 241149"/>
                <a:gd name="connsiteY2" fmla="*/ 490331 h 4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149" h="490331">
                  <a:moveTo>
                    <a:pt x="241149" y="0"/>
                  </a:moveTo>
                  <a:cubicBezTo>
                    <a:pt x="130714" y="75095"/>
                    <a:pt x="20279" y="150191"/>
                    <a:pt x="2610" y="231913"/>
                  </a:cubicBezTo>
                  <a:cubicBezTo>
                    <a:pt x="-15059" y="313635"/>
                    <a:pt x="60036" y="401983"/>
                    <a:pt x="135132" y="490331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24" name="Freeform 23"/>
            <p:cNvSpPr>
              <a:spLocks noChangeAspect="1"/>
            </p:cNvSpPr>
            <p:nvPr/>
          </p:nvSpPr>
          <p:spPr>
            <a:xfrm>
              <a:off x="4849609" y="3043276"/>
              <a:ext cx="189693" cy="555322"/>
            </a:xfrm>
            <a:custGeom>
              <a:avLst/>
              <a:gdLst>
                <a:gd name="connsiteX0" fmla="*/ 241149 w 241149"/>
                <a:gd name="connsiteY0" fmla="*/ 0 h 490331"/>
                <a:gd name="connsiteX1" fmla="*/ 2610 w 241149"/>
                <a:gd name="connsiteY1" fmla="*/ 231913 h 490331"/>
                <a:gd name="connsiteX2" fmla="*/ 135132 w 241149"/>
                <a:gd name="connsiteY2" fmla="*/ 490331 h 4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149" h="490331">
                  <a:moveTo>
                    <a:pt x="241149" y="0"/>
                  </a:moveTo>
                  <a:cubicBezTo>
                    <a:pt x="130714" y="75095"/>
                    <a:pt x="20279" y="150191"/>
                    <a:pt x="2610" y="231913"/>
                  </a:cubicBezTo>
                  <a:cubicBezTo>
                    <a:pt x="-15059" y="313635"/>
                    <a:pt x="60036" y="401983"/>
                    <a:pt x="135132" y="490331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25" name="Freeform 24"/>
            <p:cNvSpPr>
              <a:spLocks noChangeAspect="1"/>
            </p:cNvSpPr>
            <p:nvPr/>
          </p:nvSpPr>
          <p:spPr>
            <a:xfrm flipH="1">
              <a:off x="5462121" y="3036494"/>
              <a:ext cx="153983" cy="555322"/>
            </a:xfrm>
            <a:custGeom>
              <a:avLst/>
              <a:gdLst>
                <a:gd name="connsiteX0" fmla="*/ 241149 w 241149"/>
                <a:gd name="connsiteY0" fmla="*/ 0 h 490331"/>
                <a:gd name="connsiteX1" fmla="*/ 2610 w 241149"/>
                <a:gd name="connsiteY1" fmla="*/ 231913 h 490331"/>
                <a:gd name="connsiteX2" fmla="*/ 135132 w 241149"/>
                <a:gd name="connsiteY2" fmla="*/ 490331 h 4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149" h="490331">
                  <a:moveTo>
                    <a:pt x="241149" y="0"/>
                  </a:moveTo>
                  <a:cubicBezTo>
                    <a:pt x="130714" y="75095"/>
                    <a:pt x="20279" y="150191"/>
                    <a:pt x="2610" y="231913"/>
                  </a:cubicBezTo>
                  <a:cubicBezTo>
                    <a:pt x="-15059" y="313635"/>
                    <a:pt x="60036" y="401983"/>
                    <a:pt x="135132" y="490331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019118" y="2375448"/>
            <a:ext cx="1189564" cy="1305599"/>
            <a:chOff x="7277308" y="2301918"/>
            <a:chExt cx="1288694" cy="1414399"/>
          </a:xfrm>
        </p:grpSpPr>
        <p:grpSp>
          <p:nvGrpSpPr>
            <p:cNvPr id="48" name="Group 47"/>
            <p:cNvGrpSpPr/>
            <p:nvPr/>
          </p:nvGrpSpPr>
          <p:grpSpPr>
            <a:xfrm>
              <a:off x="7350824" y="2888538"/>
              <a:ext cx="864000" cy="540003"/>
              <a:chOff x="3725334" y="2494286"/>
              <a:chExt cx="864000" cy="540003"/>
            </a:xfrm>
          </p:grpSpPr>
          <p:sp>
            <p:nvSpPr>
              <p:cNvPr id="66" name="Rectangle 65"/>
              <p:cNvSpPr>
                <a:spLocks noChangeAspect="1"/>
              </p:cNvSpPr>
              <p:nvPr/>
            </p:nvSpPr>
            <p:spPr>
              <a:xfrm>
                <a:off x="3725334" y="2494289"/>
                <a:ext cx="864000" cy="54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Rectangle 66"/>
              <p:cNvSpPr>
                <a:spLocks noChangeAspect="1"/>
              </p:cNvSpPr>
              <p:nvPr/>
            </p:nvSpPr>
            <p:spPr>
              <a:xfrm>
                <a:off x="3725334" y="2888974"/>
                <a:ext cx="864000" cy="1453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Rectangle 67"/>
              <p:cNvSpPr>
                <a:spLocks/>
              </p:cNvSpPr>
              <p:nvPr/>
            </p:nvSpPr>
            <p:spPr>
              <a:xfrm>
                <a:off x="3725334" y="2494288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Rectangle 68"/>
              <p:cNvSpPr>
                <a:spLocks/>
              </p:cNvSpPr>
              <p:nvPr/>
            </p:nvSpPr>
            <p:spPr>
              <a:xfrm>
                <a:off x="3898134" y="2494287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Rectangle 69"/>
              <p:cNvSpPr>
                <a:spLocks/>
              </p:cNvSpPr>
              <p:nvPr/>
            </p:nvSpPr>
            <p:spPr>
              <a:xfrm>
                <a:off x="4243734" y="2494286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71" name="Straight Connector 70"/>
              <p:cNvCxnSpPr>
                <a:stCxn id="70" idx="1"/>
                <a:endCxn id="70" idx="3"/>
              </p:cNvCxnSpPr>
              <p:nvPr/>
            </p:nvCxnSpPr>
            <p:spPr>
              <a:xfrm>
                <a:off x="4243734" y="2691629"/>
                <a:ext cx="172800" cy="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2" name="Straight Connector 71"/>
              <p:cNvCxnSpPr>
                <a:stCxn id="69" idx="1"/>
                <a:endCxn id="69" idx="3"/>
              </p:cNvCxnSpPr>
              <p:nvPr/>
            </p:nvCxnSpPr>
            <p:spPr>
              <a:xfrm>
                <a:off x="3898134" y="2691630"/>
                <a:ext cx="172800" cy="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3" name="Straight Connector 72"/>
              <p:cNvCxnSpPr>
                <a:stCxn id="67" idx="0"/>
                <a:endCxn id="67" idx="2"/>
              </p:cNvCxnSpPr>
              <p:nvPr/>
            </p:nvCxnSpPr>
            <p:spPr>
              <a:xfrm>
                <a:off x="4157334" y="2888974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7542978" y="3425687"/>
              <a:ext cx="864000" cy="1453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cxnSp>
          <p:nvCxnSpPr>
            <p:cNvPr id="50" name="Straight Connector 49"/>
            <p:cNvCxnSpPr>
              <a:stCxn id="49" idx="0"/>
              <a:endCxn id="49" idx="2"/>
            </p:cNvCxnSpPr>
            <p:nvPr/>
          </p:nvCxnSpPr>
          <p:spPr>
            <a:xfrm>
              <a:off x="7974978" y="3425687"/>
              <a:ext cx="0" cy="145315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1" name="Rectangle 50"/>
            <p:cNvSpPr>
              <a:spLocks noChangeAspect="1"/>
            </p:cNvSpPr>
            <p:nvPr/>
          </p:nvSpPr>
          <p:spPr>
            <a:xfrm>
              <a:off x="7702002" y="3571002"/>
              <a:ext cx="864000" cy="1453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cxnSp>
          <p:nvCxnSpPr>
            <p:cNvPr id="52" name="Straight Connector 51"/>
            <p:cNvCxnSpPr>
              <a:stCxn id="51" idx="0"/>
              <a:endCxn id="51" idx="2"/>
            </p:cNvCxnSpPr>
            <p:nvPr/>
          </p:nvCxnSpPr>
          <p:spPr>
            <a:xfrm>
              <a:off x="8134002" y="3571002"/>
              <a:ext cx="0" cy="145315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277308" y="2301918"/>
              <a:ext cx="1011041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 err="1">
                  <a:solidFill>
                    <a:prstClr val="black"/>
                  </a:solidFill>
                </a:rPr>
                <a:t>Performance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 err="1">
                  <a:solidFill>
                    <a:prstClr val="black"/>
                  </a:solidFill>
                </a:rPr>
                <a:t>timeframe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grpSp>
          <p:nvGrpSpPr>
            <p:cNvPr id="54" name="Group 53"/>
            <p:cNvGrpSpPr>
              <a:grpSpLocks noChangeAspect="1"/>
            </p:cNvGrpSpPr>
            <p:nvPr/>
          </p:nvGrpSpPr>
          <p:grpSpPr>
            <a:xfrm>
              <a:off x="8281635" y="3598431"/>
              <a:ext cx="88239" cy="73397"/>
              <a:chOff x="1410731" y="980661"/>
              <a:chExt cx="693039" cy="576469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>
              <a:grpSpLocks noChangeAspect="1"/>
            </p:cNvGrpSpPr>
            <p:nvPr/>
          </p:nvGrpSpPr>
          <p:grpSpPr>
            <a:xfrm>
              <a:off x="7758058" y="3453814"/>
              <a:ext cx="88239" cy="73397"/>
              <a:chOff x="1410731" y="980661"/>
              <a:chExt cx="693039" cy="576469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>
              <a:grpSpLocks noChangeAspect="1"/>
            </p:cNvGrpSpPr>
            <p:nvPr/>
          </p:nvGrpSpPr>
          <p:grpSpPr>
            <a:xfrm>
              <a:off x="8122611" y="3443864"/>
              <a:ext cx="88239" cy="73397"/>
              <a:chOff x="1410731" y="980661"/>
              <a:chExt cx="693039" cy="576469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>
              <a:grpSpLocks noChangeAspect="1"/>
            </p:cNvGrpSpPr>
            <p:nvPr/>
          </p:nvGrpSpPr>
          <p:grpSpPr>
            <a:xfrm>
              <a:off x="7785644" y="3588044"/>
              <a:ext cx="88239" cy="73397"/>
              <a:chOff x="1410731" y="980661"/>
              <a:chExt cx="693039" cy="576469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 73"/>
          <p:cNvGrpSpPr/>
          <p:nvPr/>
        </p:nvGrpSpPr>
        <p:grpSpPr>
          <a:xfrm>
            <a:off x="2230834" y="2443253"/>
            <a:ext cx="809838" cy="893530"/>
            <a:chOff x="692150" y="3574647"/>
            <a:chExt cx="877324" cy="967991"/>
          </a:xfrm>
        </p:grpSpPr>
        <p:sp>
          <p:nvSpPr>
            <p:cNvPr id="75" name="Rectangle 74"/>
            <p:cNvSpPr>
              <a:spLocks/>
            </p:cNvSpPr>
            <p:nvPr/>
          </p:nvSpPr>
          <p:spPr>
            <a:xfrm>
              <a:off x="1005040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38" dirty="0">
                  <a:solidFill>
                    <a:prstClr val="black"/>
                  </a:solidFill>
                </a:rPr>
                <a:t>R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P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V</a:t>
              </a:r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76" name="Rectangle 75"/>
            <p:cNvSpPr>
              <a:spLocks/>
            </p:cNvSpPr>
            <p:nvPr/>
          </p:nvSpPr>
          <p:spPr>
            <a:xfrm>
              <a:off x="1174674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77" name="Rectangle 76"/>
            <p:cNvSpPr>
              <a:spLocks/>
            </p:cNvSpPr>
            <p:nvPr/>
          </p:nvSpPr>
          <p:spPr>
            <a:xfrm>
              <a:off x="1174674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92150" y="3574647"/>
              <a:ext cx="877324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RPV „as </a:t>
              </a:r>
              <a:r>
                <a:rPr lang="hr-HR" sz="1108" dirty="0" err="1">
                  <a:solidFill>
                    <a:prstClr val="black"/>
                  </a:solidFill>
                </a:rPr>
                <a:t>is</a:t>
              </a:r>
              <a:r>
                <a:rPr lang="hr-HR" sz="1108" dirty="0">
                  <a:solidFill>
                    <a:prstClr val="black"/>
                  </a:solidFill>
                </a:rPr>
                <a:t>”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191548" y="4079478"/>
            <a:ext cx="934871" cy="1015434"/>
            <a:chOff x="2047440" y="4147953"/>
            <a:chExt cx="1012777" cy="1100054"/>
          </a:xfrm>
        </p:grpSpPr>
        <p:sp>
          <p:nvSpPr>
            <p:cNvPr id="80" name="Rectangle 79"/>
            <p:cNvSpPr>
              <a:spLocks/>
            </p:cNvSpPr>
            <p:nvPr/>
          </p:nvSpPr>
          <p:spPr>
            <a:xfrm>
              <a:off x="2272628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38" dirty="0">
                  <a:solidFill>
                    <a:prstClr val="black"/>
                  </a:solidFill>
                </a:rPr>
                <a:t>R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P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V</a:t>
              </a:r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81" name="Rectangle 80"/>
            <p:cNvSpPr>
              <a:spLocks/>
            </p:cNvSpPr>
            <p:nvPr/>
          </p:nvSpPr>
          <p:spPr>
            <a:xfrm>
              <a:off x="2442262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82" name="Rectangle 81"/>
            <p:cNvSpPr>
              <a:spLocks/>
            </p:cNvSpPr>
            <p:nvPr/>
          </p:nvSpPr>
          <p:spPr>
            <a:xfrm>
              <a:off x="2442262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047440" y="4593868"/>
              <a:ext cx="1012777" cy="654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RPV </a:t>
              </a:r>
              <a:r>
                <a:rPr lang="hr-HR" sz="1108" dirty="0" err="1">
                  <a:solidFill>
                    <a:prstClr val="black"/>
                  </a:solidFill>
                </a:rPr>
                <a:t>impact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on </a:t>
              </a:r>
              <a:r>
                <a:rPr lang="hr-HR" sz="1108" dirty="0" err="1">
                  <a:solidFill>
                    <a:prstClr val="black"/>
                  </a:solidFill>
                </a:rPr>
                <a:t>society</a:t>
              </a:r>
              <a:r>
                <a:rPr lang="hr-HR" sz="1108" dirty="0">
                  <a:solidFill>
                    <a:prstClr val="black"/>
                  </a:solidFill>
                </a:rPr>
                <a:t> &amp;</a:t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 err="1">
                  <a:solidFill>
                    <a:prstClr val="black"/>
                  </a:solidFill>
                </a:rPr>
                <a:t>environment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sp>
          <p:nvSpPr>
            <p:cNvPr id="84" name="Rectangle 83"/>
            <p:cNvSpPr>
              <a:spLocks/>
            </p:cNvSpPr>
            <p:nvPr/>
          </p:nvSpPr>
          <p:spPr>
            <a:xfrm>
              <a:off x="2615062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85" name="Rectangle 84"/>
            <p:cNvSpPr>
              <a:spLocks/>
            </p:cNvSpPr>
            <p:nvPr/>
          </p:nvSpPr>
          <p:spPr>
            <a:xfrm>
              <a:off x="2615062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838978" y="2375448"/>
            <a:ext cx="845103" cy="1305599"/>
            <a:chOff x="5998826" y="2301918"/>
            <a:chExt cx="915529" cy="1414399"/>
          </a:xfrm>
        </p:grpSpPr>
        <p:grpSp>
          <p:nvGrpSpPr>
            <p:cNvPr id="87" name="Group 86"/>
            <p:cNvGrpSpPr/>
            <p:nvPr/>
          </p:nvGrpSpPr>
          <p:grpSpPr>
            <a:xfrm>
              <a:off x="6024588" y="2888538"/>
              <a:ext cx="864000" cy="827779"/>
              <a:chOff x="3089230" y="2892310"/>
              <a:chExt cx="864000" cy="827779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3089230" y="2892310"/>
                <a:ext cx="864000" cy="540003"/>
                <a:chOff x="3725334" y="2494286"/>
                <a:chExt cx="864000" cy="540003"/>
              </a:xfrm>
            </p:grpSpPr>
            <p:sp>
              <p:nvSpPr>
                <p:cNvPr id="106" name="Rectangle 105"/>
                <p:cNvSpPr>
                  <a:spLocks noChangeAspect="1"/>
                </p:cNvSpPr>
                <p:nvPr/>
              </p:nvSpPr>
              <p:spPr>
                <a:xfrm>
                  <a:off x="3725334" y="2494289"/>
                  <a:ext cx="864000" cy="54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Rectangle 106"/>
                <p:cNvSpPr>
                  <a:spLocks noChangeAspect="1"/>
                </p:cNvSpPr>
                <p:nvPr/>
              </p:nvSpPr>
              <p:spPr>
                <a:xfrm>
                  <a:off x="3725334" y="2888974"/>
                  <a:ext cx="864000" cy="1453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Rectangle 107"/>
                <p:cNvSpPr>
                  <a:spLocks/>
                </p:cNvSpPr>
                <p:nvPr/>
              </p:nvSpPr>
              <p:spPr>
                <a:xfrm>
                  <a:off x="3725334" y="2494288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Rectangle 108"/>
                <p:cNvSpPr>
                  <a:spLocks/>
                </p:cNvSpPr>
                <p:nvPr/>
              </p:nvSpPr>
              <p:spPr>
                <a:xfrm>
                  <a:off x="3898134" y="2494287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Rectangle 109"/>
                <p:cNvSpPr>
                  <a:spLocks/>
                </p:cNvSpPr>
                <p:nvPr/>
              </p:nvSpPr>
              <p:spPr>
                <a:xfrm>
                  <a:off x="4243734" y="2494286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1" name="Straight Connector 110"/>
                <p:cNvCxnSpPr>
                  <a:stCxn id="110" idx="1"/>
                  <a:endCxn id="110" idx="3"/>
                </p:cNvCxnSpPr>
                <p:nvPr/>
              </p:nvCxnSpPr>
              <p:spPr>
                <a:xfrm>
                  <a:off x="4243734" y="2691629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Straight Connector 111"/>
                <p:cNvCxnSpPr>
                  <a:stCxn id="109" idx="1"/>
                  <a:endCxn id="109" idx="3"/>
                </p:cNvCxnSpPr>
                <p:nvPr/>
              </p:nvCxnSpPr>
              <p:spPr>
                <a:xfrm>
                  <a:off x="3898134" y="2691630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3" name="Straight Connector 112"/>
                <p:cNvCxnSpPr>
                  <a:stCxn id="107" idx="0"/>
                  <a:endCxn id="107" idx="2"/>
                </p:cNvCxnSpPr>
                <p:nvPr/>
              </p:nvCxnSpPr>
              <p:spPr>
                <a:xfrm>
                  <a:off x="4157334" y="2888974"/>
                  <a:ext cx="0" cy="145315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02" name="Rectangle 101"/>
              <p:cNvSpPr>
                <a:spLocks noChangeAspect="1"/>
              </p:cNvSpPr>
              <p:nvPr/>
            </p:nvSpPr>
            <p:spPr>
              <a:xfrm>
                <a:off x="3089230" y="3429459"/>
                <a:ext cx="864000" cy="1453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03" name="Straight Connector 102"/>
              <p:cNvCxnSpPr>
                <a:stCxn id="102" idx="0"/>
                <a:endCxn id="102" idx="2"/>
              </p:cNvCxnSpPr>
              <p:nvPr/>
            </p:nvCxnSpPr>
            <p:spPr>
              <a:xfrm>
                <a:off x="3521230" y="3429459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4" name="Rectangle 103"/>
              <p:cNvSpPr>
                <a:spLocks noChangeAspect="1"/>
              </p:cNvSpPr>
              <p:nvPr/>
            </p:nvSpPr>
            <p:spPr>
              <a:xfrm>
                <a:off x="3089230" y="3574774"/>
                <a:ext cx="864000" cy="14531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05" name="Straight Connector 104"/>
              <p:cNvCxnSpPr>
                <a:stCxn id="104" idx="0"/>
                <a:endCxn id="104" idx="2"/>
              </p:cNvCxnSpPr>
              <p:nvPr/>
            </p:nvCxnSpPr>
            <p:spPr>
              <a:xfrm>
                <a:off x="3521230" y="3574774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8" name="TextBox 87"/>
            <p:cNvSpPr txBox="1"/>
            <p:nvPr/>
          </p:nvSpPr>
          <p:spPr>
            <a:xfrm>
              <a:off x="5998826" y="2301918"/>
              <a:ext cx="915529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 err="1">
                  <a:solidFill>
                    <a:prstClr val="black"/>
                  </a:solidFill>
                </a:rPr>
                <a:t>Improved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3PBM draft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grpSp>
          <p:nvGrpSpPr>
            <p:cNvPr id="89" name="Group 88"/>
            <p:cNvGrpSpPr>
              <a:grpSpLocks noChangeAspect="1"/>
            </p:cNvGrpSpPr>
            <p:nvPr/>
          </p:nvGrpSpPr>
          <p:grpSpPr>
            <a:xfrm>
              <a:off x="6604221" y="3598431"/>
              <a:ext cx="88239" cy="73397"/>
              <a:chOff x="1410731" y="980661"/>
              <a:chExt cx="693039" cy="576469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>
              <a:grpSpLocks noChangeAspect="1"/>
            </p:cNvGrpSpPr>
            <p:nvPr/>
          </p:nvGrpSpPr>
          <p:grpSpPr>
            <a:xfrm>
              <a:off x="6239668" y="3453814"/>
              <a:ext cx="88239" cy="73397"/>
              <a:chOff x="1410731" y="980661"/>
              <a:chExt cx="693039" cy="576469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/>
            <p:cNvGrpSpPr>
              <a:grpSpLocks noChangeAspect="1"/>
            </p:cNvGrpSpPr>
            <p:nvPr/>
          </p:nvGrpSpPr>
          <p:grpSpPr>
            <a:xfrm>
              <a:off x="6604221" y="3443864"/>
              <a:ext cx="88239" cy="73397"/>
              <a:chOff x="1410731" y="980661"/>
              <a:chExt cx="693039" cy="576469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>
              <a:grpSpLocks noChangeAspect="1"/>
            </p:cNvGrpSpPr>
            <p:nvPr/>
          </p:nvGrpSpPr>
          <p:grpSpPr>
            <a:xfrm>
              <a:off x="6108230" y="3588044"/>
              <a:ext cx="88239" cy="73397"/>
              <a:chOff x="1410731" y="980661"/>
              <a:chExt cx="693039" cy="576469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" name="Group 113"/>
          <p:cNvGrpSpPr/>
          <p:nvPr/>
        </p:nvGrpSpPr>
        <p:grpSpPr>
          <a:xfrm>
            <a:off x="3442932" y="2051839"/>
            <a:ext cx="930063" cy="1629631"/>
            <a:chOff x="3403107" y="1951342"/>
            <a:chExt cx="1007568" cy="1765434"/>
          </a:xfrm>
        </p:grpSpPr>
        <p:sp>
          <p:nvSpPr>
            <p:cNvPr id="115" name="TextBox 114"/>
            <p:cNvSpPr txBox="1"/>
            <p:nvPr/>
          </p:nvSpPr>
          <p:spPr>
            <a:xfrm>
              <a:off x="3403107" y="1951342"/>
              <a:ext cx="1007568" cy="654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3PBM </a:t>
              </a:r>
              <a:r>
                <a:rPr lang="hr-HR" sz="1108" dirty="0" err="1">
                  <a:solidFill>
                    <a:prstClr val="black"/>
                  </a:solidFill>
                </a:rPr>
                <a:t>Cause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and </a:t>
              </a:r>
              <a:r>
                <a:rPr lang="hr-HR" sz="1108" dirty="0" err="1">
                  <a:solidFill>
                    <a:prstClr val="black"/>
                  </a:solidFill>
                </a:rPr>
                <a:t>effect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 err="1">
                  <a:solidFill>
                    <a:prstClr val="black"/>
                  </a:solidFill>
                </a:rPr>
                <a:t>relationships</a:t>
              </a:r>
              <a:endParaRPr lang="en-US" sz="1108" dirty="0">
                <a:solidFill>
                  <a:srgbClr val="5B9BD5">
                    <a:lumMod val="75000"/>
                  </a:srgbClr>
                </a:solidFill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3500058" y="2888997"/>
              <a:ext cx="864000" cy="827779"/>
              <a:chOff x="3500058" y="2888997"/>
              <a:chExt cx="864000" cy="827779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3500058" y="2888997"/>
                <a:ext cx="864000" cy="827779"/>
                <a:chOff x="3089230" y="2892310"/>
                <a:chExt cx="864000" cy="827779"/>
              </a:xfrm>
            </p:grpSpPr>
            <p:grpSp>
              <p:nvGrpSpPr>
                <p:cNvPr id="134" name="Group 133"/>
                <p:cNvGrpSpPr/>
                <p:nvPr/>
              </p:nvGrpSpPr>
              <p:grpSpPr>
                <a:xfrm>
                  <a:off x="3089230" y="2892310"/>
                  <a:ext cx="864000" cy="540003"/>
                  <a:chOff x="3725334" y="2494286"/>
                  <a:chExt cx="864000" cy="540003"/>
                </a:xfrm>
              </p:grpSpPr>
              <p:sp>
                <p:nvSpPr>
                  <p:cNvPr id="139" name="Rectangle 138"/>
                  <p:cNvSpPr>
                    <a:spLocks noChangeAspect="1"/>
                  </p:cNvSpPr>
                  <p:nvPr/>
                </p:nvSpPr>
                <p:spPr>
                  <a:xfrm>
                    <a:off x="3725334" y="2494289"/>
                    <a:ext cx="864000" cy="540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0" name="Rectangle 139"/>
                  <p:cNvSpPr>
                    <a:spLocks noChangeAspect="1"/>
                  </p:cNvSpPr>
                  <p:nvPr/>
                </p:nvSpPr>
                <p:spPr>
                  <a:xfrm>
                    <a:off x="3725334" y="2888974"/>
                    <a:ext cx="864000" cy="1453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1" name="Rectangle 140"/>
                  <p:cNvSpPr>
                    <a:spLocks/>
                  </p:cNvSpPr>
                  <p:nvPr/>
                </p:nvSpPr>
                <p:spPr>
                  <a:xfrm>
                    <a:off x="3725334" y="2494288"/>
                    <a:ext cx="172800" cy="3946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2" name="Rectangle 141"/>
                  <p:cNvSpPr>
                    <a:spLocks/>
                  </p:cNvSpPr>
                  <p:nvPr/>
                </p:nvSpPr>
                <p:spPr>
                  <a:xfrm>
                    <a:off x="3898134" y="2494287"/>
                    <a:ext cx="172800" cy="3946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3" name="Rectangle 142"/>
                  <p:cNvSpPr>
                    <a:spLocks/>
                  </p:cNvSpPr>
                  <p:nvPr/>
                </p:nvSpPr>
                <p:spPr>
                  <a:xfrm>
                    <a:off x="4243734" y="2494286"/>
                    <a:ext cx="172800" cy="3946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144" name="Straight Connector 143"/>
                  <p:cNvCxnSpPr>
                    <a:stCxn id="143" idx="1"/>
                    <a:endCxn id="143" idx="3"/>
                  </p:cNvCxnSpPr>
                  <p:nvPr/>
                </p:nvCxnSpPr>
                <p:spPr>
                  <a:xfrm>
                    <a:off x="4243734" y="2691629"/>
                    <a:ext cx="172800" cy="0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5" name="Straight Connector 144"/>
                  <p:cNvCxnSpPr>
                    <a:stCxn id="142" idx="1"/>
                    <a:endCxn id="142" idx="3"/>
                  </p:cNvCxnSpPr>
                  <p:nvPr/>
                </p:nvCxnSpPr>
                <p:spPr>
                  <a:xfrm>
                    <a:off x="3898134" y="2691630"/>
                    <a:ext cx="172800" cy="0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6" name="Straight Connector 145"/>
                  <p:cNvCxnSpPr>
                    <a:stCxn id="140" idx="0"/>
                    <a:endCxn id="140" idx="2"/>
                  </p:cNvCxnSpPr>
                  <p:nvPr/>
                </p:nvCxnSpPr>
                <p:spPr>
                  <a:xfrm>
                    <a:off x="4157334" y="2888974"/>
                    <a:ext cx="0" cy="145315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sp>
              <p:nvSpPr>
                <p:cNvPr id="135" name="Rectangle 134"/>
                <p:cNvSpPr>
                  <a:spLocks noChangeAspect="1"/>
                </p:cNvSpPr>
                <p:nvPr/>
              </p:nvSpPr>
              <p:spPr>
                <a:xfrm>
                  <a:off x="3089230" y="3429459"/>
                  <a:ext cx="864000" cy="14531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36" name="Straight Connector 135"/>
                <p:cNvCxnSpPr>
                  <a:stCxn id="135" idx="0"/>
                  <a:endCxn id="135" idx="2"/>
                </p:cNvCxnSpPr>
                <p:nvPr/>
              </p:nvCxnSpPr>
              <p:spPr>
                <a:xfrm>
                  <a:off x="3521230" y="3429459"/>
                  <a:ext cx="0" cy="145315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37" name="Rectangle 136"/>
                <p:cNvSpPr>
                  <a:spLocks noChangeAspect="1"/>
                </p:cNvSpPr>
                <p:nvPr/>
              </p:nvSpPr>
              <p:spPr>
                <a:xfrm>
                  <a:off x="3089230" y="3574774"/>
                  <a:ext cx="864000" cy="145315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  <a:endCxn id="137" idx="2"/>
                </p:cNvCxnSpPr>
                <p:nvPr/>
              </p:nvCxnSpPr>
              <p:spPr>
                <a:xfrm>
                  <a:off x="3521230" y="3574774"/>
                  <a:ext cx="0" cy="145315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18" name="Group 117"/>
              <p:cNvGrpSpPr>
                <a:grpSpLocks noChangeAspect="1"/>
              </p:cNvGrpSpPr>
              <p:nvPr/>
            </p:nvGrpSpPr>
            <p:grpSpPr>
              <a:xfrm>
                <a:off x="4079691" y="3598890"/>
                <a:ext cx="88239" cy="73397"/>
                <a:chOff x="1410731" y="980661"/>
                <a:chExt cx="693039" cy="576469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410731" y="980661"/>
                  <a:ext cx="693039" cy="57646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flipV="1">
                  <a:off x="1410731" y="1062240"/>
                  <a:ext cx="520239" cy="49489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>
                <a:grpSpLocks noChangeAspect="1"/>
              </p:cNvGrpSpPr>
              <p:nvPr/>
            </p:nvGrpSpPr>
            <p:grpSpPr>
              <a:xfrm>
                <a:off x="3715138" y="3454273"/>
                <a:ext cx="88239" cy="73397"/>
                <a:chOff x="1410731" y="980661"/>
                <a:chExt cx="693039" cy="576469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1410731" y="980661"/>
                  <a:ext cx="693039" cy="57646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flipV="1">
                  <a:off x="1410731" y="1062240"/>
                  <a:ext cx="520239" cy="49489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119"/>
              <p:cNvGrpSpPr>
                <a:grpSpLocks noChangeAspect="1"/>
              </p:cNvGrpSpPr>
              <p:nvPr/>
            </p:nvGrpSpPr>
            <p:grpSpPr>
              <a:xfrm>
                <a:off x="4079691" y="3444323"/>
                <a:ext cx="88239" cy="73397"/>
                <a:chOff x="1410731" y="980661"/>
                <a:chExt cx="693039" cy="576469"/>
              </a:xfrm>
            </p:grpSpPr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1410731" y="980661"/>
                  <a:ext cx="693039" cy="57646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flipV="1">
                  <a:off x="1410731" y="1062240"/>
                  <a:ext cx="520239" cy="49489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/>
              <p:cNvGrpSpPr>
                <a:grpSpLocks noChangeAspect="1"/>
              </p:cNvGrpSpPr>
              <p:nvPr/>
            </p:nvGrpSpPr>
            <p:grpSpPr>
              <a:xfrm>
                <a:off x="3583700" y="3588503"/>
                <a:ext cx="88239" cy="73397"/>
                <a:chOff x="1410731" y="980661"/>
                <a:chExt cx="693039" cy="576469"/>
              </a:xfrm>
            </p:grpSpPr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1410731" y="980661"/>
                  <a:ext cx="693039" cy="57646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flipV="1">
                  <a:off x="1410731" y="1062240"/>
                  <a:ext cx="520239" cy="49489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Freeform 121"/>
              <p:cNvSpPr>
                <a:spLocks noChangeAspect="1"/>
              </p:cNvSpPr>
              <p:nvPr/>
            </p:nvSpPr>
            <p:spPr>
              <a:xfrm>
                <a:off x="3655078" y="3069975"/>
                <a:ext cx="138673" cy="394685"/>
              </a:xfrm>
              <a:custGeom>
                <a:avLst/>
                <a:gdLst>
                  <a:gd name="connsiteX0" fmla="*/ 241149 w 241149"/>
                  <a:gd name="connsiteY0" fmla="*/ 0 h 490331"/>
                  <a:gd name="connsiteX1" fmla="*/ 2610 w 241149"/>
                  <a:gd name="connsiteY1" fmla="*/ 231913 h 490331"/>
                  <a:gd name="connsiteX2" fmla="*/ 135132 w 241149"/>
                  <a:gd name="connsiteY2" fmla="*/ 490331 h 490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149" h="490331">
                    <a:moveTo>
                      <a:pt x="241149" y="0"/>
                    </a:moveTo>
                    <a:cubicBezTo>
                      <a:pt x="130714" y="75095"/>
                      <a:pt x="20279" y="150191"/>
                      <a:pt x="2610" y="231913"/>
                    </a:cubicBezTo>
                    <a:cubicBezTo>
                      <a:pt x="-15059" y="313635"/>
                      <a:pt x="60036" y="401983"/>
                      <a:pt x="135132" y="490331"/>
                    </a:cubicBezTo>
                  </a:path>
                </a:pathLst>
              </a:custGeom>
              <a:noFill/>
              <a:ln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2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Freeform 122"/>
              <p:cNvSpPr>
                <a:spLocks noChangeAspect="1"/>
              </p:cNvSpPr>
              <p:nvPr/>
            </p:nvSpPr>
            <p:spPr>
              <a:xfrm flipH="1">
                <a:off x="4112810" y="3083488"/>
                <a:ext cx="140004" cy="394685"/>
              </a:xfrm>
              <a:custGeom>
                <a:avLst/>
                <a:gdLst>
                  <a:gd name="connsiteX0" fmla="*/ 241149 w 241149"/>
                  <a:gd name="connsiteY0" fmla="*/ 0 h 490331"/>
                  <a:gd name="connsiteX1" fmla="*/ 2610 w 241149"/>
                  <a:gd name="connsiteY1" fmla="*/ 231913 h 490331"/>
                  <a:gd name="connsiteX2" fmla="*/ 135132 w 241149"/>
                  <a:gd name="connsiteY2" fmla="*/ 490331 h 490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149" h="490331">
                    <a:moveTo>
                      <a:pt x="241149" y="0"/>
                    </a:moveTo>
                    <a:cubicBezTo>
                      <a:pt x="130714" y="75095"/>
                      <a:pt x="20279" y="150191"/>
                      <a:pt x="2610" y="231913"/>
                    </a:cubicBezTo>
                    <a:cubicBezTo>
                      <a:pt x="-15059" y="313635"/>
                      <a:pt x="60036" y="401983"/>
                      <a:pt x="135132" y="490331"/>
                    </a:cubicBezTo>
                  </a:path>
                </a:pathLst>
              </a:custGeom>
              <a:noFill/>
              <a:ln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2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Freeform 123"/>
              <p:cNvSpPr>
                <a:spLocks noChangeAspect="1"/>
              </p:cNvSpPr>
              <p:nvPr/>
            </p:nvSpPr>
            <p:spPr>
              <a:xfrm>
                <a:off x="3561614" y="3050350"/>
                <a:ext cx="189693" cy="555322"/>
              </a:xfrm>
              <a:custGeom>
                <a:avLst/>
                <a:gdLst>
                  <a:gd name="connsiteX0" fmla="*/ 241149 w 241149"/>
                  <a:gd name="connsiteY0" fmla="*/ 0 h 490331"/>
                  <a:gd name="connsiteX1" fmla="*/ 2610 w 241149"/>
                  <a:gd name="connsiteY1" fmla="*/ 231913 h 490331"/>
                  <a:gd name="connsiteX2" fmla="*/ 135132 w 241149"/>
                  <a:gd name="connsiteY2" fmla="*/ 490331 h 490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149" h="490331">
                    <a:moveTo>
                      <a:pt x="241149" y="0"/>
                    </a:moveTo>
                    <a:cubicBezTo>
                      <a:pt x="130714" y="75095"/>
                      <a:pt x="20279" y="150191"/>
                      <a:pt x="2610" y="231913"/>
                    </a:cubicBezTo>
                    <a:cubicBezTo>
                      <a:pt x="-15059" y="313635"/>
                      <a:pt x="60036" y="401983"/>
                      <a:pt x="135132" y="490331"/>
                    </a:cubicBezTo>
                  </a:path>
                </a:pathLst>
              </a:custGeom>
              <a:noFill/>
              <a:ln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2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Freeform 124"/>
              <p:cNvSpPr>
                <a:spLocks noChangeAspect="1"/>
              </p:cNvSpPr>
              <p:nvPr/>
            </p:nvSpPr>
            <p:spPr>
              <a:xfrm flipH="1">
                <a:off x="4174126" y="3043568"/>
                <a:ext cx="153983" cy="555322"/>
              </a:xfrm>
              <a:custGeom>
                <a:avLst/>
                <a:gdLst>
                  <a:gd name="connsiteX0" fmla="*/ 241149 w 241149"/>
                  <a:gd name="connsiteY0" fmla="*/ 0 h 490331"/>
                  <a:gd name="connsiteX1" fmla="*/ 2610 w 241149"/>
                  <a:gd name="connsiteY1" fmla="*/ 231913 h 490331"/>
                  <a:gd name="connsiteX2" fmla="*/ 135132 w 241149"/>
                  <a:gd name="connsiteY2" fmla="*/ 490331 h 490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149" h="490331">
                    <a:moveTo>
                      <a:pt x="241149" y="0"/>
                    </a:moveTo>
                    <a:cubicBezTo>
                      <a:pt x="130714" y="75095"/>
                      <a:pt x="20279" y="150191"/>
                      <a:pt x="2610" y="231913"/>
                    </a:cubicBezTo>
                    <a:cubicBezTo>
                      <a:pt x="-15059" y="313635"/>
                      <a:pt x="60036" y="401983"/>
                      <a:pt x="135132" y="490331"/>
                    </a:cubicBezTo>
                  </a:path>
                </a:pathLst>
              </a:custGeom>
              <a:noFill/>
              <a:ln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2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47" name="Group 146"/>
          <p:cNvGrpSpPr/>
          <p:nvPr/>
        </p:nvGrpSpPr>
        <p:grpSpPr>
          <a:xfrm>
            <a:off x="4426901" y="4084326"/>
            <a:ext cx="1385316" cy="807813"/>
            <a:chOff x="4469073" y="4153204"/>
            <a:chExt cx="1500759" cy="875131"/>
          </a:xfrm>
        </p:grpSpPr>
        <p:sp>
          <p:nvSpPr>
            <p:cNvPr id="148" name="TextBox 147"/>
            <p:cNvSpPr txBox="1"/>
            <p:nvPr/>
          </p:nvSpPr>
          <p:spPr>
            <a:xfrm>
              <a:off x="4469073" y="4558901"/>
              <a:ext cx="1500759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RPV </a:t>
              </a:r>
              <a:r>
                <a:rPr lang="hr-HR" sz="1108" dirty="0" err="1">
                  <a:solidFill>
                    <a:prstClr val="black"/>
                  </a:solidFill>
                </a:rPr>
                <a:t>transformations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and </a:t>
              </a:r>
              <a:r>
                <a:rPr lang="hr-HR" sz="1108" dirty="0" err="1">
                  <a:solidFill>
                    <a:prstClr val="black"/>
                  </a:solidFill>
                </a:rPr>
                <a:t>expected</a:t>
              </a:r>
              <a:r>
                <a:rPr lang="hr-HR" sz="1108" dirty="0">
                  <a:solidFill>
                    <a:prstClr val="black"/>
                  </a:solidFill>
                </a:rPr>
                <a:t> </a:t>
              </a:r>
              <a:r>
                <a:rPr lang="hr-HR" sz="1108" dirty="0" err="1">
                  <a:solidFill>
                    <a:prstClr val="black"/>
                  </a:solidFill>
                </a:rPr>
                <a:t>results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4790619" y="4153204"/>
              <a:ext cx="1034758" cy="394685"/>
              <a:chOff x="4790619" y="4153204"/>
              <a:chExt cx="1034758" cy="394685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4790619" y="4153204"/>
                <a:ext cx="861958" cy="394685"/>
                <a:chOff x="4790619" y="4153204"/>
                <a:chExt cx="861958" cy="394685"/>
              </a:xfrm>
            </p:grpSpPr>
            <p:sp>
              <p:nvSpPr>
                <p:cNvPr id="154" name="Rectangle 153"/>
                <p:cNvSpPr>
                  <a:spLocks/>
                </p:cNvSpPr>
                <p:nvPr/>
              </p:nvSpPr>
              <p:spPr>
                <a:xfrm>
                  <a:off x="4790619" y="4153204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r-HR" sz="738" dirty="0">
                      <a:solidFill>
                        <a:prstClr val="black"/>
                      </a:solidFill>
                    </a:rPr>
                    <a:t>R</a:t>
                  </a:r>
                  <a:br>
                    <a:rPr lang="hr-HR" sz="738" dirty="0">
                      <a:solidFill>
                        <a:prstClr val="black"/>
                      </a:solidFill>
                    </a:rPr>
                  </a:br>
                  <a:r>
                    <a:rPr lang="hr-HR" sz="738" dirty="0">
                      <a:solidFill>
                        <a:prstClr val="black"/>
                      </a:solidFill>
                    </a:rPr>
                    <a:t>P</a:t>
                  </a:r>
                  <a:br>
                    <a:rPr lang="hr-HR" sz="738" dirty="0">
                      <a:solidFill>
                        <a:prstClr val="black"/>
                      </a:solidFill>
                    </a:rPr>
                  </a:br>
                  <a:r>
                    <a:rPr lang="hr-HR" sz="738" dirty="0">
                      <a:solidFill>
                        <a:prstClr val="black"/>
                      </a:solidFill>
                    </a:rPr>
                    <a:t>V</a:t>
                  </a:r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5" name="Rectangle 154"/>
                <p:cNvSpPr>
                  <a:spLocks/>
                </p:cNvSpPr>
                <p:nvPr/>
              </p:nvSpPr>
              <p:spPr>
                <a:xfrm>
                  <a:off x="4960253" y="4153204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Rectangle 155"/>
                <p:cNvSpPr>
                  <a:spLocks/>
                </p:cNvSpPr>
                <p:nvPr/>
              </p:nvSpPr>
              <p:spPr>
                <a:xfrm>
                  <a:off x="4960253" y="4283946"/>
                  <a:ext cx="172800" cy="133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57" name="Group 156"/>
                <p:cNvGrpSpPr/>
                <p:nvPr/>
              </p:nvGrpSpPr>
              <p:grpSpPr>
                <a:xfrm>
                  <a:off x="5133053" y="4153204"/>
                  <a:ext cx="172800" cy="394685"/>
                  <a:chOff x="6524518" y="4153204"/>
                  <a:chExt cx="172800" cy="394685"/>
                </a:xfrm>
              </p:grpSpPr>
              <p:sp>
                <p:nvSpPr>
                  <p:cNvPr id="164" name="Rectangle 163"/>
                  <p:cNvSpPr>
                    <a:spLocks/>
                  </p:cNvSpPr>
                  <p:nvPr/>
                </p:nvSpPr>
                <p:spPr>
                  <a:xfrm>
                    <a:off x="6524518" y="4153204"/>
                    <a:ext cx="172800" cy="3946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5" name="Rectangle 164"/>
                  <p:cNvSpPr>
                    <a:spLocks/>
                  </p:cNvSpPr>
                  <p:nvPr/>
                </p:nvSpPr>
                <p:spPr>
                  <a:xfrm>
                    <a:off x="6524518" y="4283946"/>
                    <a:ext cx="172800" cy="133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58" name="Group 157"/>
                <p:cNvGrpSpPr/>
                <p:nvPr/>
              </p:nvGrpSpPr>
              <p:grpSpPr>
                <a:xfrm>
                  <a:off x="5306977" y="4153204"/>
                  <a:ext cx="172800" cy="394685"/>
                  <a:chOff x="6524518" y="4153204"/>
                  <a:chExt cx="172800" cy="394685"/>
                </a:xfrm>
              </p:grpSpPr>
              <p:sp>
                <p:nvSpPr>
                  <p:cNvPr id="162" name="Rectangle 161"/>
                  <p:cNvSpPr>
                    <a:spLocks/>
                  </p:cNvSpPr>
                  <p:nvPr/>
                </p:nvSpPr>
                <p:spPr>
                  <a:xfrm>
                    <a:off x="6524518" y="4153204"/>
                    <a:ext cx="172800" cy="39468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3" name="Rectangle 162"/>
                  <p:cNvSpPr>
                    <a:spLocks/>
                  </p:cNvSpPr>
                  <p:nvPr/>
                </p:nvSpPr>
                <p:spPr>
                  <a:xfrm>
                    <a:off x="6524518" y="4283946"/>
                    <a:ext cx="172800" cy="1332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5479777" y="4153204"/>
                  <a:ext cx="172800" cy="394685"/>
                  <a:chOff x="6524518" y="4153204"/>
                  <a:chExt cx="172800" cy="394685"/>
                </a:xfrm>
              </p:grpSpPr>
              <p:sp>
                <p:nvSpPr>
                  <p:cNvPr id="160" name="Rectangle 159"/>
                  <p:cNvSpPr>
                    <a:spLocks/>
                  </p:cNvSpPr>
                  <p:nvPr/>
                </p:nvSpPr>
                <p:spPr>
                  <a:xfrm>
                    <a:off x="6524518" y="4153204"/>
                    <a:ext cx="172800" cy="3946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1" name="Rectangle 160"/>
                  <p:cNvSpPr>
                    <a:spLocks/>
                  </p:cNvSpPr>
                  <p:nvPr/>
                </p:nvSpPr>
                <p:spPr>
                  <a:xfrm>
                    <a:off x="6524518" y="4283946"/>
                    <a:ext cx="172800" cy="133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151" name="Group 150"/>
              <p:cNvGrpSpPr/>
              <p:nvPr/>
            </p:nvGrpSpPr>
            <p:grpSpPr>
              <a:xfrm>
                <a:off x="5652577" y="4153204"/>
                <a:ext cx="172800" cy="394685"/>
                <a:chOff x="6524518" y="4153204"/>
                <a:chExt cx="172800" cy="394685"/>
              </a:xfrm>
            </p:grpSpPr>
            <p:sp>
              <p:nvSpPr>
                <p:cNvPr id="152" name="Rectangle 151"/>
                <p:cNvSpPr>
                  <a:spLocks/>
                </p:cNvSpPr>
                <p:nvPr/>
              </p:nvSpPr>
              <p:spPr>
                <a:xfrm>
                  <a:off x="6524518" y="4153204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Rectangle 152"/>
                <p:cNvSpPr>
                  <a:spLocks/>
                </p:cNvSpPr>
                <p:nvPr/>
              </p:nvSpPr>
              <p:spPr>
                <a:xfrm>
                  <a:off x="6524518" y="4283946"/>
                  <a:ext cx="172800" cy="133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166" name="Group 165"/>
          <p:cNvGrpSpPr/>
          <p:nvPr/>
        </p:nvGrpSpPr>
        <p:grpSpPr>
          <a:xfrm>
            <a:off x="3470588" y="4079479"/>
            <a:ext cx="822662" cy="674443"/>
            <a:chOff x="3433070" y="4147953"/>
            <a:chExt cx="891218" cy="730647"/>
          </a:xfrm>
        </p:grpSpPr>
        <p:sp>
          <p:nvSpPr>
            <p:cNvPr id="167" name="Rectangle 166"/>
            <p:cNvSpPr>
              <a:spLocks/>
            </p:cNvSpPr>
            <p:nvPr/>
          </p:nvSpPr>
          <p:spPr>
            <a:xfrm>
              <a:off x="3597477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38" dirty="0">
                  <a:solidFill>
                    <a:prstClr val="black"/>
                  </a:solidFill>
                </a:rPr>
                <a:t>R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P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V</a:t>
              </a:r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68" name="Rectangle 167"/>
            <p:cNvSpPr>
              <a:spLocks/>
            </p:cNvSpPr>
            <p:nvPr/>
          </p:nvSpPr>
          <p:spPr>
            <a:xfrm>
              <a:off x="3767111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69" name="Rectangle 168"/>
            <p:cNvSpPr>
              <a:spLocks/>
            </p:cNvSpPr>
            <p:nvPr/>
          </p:nvSpPr>
          <p:spPr>
            <a:xfrm>
              <a:off x="3767111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3433070" y="4593868"/>
              <a:ext cx="891218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RPV </a:t>
              </a:r>
              <a:r>
                <a:rPr lang="hr-HR" sz="1108" dirty="0" err="1">
                  <a:solidFill>
                    <a:prstClr val="black"/>
                  </a:solidFill>
                </a:rPr>
                <a:t>trends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sp>
          <p:nvSpPr>
            <p:cNvPr id="171" name="Rectangle 170"/>
            <p:cNvSpPr>
              <a:spLocks/>
            </p:cNvSpPr>
            <p:nvPr/>
          </p:nvSpPr>
          <p:spPr>
            <a:xfrm>
              <a:off x="3939911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2" name="Rectangle 171"/>
            <p:cNvSpPr>
              <a:spLocks/>
            </p:cNvSpPr>
            <p:nvPr/>
          </p:nvSpPr>
          <p:spPr>
            <a:xfrm>
              <a:off x="3939911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3" name="Rectangle 172"/>
            <p:cNvSpPr>
              <a:spLocks/>
            </p:cNvSpPr>
            <p:nvPr/>
          </p:nvSpPr>
          <p:spPr>
            <a:xfrm>
              <a:off x="4112711" y="4147953"/>
              <a:ext cx="172800" cy="3946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4" name="Rectangle 173"/>
            <p:cNvSpPr>
              <a:spLocks/>
            </p:cNvSpPr>
            <p:nvPr/>
          </p:nvSpPr>
          <p:spPr>
            <a:xfrm>
              <a:off x="4112711" y="4278695"/>
              <a:ext cx="172800" cy="133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831901" y="4079479"/>
            <a:ext cx="867545" cy="674443"/>
            <a:chOff x="5991156" y="4147953"/>
            <a:chExt cx="939840" cy="730647"/>
          </a:xfrm>
        </p:grpSpPr>
        <p:sp>
          <p:nvSpPr>
            <p:cNvPr id="176" name="Rectangle 175"/>
            <p:cNvSpPr>
              <a:spLocks/>
            </p:cNvSpPr>
            <p:nvPr/>
          </p:nvSpPr>
          <p:spPr>
            <a:xfrm>
              <a:off x="6310386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38" dirty="0">
                  <a:solidFill>
                    <a:prstClr val="black"/>
                  </a:solidFill>
                </a:rPr>
                <a:t>R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P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V</a:t>
              </a:r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7" name="Rectangle 176"/>
            <p:cNvSpPr>
              <a:spLocks/>
            </p:cNvSpPr>
            <p:nvPr/>
          </p:nvSpPr>
          <p:spPr>
            <a:xfrm>
              <a:off x="6480020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8" name="Rectangle 177"/>
            <p:cNvSpPr>
              <a:spLocks/>
            </p:cNvSpPr>
            <p:nvPr/>
          </p:nvSpPr>
          <p:spPr>
            <a:xfrm>
              <a:off x="6480020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5991156" y="4593868"/>
              <a:ext cx="939840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RPV „to </a:t>
              </a:r>
              <a:r>
                <a:rPr lang="hr-HR" sz="1108" dirty="0" err="1">
                  <a:solidFill>
                    <a:prstClr val="black"/>
                  </a:solidFill>
                </a:rPr>
                <a:t>be</a:t>
              </a:r>
              <a:r>
                <a:rPr lang="hr-HR" sz="1108" dirty="0">
                  <a:solidFill>
                    <a:prstClr val="black"/>
                  </a:solidFill>
                </a:rPr>
                <a:t>”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7189843" y="4100887"/>
            <a:ext cx="910827" cy="653034"/>
            <a:chOff x="7462262" y="4171146"/>
            <a:chExt cx="986730" cy="707454"/>
          </a:xfrm>
        </p:grpSpPr>
        <p:sp>
          <p:nvSpPr>
            <p:cNvPr id="181" name="TextBox 180"/>
            <p:cNvSpPr txBox="1"/>
            <p:nvPr/>
          </p:nvSpPr>
          <p:spPr>
            <a:xfrm>
              <a:off x="7462262" y="4593868"/>
              <a:ext cx="986730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Test &amp; </a:t>
              </a:r>
              <a:r>
                <a:rPr lang="hr-HR" sz="1108" dirty="0" err="1">
                  <a:solidFill>
                    <a:prstClr val="black"/>
                  </a:solidFill>
                </a:rPr>
                <a:t>Learn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sp>
          <p:nvSpPr>
            <p:cNvPr id="182" name="Rectangle 181"/>
            <p:cNvSpPr>
              <a:spLocks/>
            </p:cNvSpPr>
            <p:nvPr/>
          </p:nvSpPr>
          <p:spPr>
            <a:xfrm rot="20913174">
              <a:off x="7631547" y="4171147"/>
              <a:ext cx="274142" cy="394685"/>
            </a:xfrm>
            <a:prstGeom prst="rect">
              <a:avLst/>
            </a:prstGeom>
            <a:solidFill>
              <a:srgbClr val="FFB9B9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T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sp>
          <p:nvSpPr>
            <p:cNvPr id="183" name="Rectangle 182"/>
            <p:cNvSpPr>
              <a:spLocks/>
            </p:cNvSpPr>
            <p:nvPr/>
          </p:nvSpPr>
          <p:spPr>
            <a:xfrm rot="683747">
              <a:off x="7956391" y="4171146"/>
              <a:ext cx="274142" cy="39468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L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942040" y="1268760"/>
            <a:ext cx="2670422" cy="911175"/>
            <a:chOff x="5027142" y="1103007"/>
            <a:chExt cx="2892957" cy="987106"/>
          </a:xfrm>
        </p:grpSpPr>
        <p:sp>
          <p:nvSpPr>
            <p:cNvPr id="185" name="Curved Right Arrow 184"/>
            <p:cNvSpPr/>
            <p:nvPr/>
          </p:nvSpPr>
          <p:spPr>
            <a:xfrm rot="5400000">
              <a:off x="6157227" y="327240"/>
              <a:ext cx="632788" cy="2892957"/>
            </a:xfrm>
            <a:prstGeom prst="curvedRightArrow">
              <a:avLst>
                <a:gd name="adj1" fmla="val 35831"/>
                <a:gd name="adj2" fmla="val 68803"/>
                <a:gd name="adj3" fmla="val 25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5883490" y="1103007"/>
              <a:ext cx="1155179" cy="28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BM </a:t>
              </a:r>
              <a:r>
                <a:rPr lang="hr-HR" sz="1108" dirty="0" err="1">
                  <a:solidFill>
                    <a:prstClr val="black"/>
                  </a:solidFill>
                </a:rPr>
                <a:t>corrections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1202998" y="5178307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1.</a:t>
            </a:r>
            <a:endParaRPr lang="en-US" sz="1662" dirty="0">
              <a:solidFill>
                <a:prstClr val="black"/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2469610" y="5193449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2.</a:t>
            </a:r>
            <a:endParaRPr lang="en-US" sz="1662" dirty="0">
              <a:solidFill>
                <a:prstClr val="black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3769983" y="5178307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3.</a:t>
            </a:r>
            <a:endParaRPr lang="en-US" sz="1662" dirty="0">
              <a:solidFill>
                <a:prstClr val="black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4928440" y="5178307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4.</a:t>
            </a:r>
            <a:endParaRPr lang="en-US" sz="1662" dirty="0">
              <a:solidFill>
                <a:prstClr val="black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6061294" y="5193449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5.</a:t>
            </a:r>
            <a:endParaRPr lang="en-US" sz="1662" dirty="0">
              <a:solidFill>
                <a:prstClr val="black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7337736" y="5190959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6.</a:t>
            </a:r>
            <a:endParaRPr lang="en-US" sz="1662" dirty="0">
              <a:solidFill>
                <a:prstClr val="black"/>
              </a:solidFill>
            </a:endParaRPr>
          </a:p>
        </p:txBody>
      </p:sp>
      <p:grpSp>
        <p:nvGrpSpPr>
          <p:cNvPr id="193" name="Group 192"/>
          <p:cNvGrpSpPr/>
          <p:nvPr/>
        </p:nvGrpSpPr>
        <p:grpSpPr>
          <a:xfrm>
            <a:off x="3321361" y="1865830"/>
            <a:ext cx="1208984" cy="1929523"/>
            <a:chOff x="3271406" y="1749832"/>
            <a:chExt cx="1309732" cy="2090317"/>
          </a:xfrm>
        </p:grpSpPr>
        <p:sp>
          <p:nvSpPr>
            <p:cNvPr id="194" name="Isosceles Triangle 193"/>
            <p:cNvSpPr/>
            <p:nvPr/>
          </p:nvSpPr>
          <p:spPr>
            <a:xfrm rot="5400000">
              <a:off x="3244271" y="3178823"/>
              <a:ext cx="443948" cy="19876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95" name="Isosceles Triangle 194"/>
            <p:cNvSpPr/>
            <p:nvPr/>
          </p:nvSpPr>
          <p:spPr>
            <a:xfrm rot="5400000" flipV="1">
              <a:off x="4173328" y="3192009"/>
              <a:ext cx="443948" cy="1980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96" name="Isosceles Triangle 195"/>
            <p:cNvSpPr/>
            <p:nvPr/>
          </p:nvSpPr>
          <p:spPr>
            <a:xfrm rot="10800000">
              <a:off x="3704303" y="2772459"/>
              <a:ext cx="443948" cy="19876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97" name="Isosceles Triangle 196"/>
            <p:cNvSpPr/>
            <p:nvPr/>
          </p:nvSpPr>
          <p:spPr>
            <a:xfrm rot="10800000" flipV="1">
              <a:off x="3715138" y="3642149"/>
              <a:ext cx="443948" cy="1980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3271406" y="1749832"/>
              <a:ext cx="1309732" cy="284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r-HR" sz="1108" dirty="0">
                  <a:solidFill>
                    <a:srgbClr val="5B9BD5">
                      <a:lumMod val="75000"/>
                    </a:srgbClr>
                  </a:solidFill>
                </a:rPr>
                <a:t>I</a:t>
              </a:r>
              <a:r>
                <a:rPr lang="en-US" sz="1108" dirty="0" err="1">
                  <a:solidFill>
                    <a:srgbClr val="5B9BD5">
                      <a:lumMod val="75000"/>
                    </a:srgbClr>
                  </a:solidFill>
                </a:rPr>
                <a:t>nfluencing</a:t>
              </a:r>
              <a:r>
                <a:rPr lang="en-US" sz="1108" dirty="0">
                  <a:solidFill>
                    <a:srgbClr val="5B9BD5">
                      <a:lumMod val="75000"/>
                    </a:srgbClr>
                  </a:solidFill>
                </a:rPr>
                <a:t> force</a:t>
              </a:r>
              <a:r>
                <a:rPr lang="hr-HR" sz="1108" dirty="0">
                  <a:solidFill>
                    <a:srgbClr val="5B9BD5">
                      <a:lumMod val="75000"/>
                    </a:srgbClr>
                  </a:solidFill>
                </a:rPr>
                <a:t>s</a:t>
              </a: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755576" y="3703495"/>
            <a:ext cx="1205779" cy="1315492"/>
            <a:chOff x="1880820" y="2892310"/>
            <a:chExt cx="1306260" cy="1425116"/>
          </a:xfrm>
        </p:grpSpPr>
        <p:grpSp>
          <p:nvGrpSpPr>
            <p:cNvPr id="200" name="Group 199"/>
            <p:cNvGrpSpPr/>
            <p:nvPr/>
          </p:nvGrpSpPr>
          <p:grpSpPr>
            <a:xfrm>
              <a:off x="2101951" y="2892310"/>
              <a:ext cx="864000" cy="827779"/>
              <a:chOff x="3089230" y="2892310"/>
              <a:chExt cx="864000" cy="827779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3089230" y="2892310"/>
                <a:ext cx="864000" cy="540003"/>
                <a:chOff x="3725334" y="2494286"/>
                <a:chExt cx="864000" cy="540003"/>
              </a:xfrm>
            </p:grpSpPr>
            <p:sp>
              <p:nvSpPr>
                <p:cNvPr id="219" name="Rectangle 218"/>
                <p:cNvSpPr>
                  <a:spLocks noChangeAspect="1"/>
                </p:cNvSpPr>
                <p:nvPr/>
              </p:nvSpPr>
              <p:spPr>
                <a:xfrm>
                  <a:off x="3725334" y="2494289"/>
                  <a:ext cx="864000" cy="54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0" name="Rectangle 219"/>
                <p:cNvSpPr>
                  <a:spLocks noChangeAspect="1"/>
                </p:cNvSpPr>
                <p:nvPr/>
              </p:nvSpPr>
              <p:spPr>
                <a:xfrm>
                  <a:off x="3725334" y="2888974"/>
                  <a:ext cx="864000" cy="1453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Rectangle 220"/>
                <p:cNvSpPr>
                  <a:spLocks/>
                </p:cNvSpPr>
                <p:nvPr/>
              </p:nvSpPr>
              <p:spPr>
                <a:xfrm>
                  <a:off x="3725334" y="2494288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Rectangle 221"/>
                <p:cNvSpPr>
                  <a:spLocks/>
                </p:cNvSpPr>
                <p:nvPr/>
              </p:nvSpPr>
              <p:spPr>
                <a:xfrm>
                  <a:off x="3898134" y="2494287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Rectangle 222"/>
                <p:cNvSpPr>
                  <a:spLocks/>
                </p:cNvSpPr>
                <p:nvPr/>
              </p:nvSpPr>
              <p:spPr>
                <a:xfrm>
                  <a:off x="4243734" y="2494286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24" name="Straight Connector 223"/>
                <p:cNvCxnSpPr>
                  <a:stCxn id="223" idx="1"/>
                  <a:endCxn id="223" idx="3"/>
                </p:cNvCxnSpPr>
                <p:nvPr/>
              </p:nvCxnSpPr>
              <p:spPr>
                <a:xfrm>
                  <a:off x="4243734" y="2691629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25" name="Straight Connector 224"/>
                <p:cNvCxnSpPr>
                  <a:stCxn id="222" idx="1"/>
                  <a:endCxn id="222" idx="3"/>
                </p:cNvCxnSpPr>
                <p:nvPr/>
              </p:nvCxnSpPr>
              <p:spPr>
                <a:xfrm>
                  <a:off x="3898134" y="2691630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26" name="Straight Connector 225"/>
                <p:cNvCxnSpPr>
                  <a:stCxn id="220" idx="0"/>
                  <a:endCxn id="220" idx="2"/>
                </p:cNvCxnSpPr>
                <p:nvPr/>
              </p:nvCxnSpPr>
              <p:spPr>
                <a:xfrm>
                  <a:off x="4157334" y="2888974"/>
                  <a:ext cx="0" cy="145315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215" name="Rectangle 214"/>
              <p:cNvSpPr>
                <a:spLocks noChangeAspect="1"/>
              </p:cNvSpPr>
              <p:nvPr/>
            </p:nvSpPr>
            <p:spPr>
              <a:xfrm>
                <a:off x="3089230" y="3429459"/>
                <a:ext cx="864000" cy="1453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16" name="Straight Connector 215"/>
              <p:cNvCxnSpPr>
                <a:stCxn id="215" idx="0"/>
                <a:endCxn id="215" idx="2"/>
              </p:cNvCxnSpPr>
              <p:nvPr/>
            </p:nvCxnSpPr>
            <p:spPr>
              <a:xfrm>
                <a:off x="3521230" y="3429459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7" name="Rectangle 216"/>
              <p:cNvSpPr>
                <a:spLocks noChangeAspect="1"/>
              </p:cNvSpPr>
              <p:nvPr/>
            </p:nvSpPr>
            <p:spPr>
              <a:xfrm>
                <a:off x="3089230" y="3574774"/>
                <a:ext cx="864000" cy="14531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18" name="Straight Connector 217"/>
              <p:cNvCxnSpPr>
                <a:stCxn id="217" idx="0"/>
                <a:endCxn id="217" idx="2"/>
              </p:cNvCxnSpPr>
              <p:nvPr/>
            </p:nvCxnSpPr>
            <p:spPr>
              <a:xfrm>
                <a:off x="3521230" y="3574774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01" name="TextBox 200"/>
            <p:cNvSpPr txBox="1"/>
            <p:nvPr/>
          </p:nvSpPr>
          <p:spPr>
            <a:xfrm>
              <a:off x="1880820" y="3847992"/>
              <a:ext cx="1306260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 err="1">
                  <a:solidFill>
                    <a:prstClr val="black"/>
                  </a:solidFill>
                </a:rPr>
                <a:t>Two</a:t>
              </a:r>
              <a:r>
                <a:rPr lang="hr-HR" sz="1108" dirty="0">
                  <a:solidFill>
                    <a:prstClr val="black"/>
                  </a:solidFill>
                </a:rPr>
                <a:t> </a:t>
              </a:r>
              <a:r>
                <a:rPr lang="hr-HR" sz="1108" dirty="0" err="1">
                  <a:solidFill>
                    <a:prstClr val="black"/>
                  </a:solidFill>
                </a:rPr>
                <a:t>perspectives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BM </a:t>
              </a:r>
              <a:r>
                <a:rPr lang="hr-HR" sz="1108" dirty="0" err="1">
                  <a:solidFill>
                    <a:prstClr val="black"/>
                  </a:solidFill>
                </a:rPr>
                <a:t>impact</a:t>
              </a:r>
              <a:r>
                <a:rPr lang="hr-HR" sz="1108" dirty="0">
                  <a:solidFill>
                    <a:prstClr val="black"/>
                  </a:solidFill>
                </a:rPr>
                <a:t> „as </a:t>
              </a:r>
              <a:r>
                <a:rPr lang="hr-HR" sz="1108" dirty="0" err="1">
                  <a:solidFill>
                    <a:prstClr val="black"/>
                  </a:solidFill>
                </a:rPr>
                <a:t>is</a:t>
              </a:r>
              <a:r>
                <a:rPr lang="hr-HR" sz="1108" dirty="0">
                  <a:solidFill>
                    <a:prstClr val="black"/>
                  </a:solidFill>
                </a:rPr>
                <a:t>”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grpSp>
          <p:nvGrpSpPr>
            <p:cNvPr id="202" name="Group 201"/>
            <p:cNvGrpSpPr>
              <a:grpSpLocks noChangeAspect="1"/>
            </p:cNvGrpSpPr>
            <p:nvPr/>
          </p:nvGrpSpPr>
          <p:grpSpPr>
            <a:xfrm>
              <a:off x="2681584" y="3602203"/>
              <a:ext cx="88239" cy="73397"/>
              <a:chOff x="1410731" y="980661"/>
              <a:chExt cx="693039" cy="576469"/>
            </a:xfrm>
          </p:grpSpPr>
          <p:cxnSp>
            <p:nvCxnSpPr>
              <p:cNvPr id="212" name="Straight Connector 211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/>
            <p:cNvGrpSpPr>
              <a:grpSpLocks noChangeAspect="1"/>
            </p:cNvGrpSpPr>
            <p:nvPr/>
          </p:nvGrpSpPr>
          <p:grpSpPr>
            <a:xfrm>
              <a:off x="2317031" y="3457586"/>
              <a:ext cx="88239" cy="73397"/>
              <a:chOff x="1410731" y="980661"/>
              <a:chExt cx="693039" cy="576469"/>
            </a:xfrm>
          </p:grpSpPr>
          <p:cxnSp>
            <p:nvCxnSpPr>
              <p:cNvPr id="210" name="Straight Connector 209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Group 203"/>
            <p:cNvGrpSpPr>
              <a:grpSpLocks noChangeAspect="1"/>
            </p:cNvGrpSpPr>
            <p:nvPr/>
          </p:nvGrpSpPr>
          <p:grpSpPr>
            <a:xfrm>
              <a:off x="2681584" y="3447636"/>
              <a:ext cx="88239" cy="73397"/>
              <a:chOff x="1410731" y="980661"/>
              <a:chExt cx="693039" cy="576469"/>
            </a:xfrm>
          </p:grpSpPr>
          <p:cxnSp>
            <p:nvCxnSpPr>
              <p:cNvPr id="208" name="Straight Connector 207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Group 204"/>
            <p:cNvGrpSpPr>
              <a:grpSpLocks noChangeAspect="1"/>
            </p:cNvGrpSpPr>
            <p:nvPr/>
          </p:nvGrpSpPr>
          <p:grpSpPr>
            <a:xfrm>
              <a:off x="2185593" y="3591816"/>
              <a:ext cx="88239" cy="73397"/>
              <a:chOff x="1410731" y="980661"/>
              <a:chExt cx="693039" cy="576469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29" name="Picture 228" descr="https://iblue.interreg-med.eu/fileadmin/_processed_/6/e/csm_LOGO_COLOUR_iBlue_NO_BORDER_b9513a8ea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990" y="417756"/>
            <a:ext cx="965200" cy="403225"/>
          </a:xfrm>
          <a:prstGeom prst="rect">
            <a:avLst/>
          </a:prstGeom>
          <a:noFill/>
          <a:extLst/>
        </p:spPr>
      </p:pic>
      <p:grpSp>
        <p:nvGrpSpPr>
          <p:cNvPr id="232" name="Group 231"/>
          <p:cNvGrpSpPr/>
          <p:nvPr/>
        </p:nvGrpSpPr>
        <p:grpSpPr>
          <a:xfrm>
            <a:off x="836237" y="5387562"/>
            <a:ext cx="3735762" cy="811360"/>
            <a:chOff x="836237" y="5387562"/>
            <a:chExt cx="3735762" cy="811360"/>
          </a:xfrm>
        </p:grpSpPr>
        <p:sp>
          <p:nvSpPr>
            <p:cNvPr id="2" name="Left Brace 1"/>
            <p:cNvSpPr/>
            <p:nvPr/>
          </p:nvSpPr>
          <p:spPr>
            <a:xfrm rot="16200000">
              <a:off x="2513734" y="3710065"/>
              <a:ext cx="380768" cy="3735762"/>
            </a:xfrm>
            <a:prstGeom prst="leftBrace">
              <a:avLst>
                <a:gd name="adj1" fmla="val 37890"/>
                <a:gd name="adj2" fmla="val 500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845806" y="5829590"/>
              <a:ext cx="1716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Phase 1 Analysis</a:t>
              </a:r>
              <a:endParaRPr lang="hr-HR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4572000" y="5387561"/>
            <a:ext cx="3735762" cy="821619"/>
            <a:chOff x="4572000" y="5387561"/>
            <a:chExt cx="3735762" cy="821619"/>
          </a:xfrm>
        </p:grpSpPr>
        <p:sp>
          <p:nvSpPr>
            <p:cNvPr id="228" name="Left Brace 227"/>
            <p:cNvSpPr/>
            <p:nvPr/>
          </p:nvSpPr>
          <p:spPr>
            <a:xfrm rot="16200000">
              <a:off x="6249497" y="3710064"/>
              <a:ext cx="380768" cy="3735762"/>
            </a:xfrm>
            <a:prstGeom prst="leftBrace">
              <a:avLst>
                <a:gd name="adj1" fmla="val 37890"/>
                <a:gd name="adj2" fmla="val 500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5320568" y="5839848"/>
              <a:ext cx="2238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Phase 2 Improvement</a:t>
              </a:r>
              <a:endParaRPr lang="hr-HR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28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88" grpId="0"/>
      <p:bldP spid="189" grpId="0"/>
      <p:bldP spid="190" grpId="0"/>
      <p:bldP spid="191" grpId="0"/>
      <p:bldP spid="19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74834" y="2358005"/>
            <a:ext cx="974947" cy="1057827"/>
            <a:chOff x="621001" y="2283021"/>
            <a:chExt cx="1056193" cy="1145979"/>
          </a:xfrm>
        </p:grpSpPr>
        <p:grpSp>
          <p:nvGrpSpPr>
            <p:cNvPr id="5" name="Group 4"/>
            <p:cNvGrpSpPr/>
            <p:nvPr/>
          </p:nvGrpSpPr>
          <p:grpSpPr>
            <a:xfrm>
              <a:off x="717097" y="2888997"/>
              <a:ext cx="864000" cy="540003"/>
              <a:chOff x="717097" y="2888997"/>
              <a:chExt cx="864000" cy="540003"/>
            </a:xfrm>
          </p:grpSpPr>
          <p:sp>
            <p:nvSpPr>
              <p:cNvPr id="7" name="Rectangle 6"/>
              <p:cNvSpPr>
                <a:spLocks noChangeAspect="1"/>
              </p:cNvSpPr>
              <p:nvPr/>
            </p:nvSpPr>
            <p:spPr>
              <a:xfrm>
                <a:off x="717097" y="2889000"/>
                <a:ext cx="864000" cy="54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Rectangle 7"/>
              <p:cNvSpPr>
                <a:spLocks noChangeAspect="1"/>
              </p:cNvSpPr>
              <p:nvPr/>
            </p:nvSpPr>
            <p:spPr>
              <a:xfrm>
                <a:off x="717097" y="3283685"/>
                <a:ext cx="864000" cy="1453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Rectangle 8"/>
              <p:cNvSpPr>
                <a:spLocks/>
              </p:cNvSpPr>
              <p:nvPr/>
            </p:nvSpPr>
            <p:spPr>
              <a:xfrm>
                <a:off x="717097" y="2888999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Rectangle 9"/>
              <p:cNvSpPr>
                <a:spLocks/>
              </p:cNvSpPr>
              <p:nvPr/>
            </p:nvSpPr>
            <p:spPr>
              <a:xfrm>
                <a:off x="889897" y="2888998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Rectangle 10"/>
              <p:cNvSpPr>
                <a:spLocks/>
              </p:cNvSpPr>
              <p:nvPr/>
            </p:nvSpPr>
            <p:spPr>
              <a:xfrm>
                <a:off x="1235497" y="2888997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2" name="Straight Connector 11"/>
              <p:cNvCxnSpPr>
                <a:stCxn id="11" idx="1"/>
                <a:endCxn id="11" idx="3"/>
              </p:cNvCxnSpPr>
              <p:nvPr/>
            </p:nvCxnSpPr>
            <p:spPr>
              <a:xfrm>
                <a:off x="1235497" y="3086340"/>
                <a:ext cx="172800" cy="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" name="Straight Connector 12"/>
              <p:cNvCxnSpPr>
                <a:stCxn id="10" idx="1"/>
                <a:endCxn id="10" idx="3"/>
              </p:cNvCxnSpPr>
              <p:nvPr/>
            </p:nvCxnSpPr>
            <p:spPr>
              <a:xfrm>
                <a:off x="889897" y="3086341"/>
                <a:ext cx="172800" cy="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" name="Straight Connector 13"/>
              <p:cNvCxnSpPr>
                <a:stCxn id="8" idx="0"/>
                <a:endCxn id="8" idx="2"/>
              </p:cNvCxnSpPr>
              <p:nvPr/>
            </p:nvCxnSpPr>
            <p:spPr>
              <a:xfrm>
                <a:off x="1149097" y="3283685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621001" y="2283021"/>
              <a:ext cx="1056193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 err="1">
                  <a:solidFill>
                    <a:prstClr val="black"/>
                  </a:solidFill>
                </a:rPr>
                <a:t>Economic</a:t>
              </a:r>
              <a:r>
                <a:rPr lang="hr-HR" sz="1108" dirty="0">
                  <a:solidFill>
                    <a:prstClr val="black"/>
                  </a:solidFill>
                </a:rPr>
                <a:t> BM</a:t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„as </a:t>
              </a:r>
              <a:r>
                <a:rPr lang="hr-HR" sz="1108" dirty="0" err="1">
                  <a:solidFill>
                    <a:prstClr val="black"/>
                  </a:solidFill>
                </a:rPr>
                <a:t>is</a:t>
              </a:r>
              <a:r>
                <a:rPr lang="hr-HR" sz="1108" dirty="0">
                  <a:solidFill>
                    <a:prstClr val="black"/>
                  </a:solidFill>
                </a:rPr>
                <a:t>”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31839" y="2369342"/>
            <a:ext cx="976550" cy="1305599"/>
            <a:chOff x="4691091" y="2295303"/>
            <a:chExt cx="1057929" cy="1414399"/>
          </a:xfrm>
        </p:grpSpPr>
        <p:grpSp>
          <p:nvGrpSpPr>
            <p:cNvPr id="16" name="Group 15"/>
            <p:cNvGrpSpPr/>
            <p:nvPr/>
          </p:nvGrpSpPr>
          <p:grpSpPr>
            <a:xfrm>
              <a:off x="4788053" y="2881923"/>
              <a:ext cx="864000" cy="827779"/>
              <a:chOff x="3089230" y="2892310"/>
              <a:chExt cx="864000" cy="827779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089230" y="2892310"/>
                <a:ext cx="864000" cy="540003"/>
                <a:chOff x="3725334" y="2494286"/>
                <a:chExt cx="864000" cy="540003"/>
              </a:xfrm>
            </p:grpSpPr>
            <p:sp>
              <p:nvSpPr>
                <p:cNvPr id="39" name="Rectangle 38"/>
                <p:cNvSpPr>
                  <a:spLocks noChangeAspect="1"/>
                </p:cNvSpPr>
                <p:nvPr/>
              </p:nvSpPr>
              <p:spPr>
                <a:xfrm>
                  <a:off x="3725334" y="2494289"/>
                  <a:ext cx="864000" cy="54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Rectangle 39"/>
                <p:cNvSpPr>
                  <a:spLocks noChangeAspect="1"/>
                </p:cNvSpPr>
                <p:nvPr/>
              </p:nvSpPr>
              <p:spPr>
                <a:xfrm>
                  <a:off x="3725334" y="2888974"/>
                  <a:ext cx="864000" cy="1453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Rectangle 40"/>
                <p:cNvSpPr>
                  <a:spLocks/>
                </p:cNvSpPr>
                <p:nvPr/>
              </p:nvSpPr>
              <p:spPr>
                <a:xfrm>
                  <a:off x="3725334" y="2494288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Rectangle 41"/>
                <p:cNvSpPr>
                  <a:spLocks/>
                </p:cNvSpPr>
                <p:nvPr/>
              </p:nvSpPr>
              <p:spPr>
                <a:xfrm>
                  <a:off x="3898134" y="2494287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Rectangle 42"/>
                <p:cNvSpPr>
                  <a:spLocks/>
                </p:cNvSpPr>
                <p:nvPr/>
              </p:nvSpPr>
              <p:spPr>
                <a:xfrm>
                  <a:off x="4243734" y="2494286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4" name="Straight Connector 43"/>
                <p:cNvCxnSpPr>
                  <a:stCxn id="43" idx="1"/>
                  <a:endCxn id="43" idx="3"/>
                </p:cNvCxnSpPr>
                <p:nvPr/>
              </p:nvCxnSpPr>
              <p:spPr>
                <a:xfrm>
                  <a:off x="4243734" y="2691629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5" name="Straight Connector 44"/>
                <p:cNvCxnSpPr>
                  <a:stCxn id="42" idx="1"/>
                  <a:endCxn id="42" idx="3"/>
                </p:cNvCxnSpPr>
                <p:nvPr/>
              </p:nvCxnSpPr>
              <p:spPr>
                <a:xfrm>
                  <a:off x="3898134" y="2691630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6" name="Straight Connector 45"/>
                <p:cNvCxnSpPr>
                  <a:stCxn id="40" idx="0"/>
                  <a:endCxn id="40" idx="2"/>
                </p:cNvCxnSpPr>
                <p:nvPr/>
              </p:nvCxnSpPr>
              <p:spPr>
                <a:xfrm>
                  <a:off x="4157334" y="2888974"/>
                  <a:ext cx="0" cy="145315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35" name="Rectangle 34"/>
              <p:cNvSpPr>
                <a:spLocks noChangeAspect="1"/>
              </p:cNvSpPr>
              <p:nvPr/>
            </p:nvSpPr>
            <p:spPr>
              <a:xfrm>
                <a:off x="3089230" y="3429459"/>
                <a:ext cx="864000" cy="1453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6" name="Straight Connector 35"/>
              <p:cNvCxnSpPr>
                <a:stCxn id="35" idx="0"/>
                <a:endCxn id="35" idx="2"/>
              </p:cNvCxnSpPr>
              <p:nvPr/>
            </p:nvCxnSpPr>
            <p:spPr>
              <a:xfrm>
                <a:off x="3521230" y="3429459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7" name="Rectangle 36"/>
              <p:cNvSpPr>
                <a:spLocks noChangeAspect="1"/>
              </p:cNvSpPr>
              <p:nvPr/>
            </p:nvSpPr>
            <p:spPr>
              <a:xfrm>
                <a:off x="3089230" y="3574774"/>
                <a:ext cx="864000" cy="14531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8" name="Straight Connector 37"/>
              <p:cNvCxnSpPr>
                <a:stCxn id="37" idx="0"/>
                <a:endCxn id="37" idx="2"/>
              </p:cNvCxnSpPr>
              <p:nvPr/>
            </p:nvCxnSpPr>
            <p:spPr>
              <a:xfrm>
                <a:off x="3521230" y="3574774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4691091" y="2295303"/>
              <a:ext cx="1057929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 err="1">
                  <a:solidFill>
                    <a:prstClr val="black"/>
                  </a:solidFill>
                </a:rPr>
                <a:t>Improvement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 err="1">
                  <a:solidFill>
                    <a:prstClr val="black"/>
                  </a:solidFill>
                </a:rPr>
                <a:t>actions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>
              <a:off x="5367686" y="3591816"/>
              <a:ext cx="88239" cy="73397"/>
              <a:chOff x="1410731" y="980661"/>
              <a:chExt cx="693039" cy="576469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>
              <a:off x="5003133" y="3447199"/>
              <a:ext cx="88239" cy="73397"/>
              <a:chOff x="1410731" y="980661"/>
              <a:chExt cx="693039" cy="576469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>
              <a:grpSpLocks noChangeAspect="1"/>
            </p:cNvGrpSpPr>
            <p:nvPr/>
          </p:nvGrpSpPr>
          <p:grpSpPr>
            <a:xfrm>
              <a:off x="5367686" y="3437249"/>
              <a:ext cx="88239" cy="73397"/>
              <a:chOff x="1410731" y="980661"/>
              <a:chExt cx="693039" cy="576469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4871695" y="3581429"/>
              <a:ext cx="88239" cy="73397"/>
              <a:chOff x="1410731" y="980661"/>
              <a:chExt cx="693039" cy="576469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Freeform 21"/>
            <p:cNvSpPr>
              <a:spLocks noChangeAspect="1"/>
            </p:cNvSpPr>
            <p:nvPr/>
          </p:nvSpPr>
          <p:spPr>
            <a:xfrm>
              <a:off x="4943073" y="3062901"/>
              <a:ext cx="138673" cy="394685"/>
            </a:xfrm>
            <a:custGeom>
              <a:avLst/>
              <a:gdLst>
                <a:gd name="connsiteX0" fmla="*/ 241149 w 241149"/>
                <a:gd name="connsiteY0" fmla="*/ 0 h 490331"/>
                <a:gd name="connsiteX1" fmla="*/ 2610 w 241149"/>
                <a:gd name="connsiteY1" fmla="*/ 231913 h 490331"/>
                <a:gd name="connsiteX2" fmla="*/ 135132 w 241149"/>
                <a:gd name="connsiteY2" fmla="*/ 490331 h 4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149" h="490331">
                  <a:moveTo>
                    <a:pt x="241149" y="0"/>
                  </a:moveTo>
                  <a:cubicBezTo>
                    <a:pt x="130714" y="75095"/>
                    <a:pt x="20279" y="150191"/>
                    <a:pt x="2610" y="231913"/>
                  </a:cubicBezTo>
                  <a:cubicBezTo>
                    <a:pt x="-15059" y="313635"/>
                    <a:pt x="60036" y="401983"/>
                    <a:pt x="135132" y="490331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23" name="Freeform 22"/>
            <p:cNvSpPr>
              <a:spLocks noChangeAspect="1"/>
            </p:cNvSpPr>
            <p:nvPr/>
          </p:nvSpPr>
          <p:spPr>
            <a:xfrm flipH="1">
              <a:off x="5400805" y="3076414"/>
              <a:ext cx="140004" cy="394685"/>
            </a:xfrm>
            <a:custGeom>
              <a:avLst/>
              <a:gdLst>
                <a:gd name="connsiteX0" fmla="*/ 241149 w 241149"/>
                <a:gd name="connsiteY0" fmla="*/ 0 h 490331"/>
                <a:gd name="connsiteX1" fmla="*/ 2610 w 241149"/>
                <a:gd name="connsiteY1" fmla="*/ 231913 h 490331"/>
                <a:gd name="connsiteX2" fmla="*/ 135132 w 241149"/>
                <a:gd name="connsiteY2" fmla="*/ 490331 h 4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149" h="490331">
                  <a:moveTo>
                    <a:pt x="241149" y="0"/>
                  </a:moveTo>
                  <a:cubicBezTo>
                    <a:pt x="130714" y="75095"/>
                    <a:pt x="20279" y="150191"/>
                    <a:pt x="2610" y="231913"/>
                  </a:cubicBezTo>
                  <a:cubicBezTo>
                    <a:pt x="-15059" y="313635"/>
                    <a:pt x="60036" y="401983"/>
                    <a:pt x="135132" y="490331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24" name="Freeform 23"/>
            <p:cNvSpPr>
              <a:spLocks noChangeAspect="1"/>
            </p:cNvSpPr>
            <p:nvPr/>
          </p:nvSpPr>
          <p:spPr>
            <a:xfrm>
              <a:off x="4849609" y="3043276"/>
              <a:ext cx="189693" cy="555322"/>
            </a:xfrm>
            <a:custGeom>
              <a:avLst/>
              <a:gdLst>
                <a:gd name="connsiteX0" fmla="*/ 241149 w 241149"/>
                <a:gd name="connsiteY0" fmla="*/ 0 h 490331"/>
                <a:gd name="connsiteX1" fmla="*/ 2610 w 241149"/>
                <a:gd name="connsiteY1" fmla="*/ 231913 h 490331"/>
                <a:gd name="connsiteX2" fmla="*/ 135132 w 241149"/>
                <a:gd name="connsiteY2" fmla="*/ 490331 h 4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149" h="490331">
                  <a:moveTo>
                    <a:pt x="241149" y="0"/>
                  </a:moveTo>
                  <a:cubicBezTo>
                    <a:pt x="130714" y="75095"/>
                    <a:pt x="20279" y="150191"/>
                    <a:pt x="2610" y="231913"/>
                  </a:cubicBezTo>
                  <a:cubicBezTo>
                    <a:pt x="-15059" y="313635"/>
                    <a:pt x="60036" y="401983"/>
                    <a:pt x="135132" y="490331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25" name="Freeform 24"/>
            <p:cNvSpPr>
              <a:spLocks noChangeAspect="1"/>
            </p:cNvSpPr>
            <p:nvPr/>
          </p:nvSpPr>
          <p:spPr>
            <a:xfrm flipH="1">
              <a:off x="5462121" y="3036494"/>
              <a:ext cx="153983" cy="555322"/>
            </a:xfrm>
            <a:custGeom>
              <a:avLst/>
              <a:gdLst>
                <a:gd name="connsiteX0" fmla="*/ 241149 w 241149"/>
                <a:gd name="connsiteY0" fmla="*/ 0 h 490331"/>
                <a:gd name="connsiteX1" fmla="*/ 2610 w 241149"/>
                <a:gd name="connsiteY1" fmla="*/ 231913 h 490331"/>
                <a:gd name="connsiteX2" fmla="*/ 135132 w 241149"/>
                <a:gd name="connsiteY2" fmla="*/ 490331 h 4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149" h="490331">
                  <a:moveTo>
                    <a:pt x="241149" y="0"/>
                  </a:moveTo>
                  <a:cubicBezTo>
                    <a:pt x="130714" y="75095"/>
                    <a:pt x="20279" y="150191"/>
                    <a:pt x="2610" y="231913"/>
                  </a:cubicBezTo>
                  <a:cubicBezTo>
                    <a:pt x="-15059" y="313635"/>
                    <a:pt x="60036" y="401983"/>
                    <a:pt x="135132" y="490331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019118" y="2375448"/>
            <a:ext cx="1189564" cy="1305599"/>
            <a:chOff x="7277308" y="2301918"/>
            <a:chExt cx="1288694" cy="1414399"/>
          </a:xfrm>
        </p:grpSpPr>
        <p:grpSp>
          <p:nvGrpSpPr>
            <p:cNvPr id="48" name="Group 47"/>
            <p:cNvGrpSpPr/>
            <p:nvPr/>
          </p:nvGrpSpPr>
          <p:grpSpPr>
            <a:xfrm>
              <a:off x="7350824" y="2888538"/>
              <a:ext cx="864000" cy="540003"/>
              <a:chOff x="3725334" y="2494286"/>
              <a:chExt cx="864000" cy="540003"/>
            </a:xfrm>
          </p:grpSpPr>
          <p:sp>
            <p:nvSpPr>
              <p:cNvPr id="66" name="Rectangle 65"/>
              <p:cNvSpPr>
                <a:spLocks noChangeAspect="1"/>
              </p:cNvSpPr>
              <p:nvPr/>
            </p:nvSpPr>
            <p:spPr>
              <a:xfrm>
                <a:off x="3725334" y="2494289"/>
                <a:ext cx="864000" cy="54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Rectangle 66"/>
              <p:cNvSpPr>
                <a:spLocks noChangeAspect="1"/>
              </p:cNvSpPr>
              <p:nvPr/>
            </p:nvSpPr>
            <p:spPr>
              <a:xfrm>
                <a:off x="3725334" y="2888974"/>
                <a:ext cx="864000" cy="1453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Rectangle 67"/>
              <p:cNvSpPr>
                <a:spLocks/>
              </p:cNvSpPr>
              <p:nvPr/>
            </p:nvSpPr>
            <p:spPr>
              <a:xfrm>
                <a:off x="3725334" y="2494288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Rectangle 68"/>
              <p:cNvSpPr>
                <a:spLocks/>
              </p:cNvSpPr>
              <p:nvPr/>
            </p:nvSpPr>
            <p:spPr>
              <a:xfrm>
                <a:off x="3898134" y="2494287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Rectangle 69"/>
              <p:cNvSpPr>
                <a:spLocks/>
              </p:cNvSpPr>
              <p:nvPr/>
            </p:nvSpPr>
            <p:spPr>
              <a:xfrm>
                <a:off x="4243734" y="2494286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71" name="Straight Connector 70"/>
              <p:cNvCxnSpPr>
                <a:stCxn id="70" idx="1"/>
                <a:endCxn id="70" idx="3"/>
              </p:cNvCxnSpPr>
              <p:nvPr/>
            </p:nvCxnSpPr>
            <p:spPr>
              <a:xfrm>
                <a:off x="4243734" y="2691629"/>
                <a:ext cx="172800" cy="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2" name="Straight Connector 71"/>
              <p:cNvCxnSpPr>
                <a:stCxn id="69" idx="1"/>
                <a:endCxn id="69" idx="3"/>
              </p:cNvCxnSpPr>
              <p:nvPr/>
            </p:nvCxnSpPr>
            <p:spPr>
              <a:xfrm>
                <a:off x="3898134" y="2691630"/>
                <a:ext cx="172800" cy="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3" name="Straight Connector 72"/>
              <p:cNvCxnSpPr>
                <a:stCxn id="67" idx="0"/>
                <a:endCxn id="67" idx="2"/>
              </p:cNvCxnSpPr>
              <p:nvPr/>
            </p:nvCxnSpPr>
            <p:spPr>
              <a:xfrm>
                <a:off x="4157334" y="2888974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7542978" y="3425687"/>
              <a:ext cx="864000" cy="1453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cxnSp>
          <p:nvCxnSpPr>
            <p:cNvPr id="50" name="Straight Connector 49"/>
            <p:cNvCxnSpPr>
              <a:stCxn id="49" idx="0"/>
              <a:endCxn id="49" idx="2"/>
            </p:cNvCxnSpPr>
            <p:nvPr/>
          </p:nvCxnSpPr>
          <p:spPr>
            <a:xfrm>
              <a:off x="7974978" y="3425687"/>
              <a:ext cx="0" cy="145315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1" name="Rectangle 50"/>
            <p:cNvSpPr>
              <a:spLocks noChangeAspect="1"/>
            </p:cNvSpPr>
            <p:nvPr/>
          </p:nvSpPr>
          <p:spPr>
            <a:xfrm>
              <a:off x="7702002" y="3571002"/>
              <a:ext cx="864000" cy="1453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cxnSp>
          <p:nvCxnSpPr>
            <p:cNvPr id="52" name="Straight Connector 51"/>
            <p:cNvCxnSpPr>
              <a:stCxn id="51" idx="0"/>
              <a:endCxn id="51" idx="2"/>
            </p:cNvCxnSpPr>
            <p:nvPr/>
          </p:nvCxnSpPr>
          <p:spPr>
            <a:xfrm>
              <a:off x="8134002" y="3571002"/>
              <a:ext cx="0" cy="145315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277308" y="2301918"/>
              <a:ext cx="1011041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 err="1">
                  <a:solidFill>
                    <a:prstClr val="black"/>
                  </a:solidFill>
                </a:rPr>
                <a:t>Performance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 err="1">
                  <a:solidFill>
                    <a:prstClr val="black"/>
                  </a:solidFill>
                </a:rPr>
                <a:t>timeframe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grpSp>
          <p:nvGrpSpPr>
            <p:cNvPr id="54" name="Group 53"/>
            <p:cNvGrpSpPr>
              <a:grpSpLocks noChangeAspect="1"/>
            </p:cNvGrpSpPr>
            <p:nvPr/>
          </p:nvGrpSpPr>
          <p:grpSpPr>
            <a:xfrm>
              <a:off x="8281635" y="3598431"/>
              <a:ext cx="88239" cy="73397"/>
              <a:chOff x="1410731" y="980661"/>
              <a:chExt cx="693039" cy="576469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>
              <a:grpSpLocks noChangeAspect="1"/>
            </p:cNvGrpSpPr>
            <p:nvPr/>
          </p:nvGrpSpPr>
          <p:grpSpPr>
            <a:xfrm>
              <a:off x="7758058" y="3453814"/>
              <a:ext cx="88239" cy="73397"/>
              <a:chOff x="1410731" y="980661"/>
              <a:chExt cx="693039" cy="576469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>
              <a:grpSpLocks noChangeAspect="1"/>
            </p:cNvGrpSpPr>
            <p:nvPr/>
          </p:nvGrpSpPr>
          <p:grpSpPr>
            <a:xfrm>
              <a:off x="8122611" y="3443864"/>
              <a:ext cx="88239" cy="73397"/>
              <a:chOff x="1410731" y="980661"/>
              <a:chExt cx="693039" cy="576469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>
              <a:grpSpLocks noChangeAspect="1"/>
            </p:cNvGrpSpPr>
            <p:nvPr/>
          </p:nvGrpSpPr>
          <p:grpSpPr>
            <a:xfrm>
              <a:off x="7785644" y="3588044"/>
              <a:ext cx="88239" cy="73397"/>
              <a:chOff x="1410731" y="980661"/>
              <a:chExt cx="693039" cy="576469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 73"/>
          <p:cNvGrpSpPr/>
          <p:nvPr/>
        </p:nvGrpSpPr>
        <p:grpSpPr>
          <a:xfrm>
            <a:off x="2230834" y="2443253"/>
            <a:ext cx="809838" cy="893530"/>
            <a:chOff x="692150" y="3574647"/>
            <a:chExt cx="877324" cy="967991"/>
          </a:xfrm>
        </p:grpSpPr>
        <p:sp>
          <p:nvSpPr>
            <p:cNvPr id="75" name="Rectangle 74"/>
            <p:cNvSpPr>
              <a:spLocks/>
            </p:cNvSpPr>
            <p:nvPr/>
          </p:nvSpPr>
          <p:spPr>
            <a:xfrm>
              <a:off x="1005040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38" dirty="0">
                  <a:solidFill>
                    <a:prstClr val="black"/>
                  </a:solidFill>
                </a:rPr>
                <a:t>R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P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V</a:t>
              </a:r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76" name="Rectangle 75"/>
            <p:cNvSpPr>
              <a:spLocks/>
            </p:cNvSpPr>
            <p:nvPr/>
          </p:nvSpPr>
          <p:spPr>
            <a:xfrm>
              <a:off x="1174674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77" name="Rectangle 76"/>
            <p:cNvSpPr>
              <a:spLocks/>
            </p:cNvSpPr>
            <p:nvPr/>
          </p:nvSpPr>
          <p:spPr>
            <a:xfrm>
              <a:off x="1174674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92150" y="3574647"/>
              <a:ext cx="877324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RPV „as </a:t>
              </a:r>
              <a:r>
                <a:rPr lang="hr-HR" sz="1108" dirty="0" err="1">
                  <a:solidFill>
                    <a:prstClr val="black"/>
                  </a:solidFill>
                </a:rPr>
                <a:t>is</a:t>
              </a:r>
              <a:r>
                <a:rPr lang="hr-HR" sz="1108" dirty="0">
                  <a:solidFill>
                    <a:prstClr val="black"/>
                  </a:solidFill>
                </a:rPr>
                <a:t>”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191548" y="4079478"/>
            <a:ext cx="934871" cy="1015434"/>
            <a:chOff x="2047440" y="4147953"/>
            <a:chExt cx="1012777" cy="1100054"/>
          </a:xfrm>
        </p:grpSpPr>
        <p:sp>
          <p:nvSpPr>
            <p:cNvPr id="80" name="Rectangle 79"/>
            <p:cNvSpPr>
              <a:spLocks/>
            </p:cNvSpPr>
            <p:nvPr/>
          </p:nvSpPr>
          <p:spPr>
            <a:xfrm>
              <a:off x="2272628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38" dirty="0">
                  <a:solidFill>
                    <a:prstClr val="black"/>
                  </a:solidFill>
                </a:rPr>
                <a:t>R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P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V</a:t>
              </a:r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81" name="Rectangle 80"/>
            <p:cNvSpPr>
              <a:spLocks/>
            </p:cNvSpPr>
            <p:nvPr/>
          </p:nvSpPr>
          <p:spPr>
            <a:xfrm>
              <a:off x="2442262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82" name="Rectangle 81"/>
            <p:cNvSpPr>
              <a:spLocks/>
            </p:cNvSpPr>
            <p:nvPr/>
          </p:nvSpPr>
          <p:spPr>
            <a:xfrm>
              <a:off x="2442262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047440" y="4593868"/>
              <a:ext cx="1012777" cy="654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RPV </a:t>
              </a:r>
              <a:r>
                <a:rPr lang="hr-HR" sz="1108" dirty="0" err="1">
                  <a:solidFill>
                    <a:prstClr val="black"/>
                  </a:solidFill>
                </a:rPr>
                <a:t>impact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on </a:t>
              </a:r>
              <a:r>
                <a:rPr lang="hr-HR" sz="1108" dirty="0" err="1">
                  <a:solidFill>
                    <a:prstClr val="black"/>
                  </a:solidFill>
                </a:rPr>
                <a:t>society</a:t>
              </a:r>
              <a:r>
                <a:rPr lang="hr-HR" sz="1108" dirty="0">
                  <a:solidFill>
                    <a:prstClr val="black"/>
                  </a:solidFill>
                </a:rPr>
                <a:t> &amp;</a:t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 err="1">
                  <a:solidFill>
                    <a:prstClr val="black"/>
                  </a:solidFill>
                </a:rPr>
                <a:t>environment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sp>
          <p:nvSpPr>
            <p:cNvPr id="84" name="Rectangle 83"/>
            <p:cNvSpPr>
              <a:spLocks/>
            </p:cNvSpPr>
            <p:nvPr/>
          </p:nvSpPr>
          <p:spPr>
            <a:xfrm>
              <a:off x="2615062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85" name="Rectangle 84"/>
            <p:cNvSpPr>
              <a:spLocks/>
            </p:cNvSpPr>
            <p:nvPr/>
          </p:nvSpPr>
          <p:spPr>
            <a:xfrm>
              <a:off x="2615062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838978" y="2375448"/>
            <a:ext cx="845103" cy="1305599"/>
            <a:chOff x="5998826" y="2301918"/>
            <a:chExt cx="915529" cy="1414399"/>
          </a:xfrm>
        </p:grpSpPr>
        <p:grpSp>
          <p:nvGrpSpPr>
            <p:cNvPr id="87" name="Group 86"/>
            <p:cNvGrpSpPr/>
            <p:nvPr/>
          </p:nvGrpSpPr>
          <p:grpSpPr>
            <a:xfrm>
              <a:off x="6024588" y="2888538"/>
              <a:ext cx="864000" cy="827779"/>
              <a:chOff x="3089230" y="2892310"/>
              <a:chExt cx="864000" cy="827779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3089230" y="2892310"/>
                <a:ext cx="864000" cy="540003"/>
                <a:chOff x="3725334" y="2494286"/>
                <a:chExt cx="864000" cy="540003"/>
              </a:xfrm>
            </p:grpSpPr>
            <p:sp>
              <p:nvSpPr>
                <p:cNvPr id="106" name="Rectangle 105"/>
                <p:cNvSpPr>
                  <a:spLocks noChangeAspect="1"/>
                </p:cNvSpPr>
                <p:nvPr/>
              </p:nvSpPr>
              <p:spPr>
                <a:xfrm>
                  <a:off x="3725334" y="2494289"/>
                  <a:ext cx="864000" cy="54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Rectangle 106"/>
                <p:cNvSpPr>
                  <a:spLocks noChangeAspect="1"/>
                </p:cNvSpPr>
                <p:nvPr/>
              </p:nvSpPr>
              <p:spPr>
                <a:xfrm>
                  <a:off x="3725334" y="2888974"/>
                  <a:ext cx="864000" cy="1453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Rectangle 107"/>
                <p:cNvSpPr>
                  <a:spLocks/>
                </p:cNvSpPr>
                <p:nvPr/>
              </p:nvSpPr>
              <p:spPr>
                <a:xfrm>
                  <a:off x="3725334" y="2494288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Rectangle 108"/>
                <p:cNvSpPr>
                  <a:spLocks/>
                </p:cNvSpPr>
                <p:nvPr/>
              </p:nvSpPr>
              <p:spPr>
                <a:xfrm>
                  <a:off x="3898134" y="2494287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Rectangle 109"/>
                <p:cNvSpPr>
                  <a:spLocks/>
                </p:cNvSpPr>
                <p:nvPr/>
              </p:nvSpPr>
              <p:spPr>
                <a:xfrm>
                  <a:off x="4243734" y="2494286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1" name="Straight Connector 110"/>
                <p:cNvCxnSpPr>
                  <a:stCxn id="110" idx="1"/>
                  <a:endCxn id="110" idx="3"/>
                </p:cNvCxnSpPr>
                <p:nvPr/>
              </p:nvCxnSpPr>
              <p:spPr>
                <a:xfrm>
                  <a:off x="4243734" y="2691629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Straight Connector 111"/>
                <p:cNvCxnSpPr>
                  <a:stCxn id="109" idx="1"/>
                  <a:endCxn id="109" idx="3"/>
                </p:cNvCxnSpPr>
                <p:nvPr/>
              </p:nvCxnSpPr>
              <p:spPr>
                <a:xfrm>
                  <a:off x="3898134" y="2691630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3" name="Straight Connector 112"/>
                <p:cNvCxnSpPr>
                  <a:stCxn id="107" idx="0"/>
                  <a:endCxn id="107" idx="2"/>
                </p:cNvCxnSpPr>
                <p:nvPr/>
              </p:nvCxnSpPr>
              <p:spPr>
                <a:xfrm>
                  <a:off x="4157334" y="2888974"/>
                  <a:ext cx="0" cy="145315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02" name="Rectangle 101"/>
              <p:cNvSpPr>
                <a:spLocks noChangeAspect="1"/>
              </p:cNvSpPr>
              <p:nvPr/>
            </p:nvSpPr>
            <p:spPr>
              <a:xfrm>
                <a:off x="3089230" y="3429459"/>
                <a:ext cx="864000" cy="1453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03" name="Straight Connector 102"/>
              <p:cNvCxnSpPr>
                <a:stCxn id="102" idx="0"/>
                <a:endCxn id="102" idx="2"/>
              </p:cNvCxnSpPr>
              <p:nvPr/>
            </p:nvCxnSpPr>
            <p:spPr>
              <a:xfrm>
                <a:off x="3521230" y="3429459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4" name="Rectangle 103"/>
              <p:cNvSpPr>
                <a:spLocks noChangeAspect="1"/>
              </p:cNvSpPr>
              <p:nvPr/>
            </p:nvSpPr>
            <p:spPr>
              <a:xfrm>
                <a:off x="3089230" y="3574774"/>
                <a:ext cx="864000" cy="14531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05" name="Straight Connector 104"/>
              <p:cNvCxnSpPr>
                <a:stCxn id="104" idx="0"/>
                <a:endCxn id="104" idx="2"/>
              </p:cNvCxnSpPr>
              <p:nvPr/>
            </p:nvCxnSpPr>
            <p:spPr>
              <a:xfrm>
                <a:off x="3521230" y="3574774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8" name="TextBox 87"/>
            <p:cNvSpPr txBox="1"/>
            <p:nvPr/>
          </p:nvSpPr>
          <p:spPr>
            <a:xfrm>
              <a:off x="5998826" y="2301918"/>
              <a:ext cx="915529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 err="1">
                  <a:solidFill>
                    <a:prstClr val="black"/>
                  </a:solidFill>
                </a:rPr>
                <a:t>Improved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3PBM draft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grpSp>
          <p:nvGrpSpPr>
            <p:cNvPr id="89" name="Group 88"/>
            <p:cNvGrpSpPr>
              <a:grpSpLocks noChangeAspect="1"/>
            </p:cNvGrpSpPr>
            <p:nvPr/>
          </p:nvGrpSpPr>
          <p:grpSpPr>
            <a:xfrm>
              <a:off x="6604221" y="3598431"/>
              <a:ext cx="88239" cy="73397"/>
              <a:chOff x="1410731" y="980661"/>
              <a:chExt cx="693039" cy="576469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>
              <a:grpSpLocks noChangeAspect="1"/>
            </p:cNvGrpSpPr>
            <p:nvPr/>
          </p:nvGrpSpPr>
          <p:grpSpPr>
            <a:xfrm>
              <a:off x="6239668" y="3453814"/>
              <a:ext cx="88239" cy="73397"/>
              <a:chOff x="1410731" y="980661"/>
              <a:chExt cx="693039" cy="576469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/>
            <p:cNvGrpSpPr>
              <a:grpSpLocks noChangeAspect="1"/>
            </p:cNvGrpSpPr>
            <p:nvPr/>
          </p:nvGrpSpPr>
          <p:grpSpPr>
            <a:xfrm>
              <a:off x="6604221" y="3443864"/>
              <a:ext cx="88239" cy="73397"/>
              <a:chOff x="1410731" y="980661"/>
              <a:chExt cx="693039" cy="576469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>
              <a:grpSpLocks noChangeAspect="1"/>
            </p:cNvGrpSpPr>
            <p:nvPr/>
          </p:nvGrpSpPr>
          <p:grpSpPr>
            <a:xfrm>
              <a:off x="6108230" y="3588044"/>
              <a:ext cx="88239" cy="73397"/>
              <a:chOff x="1410731" y="980661"/>
              <a:chExt cx="693039" cy="576469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" name="Group 113"/>
          <p:cNvGrpSpPr/>
          <p:nvPr/>
        </p:nvGrpSpPr>
        <p:grpSpPr>
          <a:xfrm>
            <a:off x="3442932" y="2051839"/>
            <a:ext cx="930063" cy="1629631"/>
            <a:chOff x="3403107" y="1951342"/>
            <a:chExt cx="1007568" cy="1765434"/>
          </a:xfrm>
        </p:grpSpPr>
        <p:sp>
          <p:nvSpPr>
            <p:cNvPr id="115" name="TextBox 114"/>
            <p:cNvSpPr txBox="1"/>
            <p:nvPr/>
          </p:nvSpPr>
          <p:spPr>
            <a:xfrm>
              <a:off x="3403107" y="1951342"/>
              <a:ext cx="1007568" cy="654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3PBM </a:t>
              </a:r>
              <a:r>
                <a:rPr lang="hr-HR" sz="1108" dirty="0" err="1">
                  <a:solidFill>
                    <a:prstClr val="black"/>
                  </a:solidFill>
                </a:rPr>
                <a:t>Cause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and </a:t>
              </a:r>
              <a:r>
                <a:rPr lang="hr-HR" sz="1108" dirty="0" err="1">
                  <a:solidFill>
                    <a:prstClr val="black"/>
                  </a:solidFill>
                </a:rPr>
                <a:t>effect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 err="1">
                  <a:solidFill>
                    <a:prstClr val="black"/>
                  </a:solidFill>
                </a:rPr>
                <a:t>relationships</a:t>
              </a:r>
              <a:endParaRPr lang="en-US" sz="1108" dirty="0">
                <a:solidFill>
                  <a:srgbClr val="5B9BD5">
                    <a:lumMod val="75000"/>
                  </a:srgbClr>
                </a:solidFill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3500058" y="2888997"/>
              <a:ext cx="864000" cy="827779"/>
              <a:chOff x="3500058" y="2888997"/>
              <a:chExt cx="864000" cy="827779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3500058" y="2888997"/>
                <a:ext cx="864000" cy="827779"/>
                <a:chOff x="3089230" y="2892310"/>
                <a:chExt cx="864000" cy="827779"/>
              </a:xfrm>
            </p:grpSpPr>
            <p:grpSp>
              <p:nvGrpSpPr>
                <p:cNvPr id="134" name="Group 133"/>
                <p:cNvGrpSpPr/>
                <p:nvPr/>
              </p:nvGrpSpPr>
              <p:grpSpPr>
                <a:xfrm>
                  <a:off x="3089230" y="2892310"/>
                  <a:ext cx="864000" cy="540003"/>
                  <a:chOff x="3725334" y="2494286"/>
                  <a:chExt cx="864000" cy="540003"/>
                </a:xfrm>
              </p:grpSpPr>
              <p:sp>
                <p:nvSpPr>
                  <p:cNvPr id="139" name="Rectangle 138"/>
                  <p:cNvSpPr>
                    <a:spLocks noChangeAspect="1"/>
                  </p:cNvSpPr>
                  <p:nvPr/>
                </p:nvSpPr>
                <p:spPr>
                  <a:xfrm>
                    <a:off x="3725334" y="2494289"/>
                    <a:ext cx="864000" cy="540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0" name="Rectangle 139"/>
                  <p:cNvSpPr>
                    <a:spLocks noChangeAspect="1"/>
                  </p:cNvSpPr>
                  <p:nvPr/>
                </p:nvSpPr>
                <p:spPr>
                  <a:xfrm>
                    <a:off x="3725334" y="2888974"/>
                    <a:ext cx="864000" cy="1453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1" name="Rectangle 140"/>
                  <p:cNvSpPr>
                    <a:spLocks/>
                  </p:cNvSpPr>
                  <p:nvPr/>
                </p:nvSpPr>
                <p:spPr>
                  <a:xfrm>
                    <a:off x="3725334" y="2494288"/>
                    <a:ext cx="172800" cy="3946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2" name="Rectangle 141"/>
                  <p:cNvSpPr>
                    <a:spLocks/>
                  </p:cNvSpPr>
                  <p:nvPr/>
                </p:nvSpPr>
                <p:spPr>
                  <a:xfrm>
                    <a:off x="3898134" y="2494287"/>
                    <a:ext cx="172800" cy="3946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3" name="Rectangle 142"/>
                  <p:cNvSpPr>
                    <a:spLocks/>
                  </p:cNvSpPr>
                  <p:nvPr/>
                </p:nvSpPr>
                <p:spPr>
                  <a:xfrm>
                    <a:off x="4243734" y="2494286"/>
                    <a:ext cx="172800" cy="3946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144" name="Straight Connector 143"/>
                  <p:cNvCxnSpPr>
                    <a:stCxn id="143" idx="1"/>
                    <a:endCxn id="143" idx="3"/>
                  </p:cNvCxnSpPr>
                  <p:nvPr/>
                </p:nvCxnSpPr>
                <p:spPr>
                  <a:xfrm>
                    <a:off x="4243734" y="2691629"/>
                    <a:ext cx="172800" cy="0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5" name="Straight Connector 144"/>
                  <p:cNvCxnSpPr>
                    <a:stCxn id="142" idx="1"/>
                    <a:endCxn id="142" idx="3"/>
                  </p:cNvCxnSpPr>
                  <p:nvPr/>
                </p:nvCxnSpPr>
                <p:spPr>
                  <a:xfrm>
                    <a:off x="3898134" y="2691630"/>
                    <a:ext cx="172800" cy="0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6" name="Straight Connector 145"/>
                  <p:cNvCxnSpPr>
                    <a:stCxn id="140" idx="0"/>
                    <a:endCxn id="140" idx="2"/>
                  </p:cNvCxnSpPr>
                  <p:nvPr/>
                </p:nvCxnSpPr>
                <p:spPr>
                  <a:xfrm>
                    <a:off x="4157334" y="2888974"/>
                    <a:ext cx="0" cy="145315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sp>
              <p:nvSpPr>
                <p:cNvPr id="135" name="Rectangle 134"/>
                <p:cNvSpPr>
                  <a:spLocks noChangeAspect="1"/>
                </p:cNvSpPr>
                <p:nvPr/>
              </p:nvSpPr>
              <p:spPr>
                <a:xfrm>
                  <a:off x="3089230" y="3429459"/>
                  <a:ext cx="864000" cy="14531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36" name="Straight Connector 135"/>
                <p:cNvCxnSpPr>
                  <a:stCxn id="135" idx="0"/>
                  <a:endCxn id="135" idx="2"/>
                </p:cNvCxnSpPr>
                <p:nvPr/>
              </p:nvCxnSpPr>
              <p:spPr>
                <a:xfrm>
                  <a:off x="3521230" y="3429459"/>
                  <a:ext cx="0" cy="145315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37" name="Rectangle 136"/>
                <p:cNvSpPr>
                  <a:spLocks noChangeAspect="1"/>
                </p:cNvSpPr>
                <p:nvPr/>
              </p:nvSpPr>
              <p:spPr>
                <a:xfrm>
                  <a:off x="3089230" y="3574774"/>
                  <a:ext cx="864000" cy="145315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  <a:endCxn id="137" idx="2"/>
                </p:cNvCxnSpPr>
                <p:nvPr/>
              </p:nvCxnSpPr>
              <p:spPr>
                <a:xfrm>
                  <a:off x="3521230" y="3574774"/>
                  <a:ext cx="0" cy="145315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18" name="Group 117"/>
              <p:cNvGrpSpPr>
                <a:grpSpLocks noChangeAspect="1"/>
              </p:cNvGrpSpPr>
              <p:nvPr/>
            </p:nvGrpSpPr>
            <p:grpSpPr>
              <a:xfrm>
                <a:off x="4079691" y="3598890"/>
                <a:ext cx="88239" cy="73397"/>
                <a:chOff x="1410731" y="980661"/>
                <a:chExt cx="693039" cy="576469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410731" y="980661"/>
                  <a:ext cx="693039" cy="57646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flipV="1">
                  <a:off x="1410731" y="1062240"/>
                  <a:ext cx="520239" cy="49489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>
                <a:grpSpLocks noChangeAspect="1"/>
              </p:cNvGrpSpPr>
              <p:nvPr/>
            </p:nvGrpSpPr>
            <p:grpSpPr>
              <a:xfrm>
                <a:off x="3715138" y="3454273"/>
                <a:ext cx="88239" cy="73397"/>
                <a:chOff x="1410731" y="980661"/>
                <a:chExt cx="693039" cy="576469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1410731" y="980661"/>
                  <a:ext cx="693039" cy="57646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flipV="1">
                  <a:off x="1410731" y="1062240"/>
                  <a:ext cx="520239" cy="49489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119"/>
              <p:cNvGrpSpPr>
                <a:grpSpLocks noChangeAspect="1"/>
              </p:cNvGrpSpPr>
              <p:nvPr/>
            </p:nvGrpSpPr>
            <p:grpSpPr>
              <a:xfrm>
                <a:off x="4079691" y="3444323"/>
                <a:ext cx="88239" cy="73397"/>
                <a:chOff x="1410731" y="980661"/>
                <a:chExt cx="693039" cy="576469"/>
              </a:xfrm>
            </p:grpSpPr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1410731" y="980661"/>
                  <a:ext cx="693039" cy="57646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flipV="1">
                  <a:off x="1410731" y="1062240"/>
                  <a:ext cx="520239" cy="49489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/>
              <p:cNvGrpSpPr>
                <a:grpSpLocks noChangeAspect="1"/>
              </p:cNvGrpSpPr>
              <p:nvPr/>
            </p:nvGrpSpPr>
            <p:grpSpPr>
              <a:xfrm>
                <a:off x="3583700" y="3588503"/>
                <a:ext cx="88239" cy="73397"/>
                <a:chOff x="1410731" y="980661"/>
                <a:chExt cx="693039" cy="576469"/>
              </a:xfrm>
            </p:grpSpPr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1410731" y="980661"/>
                  <a:ext cx="693039" cy="57646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flipV="1">
                  <a:off x="1410731" y="1062240"/>
                  <a:ext cx="520239" cy="49489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Freeform 121"/>
              <p:cNvSpPr>
                <a:spLocks noChangeAspect="1"/>
              </p:cNvSpPr>
              <p:nvPr/>
            </p:nvSpPr>
            <p:spPr>
              <a:xfrm>
                <a:off x="3655078" y="3069975"/>
                <a:ext cx="138673" cy="394685"/>
              </a:xfrm>
              <a:custGeom>
                <a:avLst/>
                <a:gdLst>
                  <a:gd name="connsiteX0" fmla="*/ 241149 w 241149"/>
                  <a:gd name="connsiteY0" fmla="*/ 0 h 490331"/>
                  <a:gd name="connsiteX1" fmla="*/ 2610 w 241149"/>
                  <a:gd name="connsiteY1" fmla="*/ 231913 h 490331"/>
                  <a:gd name="connsiteX2" fmla="*/ 135132 w 241149"/>
                  <a:gd name="connsiteY2" fmla="*/ 490331 h 490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149" h="490331">
                    <a:moveTo>
                      <a:pt x="241149" y="0"/>
                    </a:moveTo>
                    <a:cubicBezTo>
                      <a:pt x="130714" y="75095"/>
                      <a:pt x="20279" y="150191"/>
                      <a:pt x="2610" y="231913"/>
                    </a:cubicBezTo>
                    <a:cubicBezTo>
                      <a:pt x="-15059" y="313635"/>
                      <a:pt x="60036" y="401983"/>
                      <a:pt x="135132" y="490331"/>
                    </a:cubicBezTo>
                  </a:path>
                </a:pathLst>
              </a:custGeom>
              <a:noFill/>
              <a:ln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2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Freeform 122"/>
              <p:cNvSpPr>
                <a:spLocks noChangeAspect="1"/>
              </p:cNvSpPr>
              <p:nvPr/>
            </p:nvSpPr>
            <p:spPr>
              <a:xfrm flipH="1">
                <a:off x="4112810" y="3083488"/>
                <a:ext cx="140004" cy="394685"/>
              </a:xfrm>
              <a:custGeom>
                <a:avLst/>
                <a:gdLst>
                  <a:gd name="connsiteX0" fmla="*/ 241149 w 241149"/>
                  <a:gd name="connsiteY0" fmla="*/ 0 h 490331"/>
                  <a:gd name="connsiteX1" fmla="*/ 2610 w 241149"/>
                  <a:gd name="connsiteY1" fmla="*/ 231913 h 490331"/>
                  <a:gd name="connsiteX2" fmla="*/ 135132 w 241149"/>
                  <a:gd name="connsiteY2" fmla="*/ 490331 h 490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149" h="490331">
                    <a:moveTo>
                      <a:pt x="241149" y="0"/>
                    </a:moveTo>
                    <a:cubicBezTo>
                      <a:pt x="130714" y="75095"/>
                      <a:pt x="20279" y="150191"/>
                      <a:pt x="2610" y="231913"/>
                    </a:cubicBezTo>
                    <a:cubicBezTo>
                      <a:pt x="-15059" y="313635"/>
                      <a:pt x="60036" y="401983"/>
                      <a:pt x="135132" y="490331"/>
                    </a:cubicBezTo>
                  </a:path>
                </a:pathLst>
              </a:custGeom>
              <a:noFill/>
              <a:ln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2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Freeform 123"/>
              <p:cNvSpPr>
                <a:spLocks noChangeAspect="1"/>
              </p:cNvSpPr>
              <p:nvPr/>
            </p:nvSpPr>
            <p:spPr>
              <a:xfrm>
                <a:off x="3561614" y="3050350"/>
                <a:ext cx="189693" cy="555322"/>
              </a:xfrm>
              <a:custGeom>
                <a:avLst/>
                <a:gdLst>
                  <a:gd name="connsiteX0" fmla="*/ 241149 w 241149"/>
                  <a:gd name="connsiteY0" fmla="*/ 0 h 490331"/>
                  <a:gd name="connsiteX1" fmla="*/ 2610 w 241149"/>
                  <a:gd name="connsiteY1" fmla="*/ 231913 h 490331"/>
                  <a:gd name="connsiteX2" fmla="*/ 135132 w 241149"/>
                  <a:gd name="connsiteY2" fmla="*/ 490331 h 490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149" h="490331">
                    <a:moveTo>
                      <a:pt x="241149" y="0"/>
                    </a:moveTo>
                    <a:cubicBezTo>
                      <a:pt x="130714" y="75095"/>
                      <a:pt x="20279" y="150191"/>
                      <a:pt x="2610" y="231913"/>
                    </a:cubicBezTo>
                    <a:cubicBezTo>
                      <a:pt x="-15059" y="313635"/>
                      <a:pt x="60036" y="401983"/>
                      <a:pt x="135132" y="490331"/>
                    </a:cubicBezTo>
                  </a:path>
                </a:pathLst>
              </a:custGeom>
              <a:noFill/>
              <a:ln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2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Freeform 124"/>
              <p:cNvSpPr>
                <a:spLocks noChangeAspect="1"/>
              </p:cNvSpPr>
              <p:nvPr/>
            </p:nvSpPr>
            <p:spPr>
              <a:xfrm flipH="1">
                <a:off x="4174126" y="3043568"/>
                <a:ext cx="153983" cy="555322"/>
              </a:xfrm>
              <a:custGeom>
                <a:avLst/>
                <a:gdLst>
                  <a:gd name="connsiteX0" fmla="*/ 241149 w 241149"/>
                  <a:gd name="connsiteY0" fmla="*/ 0 h 490331"/>
                  <a:gd name="connsiteX1" fmla="*/ 2610 w 241149"/>
                  <a:gd name="connsiteY1" fmla="*/ 231913 h 490331"/>
                  <a:gd name="connsiteX2" fmla="*/ 135132 w 241149"/>
                  <a:gd name="connsiteY2" fmla="*/ 490331 h 490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149" h="490331">
                    <a:moveTo>
                      <a:pt x="241149" y="0"/>
                    </a:moveTo>
                    <a:cubicBezTo>
                      <a:pt x="130714" y="75095"/>
                      <a:pt x="20279" y="150191"/>
                      <a:pt x="2610" y="231913"/>
                    </a:cubicBezTo>
                    <a:cubicBezTo>
                      <a:pt x="-15059" y="313635"/>
                      <a:pt x="60036" y="401983"/>
                      <a:pt x="135132" y="490331"/>
                    </a:cubicBezTo>
                  </a:path>
                </a:pathLst>
              </a:custGeom>
              <a:noFill/>
              <a:ln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2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47" name="Group 146"/>
          <p:cNvGrpSpPr/>
          <p:nvPr/>
        </p:nvGrpSpPr>
        <p:grpSpPr>
          <a:xfrm>
            <a:off x="4426901" y="4084326"/>
            <a:ext cx="1385316" cy="807813"/>
            <a:chOff x="4469073" y="4153204"/>
            <a:chExt cx="1500759" cy="875131"/>
          </a:xfrm>
        </p:grpSpPr>
        <p:sp>
          <p:nvSpPr>
            <p:cNvPr id="148" name="TextBox 147"/>
            <p:cNvSpPr txBox="1"/>
            <p:nvPr/>
          </p:nvSpPr>
          <p:spPr>
            <a:xfrm>
              <a:off x="4469073" y="4558901"/>
              <a:ext cx="1500759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RPV </a:t>
              </a:r>
              <a:r>
                <a:rPr lang="hr-HR" sz="1108" dirty="0" err="1">
                  <a:solidFill>
                    <a:prstClr val="black"/>
                  </a:solidFill>
                </a:rPr>
                <a:t>transformations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and </a:t>
              </a:r>
              <a:r>
                <a:rPr lang="hr-HR" sz="1108" dirty="0" err="1">
                  <a:solidFill>
                    <a:prstClr val="black"/>
                  </a:solidFill>
                </a:rPr>
                <a:t>expected</a:t>
              </a:r>
              <a:r>
                <a:rPr lang="hr-HR" sz="1108" dirty="0">
                  <a:solidFill>
                    <a:prstClr val="black"/>
                  </a:solidFill>
                </a:rPr>
                <a:t> </a:t>
              </a:r>
              <a:r>
                <a:rPr lang="hr-HR" sz="1108" dirty="0" err="1">
                  <a:solidFill>
                    <a:prstClr val="black"/>
                  </a:solidFill>
                </a:rPr>
                <a:t>results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4790619" y="4153204"/>
              <a:ext cx="1034758" cy="394685"/>
              <a:chOff x="4790619" y="4153204"/>
              <a:chExt cx="1034758" cy="394685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4790619" y="4153204"/>
                <a:ext cx="861958" cy="394685"/>
                <a:chOff x="4790619" y="4153204"/>
                <a:chExt cx="861958" cy="394685"/>
              </a:xfrm>
            </p:grpSpPr>
            <p:sp>
              <p:nvSpPr>
                <p:cNvPr id="154" name="Rectangle 153"/>
                <p:cNvSpPr>
                  <a:spLocks/>
                </p:cNvSpPr>
                <p:nvPr/>
              </p:nvSpPr>
              <p:spPr>
                <a:xfrm>
                  <a:off x="4790619" y="4153204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r-HR" sz="738" dirty="0">
                      <a:solidFill>
                        <a:prstClr val="black"/>
                      </a:solidFill>
                    </a:rPr>
                    <a:t>R</a:t>
                  </a:r>
                  <a:br>
                    <a:rPr lang="hr-HR" sz="738" dirty="0">
                      <a:solidFill>
                        <a:prstClr val="black"/>
                      </a:solidFill>
                    </a:rPr>
                  </a:br>
                  <a:r>
                    <a:rPr lang="hr-HR" sz="738" dirty="0">
                      <a:solidFill>
                        <a:prstClr val="black"/>
                      </a:solidFill>
                    </a:rPr>
                    <a:t>P</a:t>
                  </a:r>
                  <a:br>
                    <a:rPr lang="hr-HR" sz="738" dirty="0">
                      <a:solidFill>
                        <a:prstClr val="black"/>
                      </a:solidFill>
                    </a:rPr>
                  </a:br>
                  <a:r>
                    <a:rPr lang="hr-HR" sz="738" dirty="0">
                      <a:solidFill>
                        <a:prstClr val="black"/>
                      </a:solidFill>
                    </a:rPr>
                    <a:t>V</a:t>
                  </a:r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5" name="Rectangle 154"/>
                <p:cNvSpPr>
                  <a:spLocks/>
                </p:cNvSpPr>
                <p:nvPr/>
              </p:nvSpPr>
              <p:spPr>
                <a:xfrm>
                  <a:off x="4960253" y="4153204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Rectangle 155"/>
                <p:cNvSpPr>
                  <a:spLocks/>
                </p:cNvSpPr>
                <p:nvPr/>
              </p:nvSpPr>
              <p:spPr>
                <a:xfrm>
                  <a:off x="4960253" y="4283946"/>
                  <a:ext cx="172800" cy="133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57" name="Group 156"/>
                <p:cNvGrpSpPr/>
                <p:nvPr/>
              </p:nvGrpSpPr>
              <p:grpSpPr>
                <a:xfrm>
                  <a:off x="5133053" y="4153204"/>
                  <a:ext cx="172800" cy="394685"/>
                  <a:chOff x="6524518" y="4153204"/>
                  <a:chExt cx="172800" cy="394685"/>
                </a:xfrm>
              </p:grpSpPr>
              <p:sp>
                <p:nvSpPr>
                  <p:cNvPr id="164" name="Rectangle 163"/>
                  <p:cNvSpPr>
                    <a:spLocks/>
                  </p:cNvSpPr>
                  <p:nvPr/>
                </p:nvSpPr>
                <p:spPr>
                  <a:xfrm>
                    <a:off x="6524518" y="4153204"/>
                    <a:ext cx="172800" cy="3946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5" name="Rectangle 164"/>
                  <p:cNvSpPr>
                    <a:spLocks/>
                  </p:cNvSpPr>
                  <p:nvPr/>
                </p:nvSpPr>
                <p:spPr>
                  <a:xfrm>
                    <a:off x="6524518" y="4283946"/>
                    <a:ext cx="172800" cy="133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58" name="Group 157"/>
                <p:cNvGrpSpPr/>
                <p:nvPr/>
              </p:nvGrpSpPr>
              <p:grpSpPr>
                <a:xfrm>
                  <a:off x="5306977" y="4153204"/>
                  <a:ext cx="172800" cy="394685"/>
                  <a:chOff x="6524518" y="4153204"/>
                  <a:chExt cx="172800" cy="394685"/>
                </a:xfrm>
              </p:grpSpPr>
              <p:sp>
                <p:nvSpPr>
                  <p:cNvPr id="162" name="Rectangle 161"/>
                  <p:cNvSpPr>
                    <a:spLocks/>
                  </p:cNvSpPr>
                  <p:nvPr/>
                </p:nvSpPr>
                <p:spPr>
                  <a:xfrm>
                    <a:off x="6524518" y="4153204"/>
                    <a:ext cx="172800" cy="39468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3" name="Rectangle 162"/>
                  <p:cNvSpPr>
                    <a:spLocks/>
                  </p:cNvSpPr>
                  <p:nvPr/>
                </p:nvSpPr>
                <p:spPr>
                  <a:xfrm>
                    <a:off x="6524518" y="4283946"/>
                    <a:ext cx="172800" cy="1332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5479777" y="4153204"/>
                  <a:ext cx="172800" cy="394685"/>
                  <a:chOff x="6524518" y="4153204"/>
                  <a:chExt cx="172800" cy="394685"/>
                </a:xfrm>
              </p:grpSpPr>
              <p:sp>
                <p:nvSpPr>
                  <p:cNvPr id="160" name="Rectangle 159"/>
                  <p:cNvSpPr>
                    <a:spLocks/>
                  </p:cNvSpPr>
                  <p:nvPr/>
                </p:nvSpPr>
                <p:spPr>
                  <a:xfrm>
                    <a:off x="6524518" y="4153204"/>
                    <a:ext cx="172800" cy="3946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1" name="Rectangle 160"/>
                  <p:cNvSpPr>
                    <a:spLocks/>
                  </p:cNvSpPr>
                  <p:nvPr/>
                </p:nvSpPr>
                <p:spPr>
                  <a:xfrm>
                    <a:off x="6524518" y="4283946"/>
                    <a:ext cx="172800" cy="133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151" name="Group 150"/>
              <p:cNvGrpSpPr/>
              <p:nvPr/>
            </p:nvGrpSpPr>
            <p:grpSpPr>
              <a:xfrm>
                <a:off x="5652577" y="4153204"/>
                <a:ext cx="172800" cy="394685"/>
                <a:chOff x="6524518" y="4153204"/>
                <a:chExt cx="172800" cy="394685"/>
              </a:xfrm>
            </p:grpSpPr>
            <p:sp>
              <p:nvSpPr>
                <p:cNvPr id="152" name="Rectangle 151"/>
                <p:cNvSpPr>
                  <a:spLocks/>
                </p:cNvSpPr>
                <p:nvPr/>
              </p:nvSpPr>
              <p:spPr>
                <a:xfrm>
                  <a:off x="6524518" y="4153204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Rectangle 152"/>
                <p:cNvSpPr>
                  <a:spLocks/>
                </p:cNvSpPr>
                <p:nvPr/>
              </p:nvSpPr>
              <p:spPr>
                <a:xfrm>
                  <a:off x="6524518" y="4283946"/>
                  <a:ext cx="172800" cy="133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166" name="Group 165"/>
          <p:cNvGrpSpPr/>
          <p:nvPr/>
        </p:nvGrpSpPr>
        <p:grpSpPr>
          <a:xfrm>
            <a:off x="3470588" y="4079479"/>
            <a:ext cx="822662" cy="674443"/>
            <a:chOff x="3433070" y="4147953"/>
            <a:chExt cx="891218" cy="730647"/>
          </a:xfrm>
        </p:grpSpPr>
        <p:sp>
          <p:nvSpPr>
            <p:cNvPr id="167" name="Rectangle 166"/>
            <p:cNvSpPr>
              <a:spLocks/>
            </p:cNvSpPr>
            <p:nvPr/>
          </p:nvSpPr>
          <p:spPr>
            <a:xfrm>
              <a:off x="3597477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38" dirty="0">
                  <a:solidFill>
                    <a:prstClr val="black"/>
                  </a:solidFill>
                </a:rPr>
                <a:t>R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P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V</a:t>
              </a:r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68" name="Rectangle 167"/>
            <p:cNvSpPr>
              <a:spLocks/>
            </p:cNvSpPr>
            <p:nvPr/>
          </p:nvSpPr>
          <p:spPr>
            <a:xfrm>
              <a:off x="3767111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69" name="Rectangle 168"/>
            <p:cNvSpPr>
              <a:spLocks/>
            </p:cNvSpPr>
            <p:nvPr/>
          </p:nvSpPr>
          <p:spPr>
            <a:xfrm>
              <a:off x="3767111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3433070" y="4593868"/>
              <a:ext cx="891218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RPV </a:t>
              </a:r>
              <a:r>
                <a:rPr lang="hr-HR" sz="1108" dirty="0" err="1">
                  <a:solidFill>
                    <a:prstClr val="black"/>
                  </a:solidFill>
                </a:rPr>
                <a:t>trends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sp>
          <p:nvSpPr>
            <p:cNvPr id="171" name="Rectangle 170"/>
            <p:cNvSpPr>
              <a:spLocks/>
            </p:cNvSpPr>
            <p:nvPr/>
          </p:nvSpPr>
          <p:spPr>
            <a:xfrm>
              <a:off x="3939911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2" name="Rectangle 171"/>
            <p:cNvSpPr>
              <a:spLocks/>
            </p:cNvSpPr>
            <p:nvPr/>
          </p:nvSpPr>
          <p:spPr>
            <a:xfrm>
              <a:off x="3939911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3" name="Rectangle 172"/>
            <p:cNvSpPr>
              <a:spLocks/>
            </p:cNvSpPr>
            <p:nvPr/>
          </p:nvSpPr>
          <p:spPr>
            <a:xfrm>
              <a:off x="4112711" y="4147953"/>
              <a:ext cx="172800" cy="3946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4" name="Rectangle 173"/>
            <p:cNvSpPr>
              <a:spLocks/>
            </p:cNvSpPr>
            <p:nvPr/>
          </p:nvSpPr>
          <p:spPr>
            <a:xfrm>
              <a:off x="4112711" y="4278695"/>
              <a:ext cx="172800" cy="133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831901" y="4079479"/>
            <a:ext cx="867545" cy="674443"/>
            <a:chOff x="5991156" y="4147953"/>
            <a:chExt cx="939840" cy="730647"/>
          </a:xfrm>
        </p:grpSpPr>
        <p:sp>
          <p:nvSpPr>
            <p:cNvPr id="176" name="Rectangle 175"/>
            <p:cNvSpPr>
              <a:spLocks/>
            </p:cNvSpPr>
            <p:nvPr/>
          </p:nvSpPr>
          <p:spPr>
            <a:xfrm>
              <a:off x="6310386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38" dirty="0">
                  <a:solidFill>
                    <a:prstClr val="black"/>
                  </a:solidFill>
                </a:rPr>
                <a:t>R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P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V</a:t>
              </a:r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7" name="Rectangle 176"/>
            <p:cNvSpPr>
              <a:spLocks/>
            </p:cNvSpPr>
            <p:nvPr/>
          </p:nvSpPr>
          <p:spPr>
            <a:xfrm>
              <a:off x="6480020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8" name="Rectangle 177"/>
            <p:cNvSpPr>
              <a:spLocks/>
            </p:cNvSpPr>
            <p:nvPr/>
          </p:nvSpPr>
          <p:spPr>
            <a:xfrm>
              <a:off x="6480020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5991156" y="4593868"/>
              <a:ext cx="939840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RPV „to </a:t>
              </a:r>
              <a:r>
                <a:rPr lang="hr-HR" sz="1108" dirty="0" err="1">
                  <a:solidFill>
                    <a:prstClr val="black"/>
                  </a:solidFill>
                </a:rPr>
                <a:t>be</a:t>
              </a:r>
              <a:r>
                <a:rPr lang="hr-HR" sz="1108" dirty="0">
                  <a:solidFill>
                    <a:prstClr val="black"/>
                  </a:solidFill>
                </a:rPr>
                <a:t>”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7189843" y="4100887"/>
            <a:ext cx="910827" cy="653034"/>
            <a:chOff x="7462262" y="4171146"/>
            <a:chExt cx="986730" cy="707454"/>
          </a:xfrm>
        </p:grpSpPr>
        <p:sp>
          <p:nvSpPr>
            <p:cNvPr id="181" name="TextBox 180"/>
            <p:cNvSpPr txBox="1"/>
            <p:nvPr/>
          </p:nvSpPr>
          <p:spPr>
            <a:xfrm>
              <a:off x="7462262" y="4593868"/>
              <a:ext cx="986730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Test &amp; </a:t>
              </a:r>
              <a:r>
                <a:rPr lang="hr-HR" sz="1108" dirty="0" err="1">
                  <a:solidFill>
                    <a:prstClr val="black"/>
                  </a:solidFill>
                </a:rPr>
                <a:t>Learn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sp>
          <p:nvSpPr>
            <p:cNvPr id="182" name="Rectangle 181"/>
            <p:cNvSpPr>
              <a:spLocks/>
            </p:cNvSpPr>
            <p:nvPr/>
          </p:nvSpPr>
          <p:spPr>
            <a:xfrm rot="20913174">
              <a:off x="7631547" y="4171147"/>
              <a:ext cx="274142" cy="394685"/>
            </a:xfrm>
            <a:prstGeom prst="rect">
              <a:avLst/>
            </a:prstGeom>
            <a:solidFill>
              <a:srgbClr val="FFB9B9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T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sp>
          <p:nvSpPr>
            <p:cNvPr id="183" name="Rectangle 182"/>
            <p:cNvSpPr>
              <a:spLocks/>
            </p:cNvSpPr>
            <p:nvPr/>
          </p:nvSpPr>
          <p:spPr>
            <a:xfrm rot="683747">
              <a:off x="7956391" y="4171146"/>
              <a:ext cx="274142" cy="39468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L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942040" y="1268760"/>
            <a:ext cx="2670422" cy="911175"/>
            <a:chOff x="5027142" y="1103007"/>
            <a:chExt cx="2892957" cy="987106"/>
          </a:xfrm>
        </p:grpSpPr>
        <p:sp>
          <p:nvSpPr>
            <p:cNvPr id="185" name="Curved Right Arrow 184"/>
            <p:cNvSpPr/>
            <p:nvPr/>
          </p:nvSpPr>
          <p:spPr>
            <a:xfrm rot="5400000">
              <a:off x="6157227" y="327240"/>
              <a:ext cx="632788" cy="2892957"/>
            </a:xfrm>
            <a:prstGeom prst="curvedRightArrow">
              <a:avLst>
                <a:gd name="adj1" fmla="val 35831"/>
                <a:gd name="adj2" fmla="val 68803"/>
                <a:gd name="adj3" fmla="val 25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5883490" y="1103007"/>
              <a:ext cx="1155179" cy="28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BM </a:t>
              </a:r>
              <a:r>
                <a:rPr lang="hr-HR" sz="1108" dirty="0" err="1">
                  <a:solidFill>
                    <a:prstClr val="black"/>
                  </a:solidFill>
                </a:rPr>
                <a:t>corrections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1202998" y="5178307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1.</a:t>
            </a:r>
            <a:endParaRPr lang="en-US" sz="1662" dirty="0">
              <a:solidFill>
                <a:prstClr val="black"/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2469610" y="5193449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2.</a:t>
            </a:r>
            <a:endParaRPr lang="en-US" sz="1662" dirty="0">
              <a:solidFill>
                <a:prstClr val="black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3769983" y="5178307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3.</a:t>
            </a:r>
            <a:endParaRPr lang="en-US" sz="1662" dirty="0">
              <a:solidFill>
                <a:prstClr val="black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4928440" y="5178307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4.</a:t>
            </a:r>
            <a:endParaRPr lang="en-US" sz="1662" dirty="0">
              <a:solidFill>
                <a:prstClr val="black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6061294" y="5193449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5.</a:t>
            </a:r>
            <a:endParaRPr lang="en-US" sz="1662" dirty="0">
              <a:solidFill>
                <a:prstClr val="black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7337736" y="5190959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6.</a:t>
            </a:r>
            <a:endParaRPr lang="en-US" sz="1662" dirty="0">
              <a:solidFill>
                <a:prstClr val="black"/>
              </a:solidFill>
            </a:endParaRPr>
          </a:p>
        </p:txBody>
      </p:sp>
      <p:grpSp>
        <p:nvGrpSpPr>
          <p:cNvPr id="193" name="Group 192"/>
          <p:cNvGrpSpPr/>
          <p:nvPr/>
        </p:nvGrpSpPr>
        <p:grpSpPr>
          <a:xfrm>
            <a:off x="3321361" y="1865830"/>
            <a:ext cx="1208984" cy="1929523"/>
            <a:chOff x="3271406" y="1749832"/>
            <a:chExt cx="1309732" cy="2090317"/>
          </a:xfrm>
        </p:grpSpPr>
        <p:sp>
          <p:nvSpPr>
            <p:cNvPr id="194" name="Isosceles Triangle 193"/>
            <p:cNvSpPr/>
            <p:nvPr/>
          </p:nvSpPr>
          <p:spPr>
            <a:xfrm rot="5400000">
              <a:off x="3244271" y="3178823"/>
              <a:ext cx="443948" cy="19876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95" name="Isosceles Triangle 194"/>
            <p:cNvSpPr/>
            <p:nvPr/>
          </p:nvSpPr>
          <p:spPr>
            <a:xfrm rot="5400000" flipV="1">
              <a:off x="4173328" y="3192009"/>
              <a:ext cx="443948" cy="1980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96" name="Isosceles Triangle 195"/>
            <p:cNvSpPr/>
            <p:nvPr/>
          </p:nvSpPr>
          <p:spPr>
            <a:xfrm rot="10800000">
              <a:off x="3704303" y="2772459"/>
              <a:ext cx="443948" cy="19876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97" name="Isosceles Triangle 196"/>
            <p:cNvSpPr/>
            <p:nvPr/>
          </p:nvSpPr>
          <p:spPr>
            <a:xfrm rot="10800000" flipV="1">
              <a:off x="3715138" y="3642149"/>
              <a:ext cx="443948" cy="1980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3271406" y="1749832"/>
              <a:ext cx="1309732" cy="284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r-HR" sz="1108" dirty="0">
                  <a:solidFill>
                    <a:srgbClr val="5B9BD5">
                      <a:lumMod val="75000"/>
                    </a:srgbClr>
                  </a:solidFill>
                </a:rPr>
                <a:t>I</a:t>
              </a:r>
              <a:r>
                <a:rPr lang="en-US" sz="1108" dirty="0" err="1">
                  <a:solidFill>
                    <a:srgbClr val="5B9BD5">
                      <a:lumMod val="75000"/>
                    </a:srgbClr>
                  </a:solidFill>
                </a:rPr>
                <a:t>nfluencing</a:t>
              </a:r>
              <a:r>
                <a:rPr lang="en-US" sz="1108" dirty="0">
                  <a:solidFill>
                    <a:srgbClr val="5B9BD5">
                      <a:lumMod val="75000"/>
                    </a:srgbClr>
                  </a:solidFill>
                </a:rPr>
                <a:t> force</a:t>
              </a:r>
              <a:r>
                <a:rPr lang="hr-HR" sz="1108" dirty="0">
                  <a:solidFill>
                    <a:srgbClr val="5B9BD5">
                      <a:lumMod val="75000"/>
                    </a:srgbClr>
                  </a:solidFill>
                </a:rPr>
                <a:t>s</a:t>
              </a: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755576" y="3703495"/>
            <a:ext cx="1205779" cy="1315492"/>
            <a:chOff x="1880820" y="2892310"/>
            <a:chExt cx="1306260" cy="1425116"/>
          </a:xfrm>
        </p:grpSpPr>
        <p:grpSp>
          <p:nvGrpSpPr>
            <p:cNvPr id="200" name="Group 199"/>
            <p:cNvGrpSpPr/>
            <p:nvPr/>
          </p:nvGrpSpPr>
          <p:grpSpPr>
            <a:xfrm>
              <a:off x="2101951" y="2892310"/>
              <a:ext cx="864000" cy="827779"/>
              <a:chOff x="3089230" y="2892310"/>
              <a:chExt cx="864000" cy="827779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3089230" y="2892310"/>
                <a:ext cx="864000" cy="540003"/>
                <a:chOff x="3725334" y="2494286"/>
                <a:chExt cx="864000" cy="540003"/>
              </a:xfrm>
            </p:grpSpPr>
            <p:sp>
              <p:nvSpPr>
                <p:cNvPr id="219" name="Rectangle 218"/>
                <p:cNvSpPr>
                  <a:spLocks noChangeAspect="1"/>
                </p:cNvSpPr>
                <p:nvPr/>
              </p:nvSpPr>
              <p:spPr>
                <a:xfrm>
                  <a:off x="3725334" y="2494289"/>
                  <a:ext cx="864000" cy="54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0" name="Rectangle 219"/>
                <p:cNvSpPr>
                  <a:spLocks noChangeAspect="1"/>
                </p:cNvSpPr>
                <p:nvPr/>
              </p:nvSpPr>
              <p:spPr>
                <a:xfrm>
                  <a:off x="3725334" y="2888974"/>
                  <a:ext cx="864000" cy="1453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Rectangle 220"/>
                <p:cNvSpPr>
                  <a:spLocks/>
                </p:cNvSpPr>
                <p:nvPr/>
              </p:nvSpPr>
              <p:spPr>
                <a:xfrm>
                  <a:off x="3725334" y="2494288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Rectangle 221"/>
                <p:cNvSpPr>
                  <a:spLocks/>
                </p:cNvSpPr>
                <p:nvPr/>
              </p:nvSpPr>
              <p:spPr>
                <a:xfrm>
                  <a:off x="3898134" y="2494287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Rectangle 222"/>
                <p:cNvSpPr>
                  <a:spLocks/>
                </p:cNvSpPr>
                <p:nvPr/>
              </p:nvSpPr>
              <p:spPr>
                <a:xfrm>
                  <a:off x="4243734" y="2494286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24" name="Straight Connector 223"/>
                <p:cNvCxnSpPr>
                  <a:stCxn id="223" idx="1"/>
                  <a:endCxn id="223" idx="3"/>
                </p:cNvCxnSpPr>
                <p:nvPr/>
              </p:nvCxnSpPr>
              <p:spPr>
                <a:xfrm>
                  <a:off x="4243734" y="2691629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25" name="Straight Connector 224"/>
                <p:cNvCxnSpPr>
                  <a:stCxn id="222" idx="1"/>
                  <a:endCxn id="222" idx="3"/>
                </p:cNvCxnSpPr>
                <p:nvPr/>
              </p:nvCxnSpPr>
              <p:spPr>
                <a:xfrm>
                  <a:off x="3898134" y="2691630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26" name="Straight Connector 225"/>
                <p:cNvCxnSpPr>
                  <a:stCxn id="220" idx="0"/>
                  <a:endCxn id="220" idx="2"/>
                </p:cNvCxnSpPr>
                <p:nvPr/>
              </p:nvCxnSpPr>
              <p:spPr>
                <a:xfrm>
                  <a:off x="4157334" y="2888974"/>
                  <a:ext cx="0" cy="145315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215" name="Rectangle 214"/>
              <p:cNvSpPr>
                <a:spLocks noChangeAspect="1"/>
              </p:cNvSpPr>
              <p:nvPr/>
            </p:nvSpPr>
            <p:spPr>
              <a:xfrm>
                <a:off x="3089230" y="3429459"/>
                <a:ext cx="864000" cy="1453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16" name="Straight Connector 215"/>
              <p:cNvCxnSpPr>
                <a:stCxn id="215" idx="0"/>
                <a:endCxn id="215" idx="2"/>
              </p:cNvCxnSpPr>
              <p:nvPr/>
            </p:nvCxnSpPr>
            <p:spPr>
              <a:xfrm>
                <a:off x="3521230" y="3429459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7" name="Rectangle 216"/>
              <p:cNvSpPr>
                <a:spLocks noChangeAspect="1"/>
              </p:cNvSpPr>
              <p:nvPr/>
            </p:nvSpPr>
            <p:spPr>
              <a:xfrm>
                <a:off x="3089230" y="3574774"/>
                <a:ext cx="864000" cy="14531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18" name="Straight Connector 217"/>
              <p:cNvCxnSpPr>
                <a:stCxn id="217" idx="0"/>
                <a:endCxn id="217" idx="2"/>
              </p:cNvCxnSpPr>
              <p:nvPr/>
            </p:nvCxnSpPr>
            <p:spPr>
              <a:xfrm>
                <a:off x="3521230" y="3574774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01" name="TextBox 200"/>
            <p:cNvSpPr txBox="1"/>
            <p:nvPr/>
          </p:nvSpPr>
          <p:spPr>
            <a:xfrm>
              <a:off x="1880820" y="3847992"/>
              <a:ext cx="1306260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 err="1">
                  <a:solidFill>
                    <a:prstClr val="black"/>
                  </a:solidFill>
                </a:rPr>
                <a:t>Two</a:t>
              </a:r>
              <a:r>
                <a:rPr lang="hr-HR" sz="1108" dirty="0">
                  <a:solidFill>
                    <a:prstClr val="black"/>
                  </a:solidFill>
                </a:rPr>
                <a:t> </a:t>
              </a:r>
              <a:r>
                <a:rPr lang="hr-HR" sz="1108" dirty="0" err="1">
                  <a:solidFill>
                    <a:prstClr val="black"/>
                  </a:solidFill>
                </a:rPr>
                <a:t>perspectives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BM </a:t>
              </a:r>
              <a:r>
                <a:rPr lang="hr-HR" sz="1108" dirty="0" err="1">
                  <a:solidFill>
                    <a:prstClr val="black"/>
                  </a:solidFill>
                </a:rPr>
                <a:t>impact</a:t>
              </a:r>
              <a:r>
                <a:rPr lang="hr-HR" sz="1108" dirty="0">
                  <a:solidFill>
                    <a:prstClr val="black"/>
                  </a:solidFill>
                </a:rPr>
                <a:t> „as </a:t>
              </a:r>
              <a:r>
                <a:rPr lang="hr-HR" sz="1108" dirty="0" err="1">
                  <a:solidFill>
                    <a:prstClr val="black"/>
                  </a:solidFill>
                </a:rPr>
                <a:t>is</a:t>
              </a:r>
              <a:r>
                <a:rPr lang="hr-HR" sz="1108" dirty="0">
                  <a:solidFill>
                    <a:prstClr val="black"/>
                  </a:solidFill>
                </a:rPr>
                <a:t>”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grpSp>
          <p:nvGrpSpPr>
            <p:cNvPr id="202" name="Group 201"/>
            <p:cNvGrpSpPr>
              <a:grpSpLocks noChangeAspect="1"/>
            </p:cNvGrpSpPr>
            <p:nvPr/>
          </p:nvGrpSpPr>
          <p:grpSpPr>
            <a:xfrm>
              <a:off x="2681584" y="3602203"/>
              <a:ext cx="88239" cy="73397"/>
              <a:chOff x="1410731" y="980661"/>
              <a:chExt cx="693039" cy="576469"/>
            </a:xfrm>
          </p:grpSpPr>
          <p:cxnSp>
            <p:nvCxnSpPr>
              <p:cNvPr id="212" name="Straight Connector 211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/>
            <p:cNvGrpSpPr>
              <a:grpSpLocks noChangeAspect="1"/>
            </p:cNvGrpSpPr>
            <p:nvPr/>
          </p:nvGrpSpPr>
          <p:grpSpPr>
            <a:xfrm>
              <a:off x="2317031" y="3457586"/>
              <a:ext cx="88239" cy="73397"/>
              <a:chOff x="1410731" y="980661"/>
              <a:chExt cx="693039" cy="576469"/>
            </a:xfrm>
          </p:grpSpPr>
          <p:cxnSp>
            <p:nvCxnSpPr>
              <p:cNvPr id="210" name="Straight Connector 209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Group 203"/>
            <p:cNvGrpSpPr>
              <a:grpSpLocks noChangeAspect="1"/>
            </p:cNvGrpSpPr>
            <p:nvPr/>
          </p:nvGrpSpPr>
          <p:grpSpPr>
            <a:xfrm>
              <a:off x="2681584" y="3447636"/>
              <a:ext cx="88239" cy="73397"/>
              <a:chOff x="1410731" y="980661"/>
              <a:chExt cx="693039" cy="576469"/>
            </a:xfrm>
          </p:grpSpPr>
          <p:cxnSp>
            <p:nvCxnSpPr>
              <p:cNvPr id="208" name="Straight Connector 207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Group 204"/>
            <p:cNvGrpSpPr>
              <a:grpSpLocks noChangeAspect="1"/>
            </p:cNvGrpSpPr>
            <p:nvPr/>
          </p:nvGrpSpPr>
          <p:grpSpPr>
            <a:xfrm>
              <a:off x="2185593" y="3591816"/>
              <a:ext cx="88239" cy="73397"/>
              <a:chOff x="1410731" y="980661"/>
              <a:chExt cx="693039" cy="576469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29" name="Picture 228" descr="https://iblue.interreg-med.eu/fileadmin/_processed_/6/e/csm_LOGO_COLOUR_iBlue_NO_BORDER_b9513a8ea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990" y="417756"/>
            <a:ext cx="965200" cy="403225"/>
          </a:xfrm>
          <a:prstGeom prst="rect">
            <a:avLst/>
          </a:prstGeom>
          <a:noFill/>
          <a:extLst/>
        </p:spPr>
      </p:pic>
      <p:grpSp>
        <p:nvGrpSpPr>
          <p:cNvPr id="232" name="Group 231"/>
          <p:cNvGrpSpPr/>
          <p:nvPr/>
        </p:nvGrpSpPr>
        <p:grpSpPr>
          <a:xfrm>
            <a:off x="836237" y="5387562"/>
            <a:ext cx="3735762" cy="811360"/>
            <a:chOff x="836237" y="5387562"/>
            <a:chExt cx="3735762" cy="811360"/>
          </a:xfrm>
        </p:grpSpPr>
        <p:sp>
          <p:nvSpPr>
            <p:cNvPr id="2" name="Left Brace 1"/>
            <p:cNvSpPr/>
            <p:nvPr/>
          </p:nvSpPr>
          <p:spPr>
            <a:xfrm rot="16200000">
              <a:off x="2513734" y="3710065"/>
              <a:ext cx="380768" cy="3735762"/>
            </a:xfrm>
            <a:prstGeom prst="leftBrace">
              <a:avLst>
                <a:gd name="adj1" fmla="val 37890"/>
                <a:gd name="adj2" fmla="val 500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845806" y="5829590"/>
              <a:ext cx="1716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Phase 1 Analysis</a:t>
              </a:r>
              <a:endParaRPr lang="hr-HR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4572000" y="5387561"/>
            <a:ext cx="3735762" cy="821619"/>
            <a:chOff x="4572000" y="5387561"/>
            <a:chExt cx="3735762" cy="821619"/>
          </a:xfrm>
        </p:grpSpPr>
        <p:sp>
          <p:nvSpPr>
            <p:cNvPr id="228" name="Left Brace 227"/>
            <p:cNvSpPr/>
            <p:nvPr/>
          </p:nvSpPr>
          <p:spPr>
            <a:xfrm rot="16200000">
              <a:off x="6249497" y="3710064"/>
              <a:ext cx="380768" cy="3735762"/>
            </a:xfrm>
            <a:prstGeom prst="leftBrace">
              <a:avLst>
                <a:gd name="adj1" fmla="val 37890"/>
                <a:gd name="adj2" fmla="val 500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5320568" y="5839848"/>
              <a:ext cx="2238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Phase 2 Improvement</a:t>
              </a:r>
              <a:endParaRPr lang="hr-HR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51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914400" y="5788864"/>
            <a:ext cx="6553200" cy="5204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48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Discussion</a:t>
            </a:r>
            <a:endParaRPr lang="en-US" sz="4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5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4727170" y="3367643"/>
            <a:ext cx="5059785" cy="770186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>
              <a:spcBef>
                <a:spcPts val="70"/>
              </a:spcBef>
            </a:pPr>
            <a:r>
              <a:rPr lang="hr-HR" sz="4400" dirty="0" err="1" smtClean="0">
                <a:solidFill>
                  <a:prstClr val="black"/>
                </a:solidFill>
                <a:ea typeface="Helvetica" charset="0"/>
                <a:cs typeface="Calibri" pitchFamily="34" charset="0"/>
                <a:sym typeface="Helvetica" charset="0"/>
              </a:rPr>
              <a:t>Thank</a:t>
            </a:r>
            <a:r>
              <a:rPr lang="hr-HR" sz="4400" dirty="0" smtClean="0">
                <a:solidFill>
                  <a:prstClr val="black"/>
                </a:solidFill>
                <a:ea typeface="Helvetica" charset="0"/>
                <a:cs typeface="Calibri" pitchFamily="34" charset="0"/>
                <a:sym typeface="Helvetica" charset="0"/>
              </a:rPr>
              <a:t> </a:t>
            </a:r>
            <a:r>
              <a:rPr lang="hr-HR" sz="4400" dirty="0" err="1" smtClean="0">
                <a:solidFill>
                  <a:prstClr val="black"/>
                </a:solidFill>
                <a:ea typeface="Helvetica" charset="0"/>
                <a:cs typeface="Calibri" pitchFamily="34" charset="0"/>
                <a:sym typeface="Helvetica" charset="0"/>
              </a:rPr>
              <a:t>you</a:t>
            </a:r>
            <a:r>
              <a:rPr lang="hr-HR" sz="4400" dirty="0" smtClean="0">
                <a:solidFill>
                  <a:prstClr val="black"/>
                </a:solidFill>
                <a:ea typeface="Helvetica" charset="0"/>
                <a:cs typeface="Calibri" pitchFamily="34" charset="0"/>
                <a:sym typeface="Helvetica" charset="0"/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4172744" y="5117976"/>
            <a:ext cx="4565303" cy="132481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>
              <a:spcBef>
                <a:spcPts val="70"/>
              </a:spcBef>
            </a:pPr>
            <a:r>
              <a:rPr lang="en-US" sz="2400" dirty="0" smtClean="0">
                <a:ea typeface="Helvetica" charset="0"/>
                <a:cs typeface="Calibri" pitchFamily="34" charset="0"/>
                <a:sym typeface="Helvetica" charset="0"/>
              </a:rPr>
              <a:t>Elements created by Boris </a:t>
            </a:r>
            <a:r>
              <a:rPr lang="en-US" sz="2400" dirty="0">
                <a:ea typeface="Helvetica" charset="0"/>
                <a:cs typeface="Calibri" pitchFamily="34" charset="0"/>
                <a:sym typeface="Helvetica" charset="0"/>
              </a:rPr>
              <a:t>Golob</a:t>
            </a:r>
            <a:endParaRPr lang="en-US" sz="2400" dirty="0">
              <a:cs typeface="Calibri" pitchFamily="34" charset="0"/>
              <a:sym typeface="Arial" pitchFamily="34" charset="0"/>
            </a:endParaRPr>
          </a:p>
          <a:p>
            <a:pPr defTabSz="914145">
              <a:spcBef>
                <a:spcPts val="70"/>
              </a:spcBef>
            </a:pPr>
            <a:r>
              <a:rPr lang="en-US" sz="2400" dirty="0" smtClean="0">
                <a:ea typeface="Helvetica" charset="0"/>
                <a:cs typeface="Calibri" pitchFamily="34" charset="0"/>
                <a:sym typeface="Helvetica" charset="0"/>
              </a:rPr>
              <a:t>bgolob@uniri.hr</a:t>
            </a:r>
            <a:endParaRPr lang="en-US" sz="2400" dirty="0">
              <a:cs typeface="Calibri" pitchFamily="34" charset="0"/>
              <a:sym typeface="Arial" pitchFamily="34" charset="0"/>
            </a:endParaRPr>
          </a:p>
          <a:p>
            <a:pPr defTabSz="914145">
              <a:spcBef>
                <a:spcPts val="70"/>
              </a:spcBef>
            </a:pPr>
            <a:endParaRPr lang="en-US" sz="2400" dirty="0">
              <a:ea typeface="Helvetica" charset="0"/>
              <a:cs typeface="Calibri" pitchFamily="34" charset="0"/>
              <a:sym typeface="Helvetica" charset="0"/>
            </a:endParaRPr>
          </a:p>
        </p:txBody>
      </p:sp>
      <p:pic>
        <p:nvPicPr>
          <p:cNvPr id="7" name="Picture 6" descr="Šalica s formula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276872"/>
            <a:ext cx="2841104" cy="284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2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4" descr="https://iblue.interreg-med.eu/fileadmin/user_upload/Sites/Blue_Growth/Projects/iBLUE/News_events/IMG_nod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2"/>
          <a:stretch/>
        </p:blipFill>
        <p:spPr bwMode="auto">
          <a:xfrm>
            <a:off x="1" y="-90000"/>
            <a:ext cx="9180512" cy="69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iblue.interreg-med.eu/fileadmin/_processed_/6/e/csm_LOGO_COLOUR_iBlue_NO_BORDER_b9513a8ea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783" y="188640"/>
            <a:ext cx="171959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55977" y="4365104"/>
            <a:ext cx="4680520" cy="208823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prstClr val="black"/>
                </a:solidFill>
              </a:rPr>
              <a:t>3-PBM methodology 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From </a:t>
            </a:r>
            <a:r>
              <a:rPr lang="en-US" b="1" dirty="0" smtClean="0">
                <a:solidFill>
                  <a:prstClr val="black"/>
                </a:solidFill>
              </a:rPr>
              <a:t>Theory </a:t>
            </a:r>
            <a:r>
              <a:rPr lang="en-US" b="1" dirty="0" smtClean="0">
                <a:solidFill>
                  <a:prstClr val="black"/>
                </a:solidFill>
              </a:rPr>
              <a:t>to Practice </a:t>
            </a:r>
          </a:p>
          <a:p>
            <a:endParaRPr lang="en-US" sz="3300" dirty="0">
              <a:solidFill>
                <a:prstClr val="black"/>
              </a:solidFill>
            </a:endParaRPr>
          </a:p>
          <a:p>
            <a:endParaRPr lang="en-US" sz="3300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300" dirty="0" smtClean="0">
                <a:solidFill>
                  <a:prstClr val="black"/>
                </a:solidFill>
              </a:rPr>
              <a:t>Limassol </a:t>
            </a:r>
            <a:r>
              <a:rPr lang="en-US" sz="3300" dirty="0" smtClean="0">
                <a:solidFill>
                  <a:prstClr val="black"/>
                </a:solidFill>
              </a:rPr>
              <a:t>19.09.2019.</a:t>
            </a:r>
          </a:p>
          <a:p>
            <a:pPr>
              <a:lnSpc>
                <a:spcPct val="120000"/>
              </a:lnSpc>
            </a:pPr>
            <a:r>
              <a:rPr lang="en-GB" sz="3600" dirty="0"/>
              <a:t>Michalis </a:t>
            </a:r>
            <a:r>
              <a:rPr lang="en-GB" sz="3600" dirty="0" err="1"/>
              <a:t>Maimaris</a:t>
            </a:r>
            <a:r>
              <a:rPr lang="en-GB" sz="3600" dirty="0"/>
              <a:t> </a:t>
            </a:r>
            <a:r>
              <a:rPr lang="en-GB" sz="3600" dirty="0" smtClean="0"/>
              <a:t>&amp; </a:t>
            </a:r>
            <a:r>
              <a:rPr lang="en-GB" sz="3600" dirty="0"/>
              <a:t>Philip </a:t>
            </a:r>
            <a:r>
              <a:rPr lang="en-GB" sz="3600" dirty="0" err="1"/>
              <a:t>Ammerman</a:t>
            </a:r>
            <a:endParaRPr lang="en-US" sz="33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6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547664" y="247145"/>
            <a:ext cx="64804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dirty="0" smtClean="0">
                <a:solidFill>
                  <a:prstClr val="black"/>
                </a:solidFill>
                <a:ea typeface="ＭＳ Ｐゴシック" charset="0"/>
              </a:rPr>
              <a:t>Marina</a:t>
            </a:r>
            <a:endParaRPr lang="en-US" sz="4400" i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 rot="21259084">
            <a:off x="4165617" y="1377998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Berth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 rot="21259084">
            <a:off x="6463698" y="1646959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Boat owners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 rot="21259084">
            <a:off x="4322089" y="1751961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Maintenance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 rot="21259084">
            <a:off x="5390548" y="2266724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Marina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 rot="21259084">
            <a:off x="5653374" y="2690983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Fairs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 rot="21259084">
            <a:off x="5101819" y="2936509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www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 rot="21259084">
            <a:off x="5230369" y="1211206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Personal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 rot="21259084">
            <a:off x="5507464" y="1658917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www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 rot="21259084">
            <a:off x="4637954" y="3547579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Berth price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 rot="21259084">
            <a:off x="5508199" y="3743579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Maintenance price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 rot="21259084">
            <a:off x="6610090" y="2376315"/>
            <a:ext cx="771342" cy="43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Service companies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1" name="Rectangle 20"/>
          <p:cNvSpPr>
            <a:spLocks noChangeAspect="1"/>
          </p:cNvSpPr>
          <p:nvPr/>
        </p:nvSpPr>
        <p:spPr>
          <a:xfrm rot="21259084">
            <a:off x="6610088" y="3601615"/>
            <a:ext cx="771342" cy="43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Rent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 rot="21259084">
            <a:off x="2695065" y="2273079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Concession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 rot="21259084">
            <a:off x="3247988" y="2569077"/>
            <a:ext cx="815933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Marina infrastructure 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 rot="21259084">
            <a:off x="2618835" y="2997176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Workforce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 rot="21259084">
            <a:off x="1274460" y="1821416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Maintenance companies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 rot="21259084">
            <a:off x="2672769" y="1185062"/>
            <a:ext cx="815933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Marina management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 rot="21259084">
            <a:off x="2527927" y="1700876"/>
            <a:ext cx="815933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Customer support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 rot="21259084">
            <a:off x="3308139" y="1504060"/>
            <a:ext cx="815933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Sales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 rot="21259084">
            <a:off x="1109451" y="2344613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Restaurants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 rot="21259084">
            <a:off x="1811546" y="2629438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Stores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2" name="Rectangle 31"/>
          <p:cNvSpPr>
            <a:spLocks noChangeAspect="1"/>
          </p:cNvSpPr>
          <p:nvPr/>
        </p:nvSpPr>
        <p:spPr>
          <a:xfrm rot="21259084">
            <a:off x="4197143" y="2629437"/>
            <a:ext cx="771342" cy="43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Business opportunity /</a:t>
            </a:r>
          </a:p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Space for rent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3" name="Rectangle 32"/>
          <p:cNvSpPr>
            <a:spLocks noChangeAspect="1"/>
          </p:cNvSpPr>
          <p:nvPr/>
        </p:nvSpPr>
        <p:spPr>
          <a:xfrm rot="21259084">
            <a:off x="1605492" y="3497505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Infrastructure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4" name="Rectangle 33"/>
          <p:cNvSpPr>
            <a:spLocks noChangeAspect="1"/>
          </p:cNvSpPr>
          <p:nvPr/>
        </p:nvSpPr>
        <p:spPr>
          <a:xfrm rot="21259084">
            <a:off x="2386333" y="3719245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Wages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5" name="Rectangle 34"/>
          <p:cNvSpPr>
            <a:spLocks noChangeAspect="1"/>
          </p:cNvSpPr>
          <p:nvPr/>
        </p:nvSpPr>
        <p:spPr>
          <a:xfrm rot="21259084">
            <a:off x="3167173" y="3466123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Concession fee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5" name="Rectangle 44"/>
          <p:cNvSpPr>
            <a:spLocks noChangeAspect="1"/>
          </p:cNvSpPr>
          <p:nvPr/>
        </p:nvSpPr>
        <p:spPr>
          <a:xfrm rot="21259084">
            <a:off x="1761957" y="2160744"/>
            <a:ext cx="771342" cy="43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Service companies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8" name="Rectangle 47"/>
          <p:cNvSpPr>
            <a:spLocks noChangeAspect="1"/>
          </p:cNvSpPr>
          <p:nvPr/>
        </p:nvSpPr>
        <p:spPr>
          <a:xfrm>
            <a:off x="135503" y="4442910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Berth</a:t>
            </a:r>
          </a:p>
        </p:txBody>
      </p:sp>
      <p:sp>
        <p:nvSpPr>
          <p:cNvPr id="49" name="Rectangle 48"/>
          <p:cNvSpPr>
            <a:spLocks noChangeAspect="1"/>
          </p:cNvSpPr>
          <p:nvPr/>
        </p:nvSpPr>
        <p:spPr>
          <a:xfrm>
            <a:off x="3109774" y="4917542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Maintenance</a:t>
            </a:r>
          </a:p>
        </p:txBody>
      </p:sp>
      <p:sp>
        <p:nvSpPr>
          <p:cNvPr id="50" name="Rectangle 49"/>
          <p:cNvSpPr>
            <a:spLocks noChangeAspect="1"/>
          </p:cNvSpPr>
          <p:nvPr/>
        </p:nvSpPr>
        <p:spPr>
          <a:xfrm>
            <a:off x="135503" y="4442910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Boat 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owners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1" name="Rectangle 50"/>
          <p:cNvSpPr>
            <a:spLocks noChangeAspect="1"/>
          </p:cNvSpPr>
          <p:nvPr/>
        </p:nvSpPr>
        <p:spPr>
          <a:xfrm>
            <a:off x="135503" y="4442910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Berth price</a:t>
            </a:r>
          </a:p>
        </p:txBody>
      </p:sp>
      <p:sp>
        <p:nvSpPr>
          <p:cNvPr id="52" name="Rectangle 51"/>
          <p:cNvSpPr>
            <a:spLocks noChangeAspect="1"/>
          </p:cNvSpPr>
          <p:nvPr/>
        </p:nvSpPr>
        <p:spPr>
          <a:xfrm>
            <a:off x="135503" y="4442910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Marina</a:t>
            </a:r>
          </a:p>
        </p:txBody>
      </p:sp>
      <p:sp>
        <p:nvSpPr>
          <p:cNvPr id="53" name="Rectangle 52"/>
          <p:cNvSpPr>
            <a:spLocks noChangeAspect="1"/>
          </p:cNvSpPr>
          <p:nvPr/>
        </p:nvSpPr>
        <p:spPr>
          <a:xfrm>
            <a:off x="3109774" y="4917542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Fairs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4" name="Rectangle 53"/>
          <p:cNvSpPr>
            <a:spLocks noChangeAspect="1"/>
          </p:cNvSpPr>
          <p:nvPr/>
        </p:nvSpPr>
        <p:spPr>
          <a:xfrm>
            <a:off x="5958581" y="4253994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hr-HR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www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5" name="Rectangle 54"/>
          <p:cNvSpPr>
            <a:spLocks noChangeAspect="1"/>
          </p:cNvSpPr>
          <p:nvPr/>
        </p:nvSpPr>
        <p:spPr>
          <a:xfrm>
            <a:off x="135503" y="4442910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Personal</a:t>
            </a:r>
          </a:p>
        </p:txBody>
      </p:sp>
      <p:sp>
        <p:nvSpPr>
          <p:cNvPr id="56" name="Rectangle 55"/>
          <p:cNvSpPr>
            <a:spLocks noChangeAspect="1"/>
          </p:cNvSpPr>
          <p:nvPr/>
        </p:nvSpPr>
        <p:spPr>
          <a:xfrm>
            <a:off x="3109774" y="4917542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hr-HR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www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7" name="Rectangle 56"/>
          <p:cNvSpPr>
            <a:spLocks noChangeAspect="1"/>
          </p:cNvSpPr>
          <p:nvPr/>
        </p:nvSpPr>
        <p:spPr>
          <a:xfrm>
            <a:off x="135503" y="4442910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Concession</a:t>
            </a:r>
          </a:p>
        </p:txBody>
      </p:sp>
      <p:sp>
        <p:nvSpPr>
          <p:cNvPr id="58" name="Rectangle 57"/>
          <p:cNvSpPr>
            <a:spLocks noChangeAspect="1"/>
          </p:cNvSpPr>
          <p:nvPr/>
        </p:nvSpPr>
        <p:spPr>
          <a:xfrm>
            <a:off x="3109774" y="4917542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Marina infrastructure </a:t>
            </a:r>
          </a:p>
        </p:txBody>
      </p:sp>
      <p:sp>
        <p:nvSpPr>
          <p:cNvPr id="59" name="Rectangle 58"/>
          <p:cNvSpPr>
            <a:spLocks noChangeAspect="1"/>
          </p:cNvSpPr>
          <p:nvPr/>
        </p:nvSpPr>
        <p:spPr>
          <a:xfrm>
            <a:off x="5958581" y="4253994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Workforce</a:t>
            </a:r>
          </a:p>
        </p:txBody>
      </p:sp>
      <p:sp>
        <p:nvSpPr>
          <p:cNvPr id="60" name="Rectangle 59"/>
          <p:cNvSpPr>
            <a:spLocks noChangeAspect="1"/>
          </p:cNvSpPr>
          <p:nvPr/>
        </p:nvSpPr>
        <p:spPr>
          <a:xfrm>
            <a:off x="135503" y="4442910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Marina 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management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1" name="Rectangle 60"/>
          <p:cNvSpPr>
            <a:spLocks noChangeAspect="1"/>
          </p:cNvSpPr>
          <p:nvPr/>
        </p:nvSpPr>
        <p:spPr>
          <a:xfrm>
            <a:off x="3109774" y="4917542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Customer support</a:t>
            </a:r>
          </a:p>
        </p:txBody>
      </p:sp>
      <p:sp>
        <p:nvSpPr>
          <p:cNvPr id="62" name="Rectangle 61"/>
          <p:cNvSpPr>
            <a:spLocks noChangeAspect="1"/>
          </p:cNvSpPr>
          <p:nvPr/>
        </p:nvSpPr>
        <p:spPr>
          <a:xfrm>
            <a:off x="5958581" y="4253994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Sales</a:t>
            </a:r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135503" y="4442910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Maintenance companies</a:t>
            </a:r>
          </a:p>
        </p:txBody>
      </p:sp>
      <p:sp>
        <p:nvSpPr>
          <p:cNvPr id="64" name="Rectangle 63"/>
          <p:cNvSpPr>
            <a:spLocks noChangeAspect="1"/>
          </p:cNvSpPr>
          <p:nvPr/>
        </p:nvSpPr>
        <p:spPr>
          <a:xfrm>
            <a:off x="3109774" y="4917542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Restaurants</a:t>
            </a:r>
          </a:p>
        </p:txBody>
      </p:sp>
      <p:sp>
        <p:nvSpPr>
          <p:cNvPr id="65" name="Rectangle 64"/>
          <p:cNvSpPr>
            <a:spLocks noChangeAspect="1"/>
          </p:cNvSpPr>
          <p:nvPr/>
        </p:nvSpPr>
        <p:spPr>
          <a:xfrm>
            <a:off x="5958581" y="4253994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Stores</a:t>
            </a:r>
          </a:p>
        </p:txBody>
      </p:sp>
      <p:sp>
        <p:nvSpPr>
          <p:cNvPr id="69" name="Rectangle 68"/>
          <p:cNvSpPr>
            <a:spLocks noChangeAspect="1"/>
          </p:cNvSpPr>
          <p:nvPr/>
        </p:nvSpPr>
        <p:spPr>
          <a:xfrm>
            <a:off x="135503" y="4442910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Infrastructure</a:t>
            </a:r>
          </a:p>
        </p:txBody>
      </p:sp>
      <p:sp>
        <p:nvSpPr>
          <p:cNvPr id="70" name="Rectangle 69"/>
          <p:cNvSpPr>
            <a:spLocks noChangeAspect="1"/>
          </p:cNvSpPr>
          <p:nvPr/>
        </p:nvSpPr>
        <p:spPr>
          <a:xfrm>
            <a:off x="3109774" y="4917542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Wages</a:t>
            </a:r>
          </a:p>
        </p:txBody>
      </p:sp>
      <p:sp>
        <p:nvSpPr>
          <p:cNvPr id="71" name="Rectangle 70"/>
          <p:cNvSpPr>
            <a:spLocks noChangeAspect="1"/>
          </p:cNvSpPr>
          <p:nvPr/>
        </p:nvSpPr>
        <p:spPr>
          <a:xfrm>
            <a:off x="5958581" y="4253994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Concession</a:t>
            </a:r>
          </a:p>
        </p:txBody>
      </p:sp>
      <p:sp>
        <p:nvSpPr>
          <p:cNvPr id="74" name="Rectangle 73"/>
          <p:cNvSpPr>
            <a:spLocks noChangeAspect="1"/>
          </p:cNvSpPr>
          <p:nvPr/>
        </p:nvSpPr>
        <p:spPr>
          <a:xfrm>
            <a:off x="3109774" y="4917542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Maintenance price</a:t>
            </a:r>
          </a:p>
        </p:txBody>
      </p:sp>
      <p:sp>
        <p:nvSpPr>
          <p:cNvPr id="75" name="Rectangle 74"/>
          <p:cNvSpPr>
            <a:spLocks noChangeAspect="1"/>
          </p:cNvSpPr>
          <p:nvPr/>
        </p:nvSpPr>
        <p:spPr>
          <a:xfrm>
            <a:off x="590254" y="4867468"/>
            <a:ext cx="3213925" cy="1800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>
                <a:solidFill>
                  <a:prstClr val="black">
                    <a:lumMod val="95000"/>
                    <a:lumOff val="5000"/>
                  </a:prstClr>
                </a:solidFill>
              </a:rPr>
              <a:t>Service companies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7" name="Rectangle 76"/>
          <p:cNvSpPr>
            <a:spLocks noChangeAspect="1"/>
          </p:cNvSpPr>
          <p:nvPr/>
        </p:nvSpPr>
        <p:spPr>
          <a:xfrm>
            <a:off x="3187354" y="4481596"/>
            <a:ext cx="3213925" cy="1800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Business opportunity /</a:t>
            </a:r>
          </a:p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Space for rent</a:t>
            </a:r>
          </a:p>
        </p:txBody>
      </p:sp>
      <p:sp>
        <p:nvSpPr>
          <p:cNvPr id="78" name="Rectangle 77"/>
          <p:cNvSpPr>
            <a:spLocks noChangeAspect="1"/>
          </p:cNvSpPr>
          <p:nvPr/>
        </p:nvSpPr>
        <p:spPr>
          <a:xfrm>
            <a:off x="5633883" y="4882742"/>
            <a:ext cx="3213925" cy="1800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Rent</a:t>
            </a:r>
          </a:p>
        </p:txBody>
      </p:sp>
    </p:spTree>
    <p:extLst>
      <p:ext uri="{BB962C8B-B14F-4D97-AF65-F5344CB8AC3E}">
        <p14:creationId xmlns:p14="http://schemas.microsoft.com/office/powerpoint/2010/main" val="184193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45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4" grpId="0" animBg="1"/>
      <p:bldP spid="74" grpId="1" animBg="1"/>
      <p:bldP spid="75" grpId="0" animBg="1"/>
      <p:bldP spid="75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547664" y="247145"/>
            <a:ext cx="64804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dirty="0" smtClean="0">
                <a:solidFill>
                  <a:prstClr val="black"/>
                </a:solidFill>
                <a:ea typeface="ＭＳ Ｐゴシック" charset="0"/>
              </a:rPr>
              <a:t>Marina</a:t>
            </a:r>
            <a:endParaRPr lang="en-US" sz="4400" i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 rot="21259084">
            <a:off x="4165617" y="1377998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Berth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 rot="21259084">
            <a:off x="6463698" y="1646959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Boat owners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 rot="21259084">
            <a:off x="4322089" y="1751961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Maintenance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 rot="21259084">
            <a:off x="5390548" y="2266724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Marina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 rot="21259084">
            <a:off x="5653374" y="2690983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Fairs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 rot="21259084">
            <a:off x="5101819" y="2936509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www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 rot="21259084">
            <a:off x="5230369" y="1211206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Personel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 rot="21259084">
            <a:off x="5507464" y="1658917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www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 rot="21259084">
            <a:off x="4637954" y="3547579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Berth price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 rot="21259084">
            <a:off x="5508199" y="3743579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Maintenance price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 rot="21259084">
            <a:off x="6610090" y="2376315"/>
            <a:ext cx="771342" cy="43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Service companies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1" name="Rectangle 20"/>
          <p:cNvSpPr>
            <a:spLocks noChangeAspect="1"/>
          </p:cNvSpPr>
          <p:nvPr/>
        </p:nvSpPr>
        <p:spPr>
          <a:xfrm rot="21259084">
            <a:off x="6610088" y="3601615"/>
            <a:ext cx="771342" cy="43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Rent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 rot="21259084">
            <a:off x="2695065" y="2273079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Concession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 rot="21259084">
            <a:off x="3247988" y="2569077"/>
            <a:ext cx="815933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Marina infrastructure 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 rot="21259084">
            <a:off x="2618835" y="2997176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Workforce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 rot="21259084">
            <a:off x="1274460" y="1821416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Maintenance companies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 rot="21259084">
            <a:off x="2672769" y="1185062"/>
            <a:ext cx="815933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Marina management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 rot="21259084">
            <a:off x="2527927" y="1700876"/>
            <a:ext cx="815933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Customer support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 rot="21259084">
            <a:off x="3308139" y="1504060"/>
            <a:ext cx="815933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Sales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 rot="21259084">
            <a:off x="1109451" y="2344613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Restaurants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 rot="21259084">
            <a:off x="1811546" y="2629438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Stores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2" name="Rectangle 31"/>
          <p:cNvSpPr>
            <a:spLocks noChangeAspect="1"/>
          </p:cNvSpPr>
          <p:nvPr/>
        </p:nvSpPr>
        <p:spPr>
          <a:xfrm rot="21259084">
            <a:off x="4249184" y="2824407"/>
            <a:ext cx="771342" cy="43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Business opportunity /</a:t>
            </a:r>
          </a:p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Space for rent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3" name="Rectangle 32"/>
          <p:cNvSpPr>
            <a:spLocks noChangeAspect="1"/>
          </p:cNvSpPr>
          <p:nvPr/>
        </p:nvSpPr>
        <p:spPr>
          <a:xfrm rot="21259084">
            <a:off x="1605492" y="3497505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Infrastructure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4" name="Rectangle 33"/>
          <p:cNvSpPr>
            <a:spLocks noChangeAspect="1"/>
          </p:cNvSpPr>
          <p:nvPr/>
        </p:nvSpPr>
        <p:spPr>
          <a:xfrm rot="21259084">
            <a:off x="2386333" y="3719245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Wages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5" name="Rectangle 34"/>
          <p:cNvSpPr>
            <a:spLocks noChangeAspect="1"/>
          </p:cNvSpPr>
          <p:nvPr/>
        </p:nvSpPr>
        <p:spPr>
          <a:xfrm rot="21259084">
            <a:off x="3167173" y="3466123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Concession fee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6" name="Rectangle 35"/>
          <p:cNvSpPr>
            <a:spLocks noChangeAspect="1"/>
          </p:cNvSpPr>
          <p:nvPr/>
        </p:nvSpPr>
        <p:spPr>
          <a:xfrm rot="21259084">
            <a:off x="5042197" y="4366902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Employment opportunity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 rot="21259084">
            <a:off x="2013211" y="4425759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Seasonality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 rot="21259084">
            <a:off x="6585319" y="4270921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Local community integration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9" name="Rectangle 38"/>
          <p:cNvSpPr>
            <a:spLocks noChangeAspect="1"/>
          </p:cNvSpPr>
          <p:nvPr/>
        </p:nvSpPr>
        <p:spPr>
          <a:xfrm rot="21259084">
            <a:off x="3419699" y="4425759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Limits</a:t>
            </a:r>
            <a:r>
              <a:rPr lang="hr-HR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 </a:t>
            </a:r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development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0" name="Rectangle 39"/>
          <p:cNvSpPr>
            <a:spLocks noChangeAspect="1"/>
          </p:cNvSpPr>
          <p:nvPr/>
        </p:nvSpPr>
        <p:spPr>
          <a:xfrm rot="21259084">
            <a:off x="2630089" y="4713775"/>
            <a:ext cx="771342" cy="43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„Immigrants”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1" name="Rectangle 40"/>
          <p:cNvSpPr>
            <a:spLocks noChangeAspect="1"/>
          </p:cNvSpPr>
          <p:nvPr/>
        </p:nvSpPr>
        <p:spPr>
          <a:xfrm rot="21259084">
            <a:off x="5812394" y="4655769"/>
            <a:ext cx="771342" cy="43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Diversity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2" name="Rectangle 41"/>
          <p:cNvSpPr>
            <a:spLocks noChangeAspect="1"/>
          </p:cNvSpPr>
          <p:nvPr/>
        </p:nvSpPr>
        <p:spPr>
          <a:xfrm rot="21259084">
            <a:off x="3527573" y="5285871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Pollution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3" name="Rectangle 42"/>
          <p:cNvSpPr>
            <a:spLocks noChangeAspect="1"/>
          </p:cNvSpPr>
          <p:nvPr/>
        </p:nvSpPr>
        <p:spPr>
          <a:xfrm rot="21259084">
            <a:off x="6622717" y="5381382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Reducing local community  impact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4" name="Rectangle 43"/>
          <p:cNvSpPr>
            <a:spLocks noChangeAspect="1"/>
          </p:cNvSpPr>
          <p:nvPr/>
        </p:nvSpPr>
        <p:spPr>
          <a:xfrm rot="21259084">
            <a:off x="5790698" y="5293739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Environmental protection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5" name="Rectangle 44"/>
          <p:cNvSpPr>
            <a:spLocks noChangeAspect="1"/>
          </p:cNvSpPr>
          <p:nvPr/>
        </p:nvSpPr>
        <p:spPr>
          <a:xfrm rot="21259084">
            <a:off x="1761957" y="2160744"/>
            <a:ext cx="771342" cy="43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Service companies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0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spect="1"/>
          </p:cNvSpPr>
          <p:nvPr/>
        </p:nvSpPr>
        <p:spPr>
          <a:xfrm rot="21259084">
            <a:off x="4271496" y="1316837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hr-HR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</a:t>
            </a:r>
            <a:r>
              <a:rPr lang="en-US" sz="90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arine</a:t>
            </a:r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engine</a:t>
            </a:r>
            <a:r>
              <a:rPr lang="hr-HR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</a:t>
            </a:r>
          </a:p>
          <a:p>
            <a:pPr algn="ctr" defTabSz="767942"/>
            <a:r>
              <a:rPr lang="hr-HR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(</a:t>
            </a:r>
            <a:r>
              <a:rPr lang="hr-HR" sz="90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converted</a:t>
            </a:r>
            <a:r>
              <a:rPr lang="hr-HR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)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 rot="21259084">
            <a:off x="4186328" y="1737930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Gearboxes, propellers, shafts…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 rot="21259084">
            <a:off x="6391690" y="1739837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Boat owners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 rot="21259084">
            <a:off x="6607715" y="1991052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Sailboat manufacturers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 rot="21259084">
            <a:off x="4996652" y="3610138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New engines and parts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 rot="21259084">
            <a:off x="5797391" y="3682146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Spare parts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 rot="21259084">
            <a:off x="2791291" y="2383813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Manufacturing facility 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 rot="21259084">
            <a:off x="2757619" y="2890059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Technology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 rot="21259084">
            <a:off x="5392230" y="1625540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1on1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 rot="21259084">
            <a:off x="5581366" y="2926935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Regional representatives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 rot="21259084">
            <a:off x="1711170" y="1569837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Engine producer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 rot="21259084">
            <a:off x="3376004" y="2697888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Skilled workforce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 rot="21259084">
            <a:off x="4996653" y="2601803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www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 rot="21259084">
            <a:off x="5580108" y="2296206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Fairs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 rot="21259084">
            <a:off x="2678486" y="1650711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Manufacturing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 rot="21259084">
            <a:off x="3126827" y="1119296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R&amp;D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 rot="21259084">
            <a:off x="1639162" y="3597659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Equipment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 rot="21259084">
            <a:off x="2462664" y="3653888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Engines and material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 rot="21259084">
            <a:off x="3317907" y="3469786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Wages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1547664" y="247145"/>
            <a:ext cx="64804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hr-HR" sz="4400" dirty="0" smtClean="0">
                <a:solidFill>
                  <a:prstClr val="black"/>
                </a:solidFill>
                <a:ea typeface="ＭＳ Ｐゴシック" charset="0"/>
              </a:rPr>
              <a:t>Marine </a:t>
            </a:r>
            <a:r>
              <a:rPr lang="hr-HR" sz="4400" dirty="0" err="1" smtClean="0">
                <a:solidFill>
                  <a:prstClr val="black"/>
                </a:solidFill>
                <a:ea typeface="ＭＳ Ｐゴシック" charset="0"/>
              </a:rPr>
              <a:t>engine</a:t>
            </a:r>
            <a:r>
              <a:rPr lang="hr-HR" sz="4400" dirty="0" smtClean="0">
                <a:solidFill>
                  <a:prstClr val="black"/>
                </a:solidFill>
                <a:ea typeface="ＭＳ Ｐゴシック" charset="0"/>
              </a:rPr>
              <a:t> </a:t>
            </a:r>
            <a:r>
              <a:rPr lang="hr-HR" sz="4400" dirty="0" err="1" smtClean="0">
                <a:solidFill>
                  <a:prstClr val="black"/>
                </a:solidFill>
                <a:ea typeface="ＭＳ Ｐゴシック" charset="0"/>
              </a:rPr>
              <a:t>producer</a:t>
            </a:r>
            <a:endParaRPr lang="en-US" sz="4400" i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-76355" y="4752910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Sailboat 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manufacturers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2942705" y="4752910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Boat 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owners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2942705" y="4752910"/>
            <a:ext cx="3240358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Gearboxes, 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propellers</a:t>
            </a:r>
            <a:r>
              <a:rPr lang="hr-HR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…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-76355" y="4752910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hr-HR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M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arine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engine</a:t>
            </a:r>
            <a:r>
              <a:rPr lang="hr-HR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s</a:t>
            </a:r>
          </a:p>
          <a:p>
            <a:pPr algn="ctr" defTabSz="767942"/>
            <a:r>
              <a:rPr lang="hr-HR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(</a:t>
            </a:r>
            <a:r>
              <a:rPr lang="hr-HR" sz="4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converted</a:t>
            </a:r>
            <a:r>
              <a:rPr lang="hr-HR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)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2942705" y="4752910"/>
            <a:ext cx="3240358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Spare parts</a:t>
            </a: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-76355" y="4752910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New engines and 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parts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942705" y="4752910"/>
            <a:ext cx="3240358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Fairs</a:t>
            </a:r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-76355" y="4752910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Regional representatives</a:t>
            </a: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5935331" y="4752910"/>
            <a:ext cx="3240358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www</a:t>
            </a:r>
          </a:p>
        </p:txBody>
      </p:sp>
      <p:sp>
        <p:nvSpPr>
          <p:cNvPr id="32" name="Rectangle 31"/>
          <p:cNvSpPr>
            <a:spLocks noChangeAspect="1"/>
          </p:cNvSpPr>
          <p:nvPr/>
        </p:nvSpPr>
        <p:spPr>
          <a:xfrm>
            <a:off x="-76355" y="4752910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1on1</a:t>
            </a:r>
          </a:p>
        </p:txBody>
      </p:sp>
      <p:sp>
        <p:nvSpPr>
          <p:cNvPr id="33" name="Rectangle 32"/>
          <p:cNvSpPr>
            <a:spLocks noChangeAspect="1"/>
          </p:cNvSpPr>
          <p:nvPr/>
        </p:nvSpPr>
        <p:spPr>
          <a:xfrm>
            <a:off x="2942705" y="4752910"/>
            <a:ext cx="3240358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Skilled workforce</a:t>
            </a:r>
          </a:p>
        </p:txBody>
      </p:sp>
      <p:sp>
        <p:nvSpPr>
          <p:cNvPr id="34" name="Rectangle 33"/>
          <p:cNvSpPr>
            <a:spLocks noChangeAspect="1"/>
          </p:cNvSpPr>
          <p:nvPr/>
        </p:nvSpPr>
        <p:spPr>
          <a:xfrm>
            <a:off x="-76355" y="4752910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Manufacturing 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facility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5" name="Rectangle 34"/>
          <p:cNvSpPr>
            <a:spLocks noChangeAspect="1"/>
          </p:cNvSpPr>
          <p:nvPr/>
        </p:nvSpPr>
        <p:spPr>
          <a:xfrm>
            <a:off x="5935331" y="4752910"/>
            <a:ext cx="3240358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Technology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6" name="Rectangle 35"/>
          <p:cNvSpPr>
            <a:spLocks noChangeAspect="1"/>
          </p:cNvSpPr>
          <p:nvPr/>
        </p:nvSpPr>
        <p:spPr>
          <a:xfrm>
            <a:off x="2942705" y="4752910"/>
            <a:ext cx="3240358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R&amp;D</a:t>
            </a:r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-76355" y="4752910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Manufacturing</a:t>
            </a:r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-76355" y="4752910"/>
            <a:ext cx="3240358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Engine producer</a:t>
            </a:r>
          </a:p>
        </p:txBody>
      </p:sp>
      <p:sp>
        <p:nvSpPr>
          <p:cNvPr id="39" name="Rectangle 38"/>
          <p:cNvSpPr>
            <a:spLocks noChangeAspect="1"/>
          </p:cNvSpPr>
          <p:nvPr/>
        </p:nvSpPr>
        <p:spPr>
          <a:xfrm>
            <a:off x="2942705" y="4752910"/>
            <a:ext cx="3240358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Engines and 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material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0" name="Rectangle 39"/>
          <p:cNvSpPr>
            <a:spLocks noChangeAspect="1"/>
          </p:cNvSpPr>
          <p:nvPr/>
        </p:nvSpPr>
        <p:spPr>
          <a:xfrm>
            <a:off x="-76355" y="4752910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Equipment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1" name="Rectangle 40"/>
          <p:cNvSpPr>
            <a:spLocks noChangeAspect="1"/>
          </p:cNvSpPr>
          <p:nvPr/>
        </p:nvSpPr>
        <p:spPr>
          <a:xfrm>
            <a:off x="5935331" y="4752910"/>
            <a:ext cx="3240358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Wages</a:t>
            </a:r>
          </a:p>
        </p:txBody>
      </p:sp>
    </p:spTree>
    <p:extLst>
      <p:ext uri="{BB962C8B-B14F-4D97-AF65-F5344CB8AC3E}">
        <p14:creationId xmlns:p14="http://schemas.microsoft.com/office/powerpoint/2010/main" val="140932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547664" y="247145"/>
            <a:ext cx="64804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dirty="0" smtClean="0">
                <a:solidFill>
                  <a:prstClr val="black"/>
                </a:solidFill>
                <a:ea typeface="ＭＳ Ｐゴシック" charset="0"/>
              </a:rPr>
              <a:t>Charter</a:t>
            </a:r>
            <a:endParaRPr lang="en-US" sz="4400" i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 rot="21259084">
            <a:off x="6454639" y="1159828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Nautical </a:t>
            </a:r>
            <a:r>
              <a:rPr lang="en-US" sz="90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turists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 rot="21259084">
            <a:off x="5239562" y="2458011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www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 rot="21259084">
            <a:off x="5239561" y="1449898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www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 rot="21259084">
            <a:off x="5578558" y="1846087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Personal 1on1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 rot="21259084">
            <a:off x="2628350" y="2480595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Charter fleet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 rot="21259084">
            <a:off x="2647275" y="1339841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Fleet management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 rot="21259084">
            <a:off x="3288692" y="1695097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Sales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 rot="21259084">
            <a:off x="4699268" y="3611940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Rent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 rot="21259084">
            <a:off x="1999202" y="3538131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Fleet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 rot="21259084">
            <a:off x="2883531" y="3577682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Berth rent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 rot="21259084">
            <a:off x="2618615" y="2958296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Contracts with marinas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 rot="21259084">
            <a:off x="3738935" y="3754154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Maintenance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 rot="21259084">
            <a:off x="3428323" y="2807307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Skippers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 rot="21259084">
            <a:off x="4331648" y="1818407"/>
            <a:ext cx="771342" cy="43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>
                <a:solidFill>
                  <a:prstClr val="black">
                    <a:lumMod val="95000"/>
                    <a:lumOff val="5000"/>
                  </a:prstClr>
                </a:solidFill>
              </a:rPr>
              <a:t>Boats</a:t>
            </a:r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 rot="21259084">
            <a:off x="6576524" y="1668360"/>
            <a:ext cx="771342" cy="43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Boat owners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 rot="21259084">
            <a:off x="5660260" y="3538130"/>
            <a:ext cx="771342" cy="43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Margin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 rot="21259084">
            <a:off x="4368778" y="2407265"/>
            <a:ext cx="771342" cy="432000"/>
          </a:xfrm>
          <a:prstGeom prst="rect">
            <a:avLst/>
          </a:prstGeom>
          <a:solidFill>
            <a:srgbClr val="FFD5D5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Charter / Fleet management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1" name="Rectangle 20"/>
          <p:cNvSpPr>
            <a:spLocks noChangeAspect="1"/>
          </p:cNvSpPr>
          <p:nvPr/>
        </p:nvSpPr>
        <p:spPr>
          <a:xfrm rot="21259084">
            <a:off x="6454638" y="2201343"/>
            <a:ext cx="771342" cy="432000"/>
          </a:xfrm>
          <a:prstGeom prst="rect">
            <a:avLst/>
          </a:prstGeom>
          <a:solidFill>
            <a:srgbClr val="FFD5D5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Boat owners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 rot="21259084">
            <a:off x="6609467" y="3626522"/>
            <a:ext cx="771342" cy="432000"/>
          </a:xfrm>
          <a:prstGeom prst="rect">
            <a:avLst/>
          </a:prstGeom>
          <a:solidFill>
            <a:srgbClr val="FFD5D5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Commission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 rot="21259084">
            <a:off x="3975282" y="1203961"/>
            <a:ext cx="771342" cy="432000"/>
          </a:xfrm>
          <a:prstGeom prst="rect">
            <a:avLst/>
          </a:prstGeom>
          <a:solidFill>
            <a:srgbClr val="FFD5D5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Boats for rent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 rot="21259084">
            <a:off x="4495403" y="1185208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Boats for rent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 rot="21259084">
            <a:off x="1513494" y="1827638"/>
            <a:ext cx="771342" cy="432000"/>
          </a:xfrm>
          <a:prstGeom prst="rect">
            <a:avLst/>
          </a:prstGeom>
          <a:solidFill>
            <a:srgbClr val="FFD5D5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Boat owners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 rot="21259084">
            <a:off x="1304185" y="2472332"/>
            <a:ext cx="771342" cy="43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Banks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 rot="21259084">
            <a:off x="3367862" y="2285796"/>
            <a:ext cx="771342" cy="43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Distribution contract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 rot="21259084">
            <a:off x="5509592" y="2869736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Marina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 rot="21259084">
            <a:off x="4359042" y="2912174"/>
            <a:ext cx="771342" cy="43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Sailing school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 rot="21259084">
            <a:off x="6594750" y="2789257"/>
            <a:ext cx="771342" cy="43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Wannabe nautical tourists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2" name="Rectangle 31"/>
          <p:cNvSpPr>
            <a:spLocks noChangeAspect="1"/>
          </p:cNvSpPr>
          <p:nvPr/>
        </p:nvSpPr>
        <p:spPr>
          <a:xfrm rot="21259084">
            <a:off x="5810928" y="3869150"/>
            <a:ext cx="771342" cy="43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Price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3" name="Rectangle 32"/>
          <p:cNvSpPr>
            <a:spLocks noChangeAspect="1"/>
          </p:cNvSpPr>
          <p:nvPr/>
        </p:nvSpPr>
        <p:spPr>
          <a:xfrm>
            <a:off x="865600" y="4656789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Nautical </a:t>
            </a:r>
            <a:r>
              <a:rPr lang="en-US" sz="400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turists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4" name="Rectangle 33"/>
          <p:cNvSpPr>
            <a:spLocks noChangeAspect="1"/>
          </p:cNvSpPr>
          <p:nvPr/>
        </p:nvSpPr>
        <p:spPr>
          <a:xfrm>
            <a:off x="3183312" y="4789921"/>
            <a:ext cx="3213925" cy="1800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Boats</a:t>
            </a:r>
          </a:p>
        </p:txBody>
      </p:sp>
      <p:sp>
        <p:nvSpPr>
          <p:cNvPr id="35" name="Rectangle 34"/>
          <p:cNvSpPr>
            <a:spLocks noChangeAspect="1"/>
          </p:cNvSpPr>
          <p:nvPr/>
        </p:nvSpPr>
        <p:spPr>
          <a:xfrm>
            <a:off x="2338044" y="4728746"/>
            <a:ext cx="3213925" cy="1800000"/>
          </a:xfrm>
          <a:prstGeom prst="rect">
            <a:avLst/>
          </a:prstGeom>
          <a:solidFill>
            <a:srgbClr val="FFD5D5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Boat 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owners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865600" y="4656789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Boats for 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rent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865600" y="4656789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Rent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9" name="Rectangle 38"/>
          <p:cNvSpPr>
            <a:spLocks noChangeAspect="1"/>
          </p:cNvSpPr>
          <p:nvPr/>
        </p:nvSpPr>
        <p:spPr>
          <a:xfrm>
            <a:off x="865600" y="4656789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www</a:t>
            </a:r>
          </a:p>
        </p:txBody>
      </p:sp>
      <p:sp>
        <p:nvSpPr>
          <p:cNvPr id="40" name="Rectangle 39"/>
          <p:cNvSpPr>
            <a:spLocks noChangeAspect="1"/>
          </p:cNvSpPr>
          <p:nvPr/>
        </p:nvSpPr>
        <p:spPr>
          <a:xfrm>
            <a:off x="3340165" y="4656789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Marina</a:t>
            </a:r>
          </a:p>
        </p:txBody>
      </p:sp>
      <p:sp>
        <p:nvSpPr>
          <p:cNvPr id="41" name="Rectangle 40"/>
          <p:cNvSpPr>
            <a:spLocks noChangeAspect="1"/>
          </p:cNvSpPr>
          <p:nvPr/>
        </p:nvSpPr>
        <p:spPr>
          <a:xfrm>
            <a:off x="865600" y="4656789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www</a:t>
            </a:r>
          </a:p>
        </p:txBody>
      </p:sp>
      <p:sp>
        <p:nvSpPr>
          <p:cNvPr id="42" name="Rectangle 41"/>
          <p:cNvSpPr>
            <a:spLocks noChangeAspect="1"/>
          </p:cNvSpPr>
          <p:nvPr/>
        </p:nvSpPr>
        <p:spPr>
          <a:xfrm>
            <a:off x="3340164" y="4675405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Personal 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1on1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3" name="Rectangle 42"/>
          <p:cNvSpPr>
            <a:spLocks noChangeAspect="1"/>
          </p:cNvSpPr>
          <p:nvPr/>
        </p:nvSpPr>
        <p:spPr>
          <a:xfrm>
            <a:off x="865600" y="4656789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Charter 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fleet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4" name="Rectangle 43"/>
          <p:cNvSpPr>
            <a:spLocks noChangeAspect="1"/>
          </p:cNvSpPr>
          <p:nvPr/>
        </p:nvSpPr>
        <p:spPr>
          <a:xfrm>
            <a:off x="2922805" y="4675405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Contracts with marinas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5" name="Rectangle 44"/>
          <p:cNvSpPr>
            <a:spLocks noChangeAspect="1"/>
          </p:cNvSpPr>
          <p:nvPr/>
        </p:nvSpPr>
        <p:spPr>
          <a:xfrm>
            <a:off x="4747112" y="4656789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Skippers</a:t>
            </a:r>
          </a:p>
        </p:txBody>
      </p:sp>
      <p:sp>
        <p:nvSpPr>
          <p:cNvPr id="46" name="Rectangle 45"/>
          <p:cNvSpPr>
            <a:spLocks noChangeAspect="1"/>
          </p:cNvSpPr>
          <p:nvPr/>
        </p:nvSpPr>
        <p:spPr>
          <a:xfrm>
            <a:off x="865600" y="4656789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Fleet management</a:t>
            </a:r>
          </a:p>
        </p:txBody>
      </p:sp>
      <p:sp>
        <p:nvSpPr>
          <p:cNvPr id="47" name="Rectangle 46"/>
          <p:cNvSpPr>
            <a:spLocks noChangeAspect="1"/>
          </p:cNvSpPr>
          <p:nvPr/>
        </p:nvSpPr>
        <p:spPr>
          <a:xfrm>
            <a:off x="3340165" y="4656789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Sales</a:t>
            </a:r>
          </a:p>
        </p:txBody>
      </p:sp>
      <p:sp>
        <p:nvSpPr>
          <p:cNvPr id="50" name="Rectangle 49"/>
          <p:cNvSpPr>
            <a:spLocks noChangeAspect="1"/>
          </p:cNvSpPr>
          <p:nvPr/>
        </p:nvSpPr>
        <p:spPr>
          <a:xfrm>
            <a:off x="865600" y="4656789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Fleet</a:t>
            </a:r>
          </a:p>
        </p:txBody>
      </p:sp>
      <p:sp>
        <p:nvSpPr>
          <p:cNvPr id="51" name="Rectangle 50"/>
          <p:cNvSpPr>
            <a:spLocks noChangeAspect="1"/>
          </p:cNvSpPr>
          <p:nvPr/>
        </p:nvSpPr>
        <p:spPr>
          <a:xfrm>
            <a:off x="3340165" y="4656789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Berth rent</a:t>
            </a:r>
          </a:p>
        </p:txBody>
      </p:sp>
      <p:sp>
        <p:nvSpPr>
          <p:cNvPr id="54" name="Rectangle 53"/>
          <p:cNvSpPr>
            <a:spLocks noChangeAspect="1"/>
          </p:cNvSpPr>
          <p:nvPr/>
        </p:nvSpPr>
        <p:spPr>
          <a:xfrm>
            <a:off x="5268127" y="4656789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Maintenance</a:t>
            </a:r>
          </a:p>
        </p:txBody>
      </p:sp>
      <p:sp>
        <p:nvSpPr>
          <p:cNvPr id="55" name="Rectangle 54"/>
          <p:cNvSpPr>
            <a:spLocks noChangeAspect="1"/>
          </p:cNvSpPr>
          <p:nvPr/>
        </p:nvSpPr>
        <p:spPr>
          <a:xfrm>
            <a:off x="3183312" y="4789921"/>
            <a:ext cx="3213925" cy="1800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Boat 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owners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7" name="Rectangle 56"/>
          <p:cNvSpPr>
            <a:spLocks noChangeAspect="1"/>
          </p:cNvSpPr>
          <p:nvPr/>
        </p:nvSpPr>
        <p:spPr>
          <a:xfrm>
            <a:off x="3183312" y="4789921"/>
            <a:ext cx="3213925" cy="1800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Margin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8" name="Rectangle 57"/>
          <p:cNvSpPr>
            <a:spLocks noChangeAspect="1"/>
          </p:cNvSpPr>
          <p:nvPr/>
        </p:nvSpPr>
        <p:spPr>
          <a:xfrm>
            <a:off x="3183312" y="4789921"/>
            <a:ext cx="3213925" cy="1800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Distribution 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contract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9" name="Rectangle 58"/>
          <p:cNvSpPr>
            <a:spLocks noChangeAspect="1"/>
          </p:cNvSpPr>
          <p:nvPr/>
        </p:nvSpPr>
        <p:spPr>
          <a:xfrm>
            <a:off x="3183312" y="4789921"/>
            <a:ext cx="3213925" cy="1800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Banks</a:t>
            </a:r>
          </a:p>
        </p:txBody>
      </p:sp>
      <p:sp>
        <p:nvSpPr>
          <p:cNvPr id="61" name="Rectangle 60"/>
          <p:cNvSpPr>
            <a:spLocks noChangeAspect="1"/>
          </p:cNvSpPr>
          <p:nvPr/>
        </p:nvSpPr>
        <p:spPr>
          <a:xfrm>
            <a:off x="2338044" y="4728746"/>
            <a:ext cx="3213925" cy="1800000"/>
          </a:xfrm>
          <a:prstGeom prst="rect">
            <a:avLst/>
          </a:prstGeom>
          <a:solidFill>
            <a:srgbClr val="FFD5D5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Charter / Fleet management</a:t>
            </a:r>
          </a:p>
        </p:txBody>
      </p:sp>
      <p:sp>
        <p:nvSpPr>
          <p:cNvPr id="62" name="Rectangle 61"/>
          <p:cNvSpPr>
            <a:spLocks noChangeAspect="1"/>
          </p:cNvSpPr>
          <p:nvPr/>
        </p:nvSpPr>
        <p:spPr>
          <a:xfrm>
            <a:off x="2338044" y="4728746"/>
            <a:ext cx="3213925" cy="1800000"/>
          </a:xfrm>
          <a:prstGeom prst="rect">
            <a:avLst/>
          </a:prstGeom>
          <a:solidFill>
            <a:srgbClr val="FFD5D5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Commission</a:t>
            </a:r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2338044" y="4728746"/>
            <a:ext cx="3213925" cy="1800000"/>
          </a:xfrm>
          <a:prstGeom prst="rect">
            <a:avLst/>
          </a:prstGeom>
          <a:solidFill>
            <a:srgbClr val="FFD5D5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Boat 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owners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4" name="Rectangle 63"/>
          <p:cNvSpPr>
            <a:spLocks noChangeAspect="1"/>
          </p:cNvSpPr>
          <p:nvPr/>
        </p:nvSpPr>
        <p:spPr>
          <a:xfrm>
            <a:off x="2338044" y="4728746"/>
            <a:ext cx="3213925" cy="1800000"/>
          </a:xfrm>
          <a:prstGeom prst="rect">
            <a:avLst/>
          </a:prstGeom>
          <a:solidFill>
            <a:srgbClr val="FFD5D5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Boats for rent</a:t>
            </a:r>
          </a:p>
        </p:txBody>
      </p:sp>
      <p:sp>
        <p:nvSpPr>
          <p:cNvPr id="65" name="Rectangle 64"/>
          <p:cNvSpPr>
            <a:spLocks noChangeAspect="1"/>
          </p:cNvSpPr>
          <p:nvPr/>
        </p:nvSpPr>
        <p:spPr>
          <a:xfrm>
            <a:off x="3495809" y="4768405"/>
            <a:ext cx="3344394" cy="180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Wannabe nautical 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tourists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6" name="Rectangle 65"/>
          <p:cNvSpPr>
            <a:spLocks noChangeAspect="1"/>
          </p:cNvSpPr>
          <p:nvPr/>
        </p:nvSpPr>
        <p:spPr>
          <a:xfrm>
            <a:off x="3561044" y="4768405"/>
            <a:ext cx="3213925" cy="180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Sailing 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school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7" name="Rectangle 66"/>
          <p:cNvSpPr>
            <a:spLocks noChangeAspect="1"/>
          </p:cNvSpPr>
          <p:nvPr/>
        </p:nvSpPr>
        <p:spPr>
          <a:xfrm>
            <a:off x="3561044" y="4768405"/>
            <a:ext cx="3213925" cy="180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Price</a:t>
            </a:r>
          </a:p>
        </p:txBody>
      </p:sp>
    </p:spTree>
    <p:extLst>
      <p:ext uri="{BB962C8B-B14F-4D97-AF65-F5344CB8AC3E}">
        <p14:creationId xmlns:p14="http://schemas.microsoft.com/office/powerpoint/2010/main" val="127124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3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0" grpId="0" animBg="1"/>
      <p:bldP spid="50" grpId="1" animBg="1"/>
      <p:bldP spid="51" grpId="0" animBg="1"/>
      <p:bldP spid="51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37" y="1246584"/>
            <a:ext cx="8422330" cy="5638800"/>
          </a:xfrm>
          <a:prstGeom prst="rect">
            <a:avLst/>
          </a:prstGeom>
        </p:spPr>
      </p:pic>
      <p:pic>
        <p:nvPicPr>
          <p:cNvPr id="3" name="Picture 2" descr="https://iblue.interreg-med.eu/fileadmin/_processed_/6/e/csm_LOGO_COLOUR_iBlue_NO_BORDER_b9513a8ea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53847"/>
            <a:ext cx="965200" cy="403225"/>
          </a:xfrm>
          <a:prstGeom prst="rect">
            <a:avLst/>
          </a:prstGeom>
          <a:noFill/>
          <a:ex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836712"/>
            <a:ext cx="8229600" cy="763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Why three pillars?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5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>
            <a:spLocks noChangeAspect="1"/>
          </p:cNvSpPr>
          <p:nvPr/>
        </p:nvSpPr>
        <p:spPr>
          <a:xfrm rot="21259084">
            <a:off x="1449973" y="1941003"/>
            <a:ext cx="771342" cy="43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Boat owners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" name="Title 2"/>
          <p:cNvSpPr txBox="1">
            <a:spLocks/>
          </p:cNvSpPr>
          <p:nvPr/>
        </p:nvSpPr>
        <p:spPr>
          <a:xfrm>
            <a:off x="1547664" y="247145"/>
            <a:ext cx="64804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dirty="0" smtClean="0">
                <a:solidFill>
                  <a:prstClr val="black"/>
                </a:solidFill>
                <a:ea typeface="ＭＳ Ｐゴシック" charset="0"/>
              </a:rPr>
              <a:t>Charter</a:t>
            </a:r>
            <a:endParaRPr lang="en-US" sz="4400" i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 rot="21259084">
            <a:off x="6454639" y="1159828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Nautical </a:t>
            </a:r>
            <a:r>
              <a:rPr lang="en-US" sz="90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turists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 rot="21259084">
            <a:off x="5239562" y="2458011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www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 rot="21259084">
            <a:off x="5239561" y="1449898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www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 rot="21259084">
            <a:off x="5578558" y="1846087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Personal 1on1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 rot="21259084">
            <a:off x="2628350" y="2480595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Charter fleet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 rot="21259084">
            <a:off x="2647275" y="1339841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Fleet management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 rot="21259084">
            <a:off x="3288692" y="1695097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Sales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 rot="21259084">
            <a:off x="4699268" y="3611940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Rent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 rot="21259084">
            <a:off x="1999202" y="3538131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Fleet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 rot="21259084">
            <a:off x="2883531" y="3577682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Berth rent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 rot="21259084">
            <a:off x="2618615" y="2958296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Contracts with marinas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 rot="21259084">
            <a:off x="3738935" y="3754154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Maintenance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 rot="21259084">
            <a:off x="3428323" y="2807307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Skippers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 rot="21259084">
            <a:off x="4331648" y="1818407"/>
            <a:ext cx="771342" cy="43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>
                <a:solidFill>
                  <a:prstClr val="black">
                    <a:lumMod val="95000"/>
                    <a:lumOff val="5000"/>
                  </a:prstClr>
                </a:solidFill>
              </a:rPr>
              <a:t>Boats</a:t>
            </a:r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 rot="21259084">
            <a:off x="6576524" y="1668360"/>
            <a:ext cx="771342" cy="43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Boat owners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 rot="21259084">
            <a:off x="5660260" y="3538130"/>
            <a:ext cx="771342" cy="43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Price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 rot="21259084">
            <a:off x="4368778" y="2407265"/>
            <a:ext cx="771342" cy="432000"/>
          </a:xfrm>
          <a:prstGeom prst="rect">
            <a:avLst/>
          </a:prstGeom>
          <a:solidFill>
            <a:srgbClr val="FFD5D5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Charter / Fleet management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1" name="Rectangle 20"/>
          <p:cNvSpPr>
            <a:spLocks noChangeAspect="1"/>
          </p:cNvSpPr>
          <p:nvPr/>
        </p:nvSpPr>
        <p:spPr>
          <a:xfrm rot="21259084">
            <a:off x="6454638" y="2201343"/>
            <a:ext cx="771342" cy="432000"/>
          </a:xfrm>
          <a:prstGeom prst="rect">
            <a:avLst/>
          </a:prstGeom>
          <a:solidFill>
            <a:srgbClr val="FFD5D5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Boat owners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 rot="21259084">
            <a:off x="6609467" y="3626522"/>
            <a:ext cx="771342" cy="432000"/>
          </a:xfrm>
          <a:prstGeom prst="rect">
            <a:avLst/>
          </a:prstGeom>
          <a:solidFill>
            <a:srgbClr val="FFD5D5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Commission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 rot="21259084">
            <a:off x="3975282" y="1203961"/>
            <a:ext cx="771342" cy="432000"/>
          </a:xfrm>
          <a:prstGeom prst="rect">
            <a:avLst/>
          </a:prstGeom>
          <a:solidFill>
            <a:srgbClr val="FFD5D5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Boats for rent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 rot="21259084">
            <a:off x="4495403" y="1185208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Boats for rent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 rot="21259084">
            <a:off x="1513494" y="1827638"/>
            <a:ext cx="771342" cy="432000"/>
          </a:xfrm>
          <a:prstGeom prst="rect">
            <a:avLst/>
          </a:prstGeom>
          <a:solidFill>
            <a:srgbClr val="FFD5D5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Boat owners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 rot="21259084">
            <a:off x="1304185" y="2472332"/>
            <a:ext cx="771342" cy="43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Banks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 rot="21259084">
            <a:off x="3367862" y="2285796"/>
            <a:ext cx="771342" cy="43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Distribution contract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 rot="21259084">
            <a:off x="5509592" y="2869736"/>
            <a:ext cx="771342" cy="432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Marina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 rot="21259084">
            <a:off x="4359042" y="2912174"/>
            <a:ext cx="771342" cy="43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Sailing school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 rot="21259084">
            <a:off x="6594750" y="2789257"/>
            <a:ext cx="771342" cy="43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Wannabe sailors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2" name="Rectangle 31"/>
          <p:cNvSpPr>
            <a:spLocks noChangeAspect="1"/>
          </p:cNvSpPr>
          <p:nvPr/>
        </p:nvSpPr>
        <p:spPr>
          <a:xfrm rot="21259084">
            <a:off x="5810928" y="3869150"/>
            <a:ext cx="771342" cy="43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hr-HR" sz="9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Price</a:t>
            </a:r>
            <a:endParaRPr lang="en-US" sz="9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3" name="Rectangle 32"/>
          <p:cNvSpPr>
            <a:spLocks noChangeAspect="1"/>
          </p:cNvSpPr>
          <p:nvPr/>
        </p:nvSpPr>
        <p:spPr>
          <a:xfrm>
            <a:off x="865600" y="4656789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Nautical </a:t>
            </a:r>
            <a:r>
              <a:rPr lang="en-US" sz="400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turists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4" name="Rectangle 33"/>
          <p:cNvSpPr>
            <a:spLocks noChangeAspect="1"/>
          </p:cNvSpPr>
          <p:nvPr/>
        </p:nvSpPr>
        <p:spPr>
          <a:xfrm>
            <a:off x="-112960" y="6960030"/>
            <a:ext cx="3213925" cy="1800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Rent</a:t>
            </a:r>
          </a:p>
        </p:txBody>
      </p:sp>
      <p:sp>
        <p:nvSpPr>
          <p:cNvPr id="35" name="Rectangle 34"/>
          <p:cNvSpPr>
            <a:spLocks noChangeAspect="1"/>
          </p:cNvSpPr>
          <p:nvPr/>
        </p:nvSpPr>
        <p:spPr>
          <a:xfrm>
            <a:off x="-3996952" y="6858000"/>
            <a:ext cx="3213925" cy="1800000"/>
          </a:xfrm>
          <a:prstGeom prst="rect">
            <a:avLst/>
          </a:prstGeom>
          <a:solidFill>
            <a:srgbClr val="FFD5D5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Concession</a:t>
            </a:r>
          </a:p>
        </p:txBody>
      </p:sp>
      <p:sp>
        <p:nvSpPr>
          <p:cNvPr id="36" name="Rectangle 35"/>
          <p:cNvSpPr>
            <a:spLocks noChangeAspect="1"/>
          </p:cNvSpPr>
          <p:nvPr/>
        </p:nvSpPr>
        <p:spPr>
          <a:xfrm>
            <a:off x="-3996952" y="4725144"/>
            <a:ext cx="3213925" cy="180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Concession</a:t>
            </a:r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865600" y="4656789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Boats for 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rent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865600" y="4656789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Rent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9" name="Rectangle 38"/>
          <p:cNvSpPr>
            <a:spLocks noChangeAspect="1"/>
          </p:cNvSpPr>
          <p:nvPr/>
        </p:nvSpPr>
        <p:spPr>
          <a:xfrm>
            <a:off x="865600" y="4656789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www</a:t>
            </a:r>
          </a:p>
        </p:txBody>
      </p:sp>
      <p:sp>
        <p:nvSpPr>
          <p:cNvPr id="40" name="Rectangle 39"/>
          <p:cNvSpPr>
            <a:spLocks noChangeAspect="1"/>
          </p:cNvSpPr>
          <p:nvPr/>
        </p:nvSpPr>
        <p:spPr>
          <a:xfrm>
            <a:off x="3340165" y="4656789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Marina</a:t>
            </a:r>
          </a:p>
        </p:txBody>
      </p:sp>
      <p:sp>
        <p:nvSpPr>
          <p:cNvPr id="41" name="Rectangle 40"/>
          <p:cNvSpPr>
            <a:spLocks noChangeAspect="1"/>
          </p:cNvSpPr>
          <p:nvPr/>
        </p:nvSpPr>
        <p:spPr>
          <a:xfrm>
            <a:off x="865600" y="4656789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www</a:t>
            </a:r>
          </a:p>
        </p:txBody>
      </p:sp>
      <p:sp>
        <p:nvSpPr>
          <p:cNvPr id="42" name="Rectangle 41"/>
          <p:cNvSpPr>
            <a:spLocks noChangeAspect="1"/>
          </p:cNvSpPr>
          <p:nvPr/>
        </p:nvSpPr>
        <p:spPr>
          <a:xfrm>
            <a:off x="3340164" y="4675405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Personal 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1on1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3" name="Rectangle 42"/>
          <p:cNvSpPr>
            <a:spLocks noChangeAspect="1"/>
          </p:cNvSpPr>
          <p:nvPr/>
        </p:nvSpPr>
        <p:spPr>
          <a:xfrm>
            <a:off x="865600" y="4656789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Charter 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fleet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4" name="Rectangle 43"/>
          <p:cNvSpPr>
            <a:spLocks noChangeAspect="1"/>
          </p:cNvSpPr>
          <p:nvPr/>
        </p:nvSpPr>
        <p:spPr>
          <a:xfrm>
            <a:off x="2922805" y="4675405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Contracts with 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marina</a:t>
            </a:r>
            <a:r>
              <a:rPr lang="hr-HR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5" name="Rectangle 44"/>
          <p:cNvSpPr>
            <a:spLocks noChangeAspect="1"/>
          </p:cNvSpPr>
          <p:nvPr/>
        </p:nvSpPr>
        <p:spPr>
          <a:xfrm>
            <a:off x="4747112" y="4656789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Skippers</a:t>
            </a:r>
          </a:p>
        </p:txBody>
      </p:sp>
      <p:sp>
        <p:nvSpPr>
          <p:cNvPr id="46" name="Rectangle 45"/>
          <p:cNvSpPr>
            <a:spLocks noChangeAspect="1"/>
          </p:cNvSpPr>
          <p:nvPr/>
        </p:nvSpPr>
        <p:spPr>
          <a:xfrm>
            <a:off x="865600" y="4656789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Fleet management</a:t>
            </a:r>
          </a:p>
        </p:txBody>
      </p:sp>
      <p:sp>
        <p:nvSpPr>
          <p:cNvPr id="47" name="Rectangle 46"/>
          <p:cNvSpPr>
            <a:spLocks noChangeAspect="1"/>
          </p:cNvSpPr>
          <p:nvPr/>
        </p:nvSpPr>
        <p:spPr>
          <a:xfrm>
            <a:off x="3340165" y="4656789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Sales</a:t>
            </a:r>
          </a:p>
        </p:txBody>
      </p:sp>
      <p:sp>
        <p:nvSpPr>
          <p:cNvPr id="50" name="Rectangle 49"/>
          <p:cNvSpPr>
            <a:spLocks noChangeAspect="1"/>
          </p:cNvSpPr>
          <p:nvPr/>
        </p:nvSpPr>
        <p:spPr>
          <a:xfrm>
            <a:off x="865600" y="4656789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Fleet</a:t>
            </a:r>
          </a:p>
        </p:txBody>
      </p:sp>
      <p:sp>
        <p:nvSpPr>
          <p:cNvPr id="51" name="Rectangle 50"/>
          <p:cNvSpPr>
            <a:spLocks noChangeAspect="1"/>
          </p:cNvSpPr>
          <p:nvPr/>
        </p:nvSpPr>
        <p:spPr>
          <a:xfrm>
            <a:off x="3340165" y="4656789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Berth rent</a:t>
            </a:r>
          </a:p>
        </p:txBody>
      </p:sp>
      <p:sp>
        <p:nvSpPr>
          <p:cNvPr id="53" name="Rectangle 52"/>
          <p:cNvSpPr>
            <a:spLocks noChangeAspect="1"/>
          </p:cNvSpPr>
          <p:nvPr/>
        </p:nvSpPr>
        <p:spPr>
          <a:xfrm>
            <a:off x="-3360353" y="1723978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Fleet management</a:t>
            </a:r>
          </a:p>
        </p:txBody>
      </p:sp>
      <p:sp>
        <p:nvSpPr>
          <p:cNvPr id="54" name="Rectangle 53"/>
          <p:cNvSpPr>
            <a:spLocks noChangeAspect="1"/>
          </p:cNvSpPr>
          <p:nvPr/>
        </p:nvSpPr>
        <p:spPr>
          <a:xfrm>
            <a:off x="5268127" y="4656789"/>
            <a:ext cx="3213925" cy="1800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767942"/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</a:rPr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376650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" grpId="0" animBg="1"/>
      <p:bldP spid="29" grpId="0" animBg="1"/>
      <p:bldP spid="33" grpId="0" animBg="1"/>
      <p:bldP spid="33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0" grpId="0" animBg="1"/>
      <p:bldP spid="50" grpId="1" animBg="1"/>
      <p:bldP spid="51" grpId="0" animBg="1"/>
      <p:bldP spid="51" grpId="1" animBg="1"/>
      <p:bldP spid="54" grpId="0" animBg="1"/>
      <p:bldP spid="54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4" descr="https://iblue.interreg-med.eu/fileadmin/user_upload/Sites/Blue_Growth/Projects/iBLUE/News_events/IMG_nod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2"/>
          <a:stretch/>
        </p:blipFill>
        <p:spPr bwMode="auto">
          <a:xfrm>
            <a:off x="1" y="-90000"/>
            <a:ext cx="9180512" cy="69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iblue.interreg-med.eu/fileadmin/_processed_/6/e/csm_LOGO_COLOUR_iBlue_NO_BORDER_b9513a8ea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783" y="188640"/>
            <a:ext cx="171959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55977" y="4365104"/>
            <a:ext cx="4680520" cy="208823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prstClr val="black"/>
                </a:solidFill>
              </a:rPr>
              <a:t>3-PBM methodology 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Practical </a:t>
            </a:r>
            <a:r>
              <a:rPr lang="en-US" b="1" dirty="0" smtClean="0">
                <a:solidFill>
                  <a:prstClr val="black"/>
                </a:solidFill>
              </a:rPr>
              <a:t>session</a:t>
            </a:r>
          </a:p>
          <a:p>
            <a:endParaRPr lang="en-US" sz="3300" dirty="0">
              <a:solidFill>
                <a:prstClr val="black"/>
              </a:solidFill>
            </a:endParaRPr>
          </a:p>
          <a:p>
            <a:endParaRPr lang="en-US" sz="3300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300" dirty="0" smtClean="0">
                <a:solidFill>
                  <a:prstClr val="black"/>
                </a:solidFill>
              </a:rPr>
              <a:t>Limassol </a:t>
            </a:r>
            <a:r>
              <a:rPr lang="en-US" sz="3300" dirty="0" smtClean="0">
                <a:solidFill>
                  <a:prstClr val="black"/>
                </a:solidFill>
              </a:rPr>
              <a:t>19.09.2019.</a:t>
            </a:r>
          </a:p>
          <a:p>
            <a:pPr>
              <a:lnSpc>
                <a:spcPct val="120000"/>
              </a:lnSpc>
            </a:pPr>
            <a:r>
              <a:rPr lang="en-GB" sz="3600" dirty="0"/>
              <a:t>Michalis </a:t>
            </a:r>
            <a:r>
              <a:rPr lang="en-GB" sz="3600" dirty="0" err="1"/>
              <a:t>Maimaris</a:t>
            </a:r>
            <a:r>
              <a:rPr lang="en-GB" sz="3600" dirty="0"/>
              <a:t> </a:t>
            </a:r>
            <a:r>
              <a:rPr lang="en-GB" sz="3600" dirty="0" smtClean="0"/>
              <a:t>&amp; </a:t>
            </a:r>
            <a:r>
              <a:rPr lang="en-GB" sz="3600" dirty="0"/>
              <a:t>Philip </a:t>
            </a:r>
            <a:r>
              <a:rPr lang="en-GB" sz="3600" dirty="0" err="1"/>
              <a:t>Ammerman</a:t>
            </a:r>
            <a:endParaRPr lang="en-US" sz="33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7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74834" y="2358005"/>
            <a:ext cx="974947" cy="1057827"/>
            <a:chOff x="621001" y="2283021"/>
            <a:chExt cx="1056193" cy="1145979"/>
          </a:xfrm>
        </p:grpSpPr>
        <p:grpSp>
          <p:nvGrpSpPr>
            <p:cNvPr id="5" name="Group 4"/>
            <p:cNvGrpSpPr/>
            <p:nvPr/>
          </p:nvGrpSpPr>
          <p:grpSpPr>
            <a:xfrm>
              <a:off x="717097" y="2888997"/>
              <a:ext cx="864000" cy="540003"/>
              <a:chOff x="717097" y="2888997"/>
              <a:chExt cx="864000" cy="540003"/>
            </a:xfrm>
          </p:grpSpPr>
          <p:sp>
            <p:nvSpPr>
              <p:cNvPr id="7" name="Rectangle 6"/>
              <p:cNvSpPr>
                <a:spLocks noChangeAspect="1"/>
              </p:cNvSpPr>
              <p:nvPr/>
            </p:nvSpPr>
            <p:spPr>
              <a:xfrm>
                <a:off x="717097" y="2889000"/>
                <a:ext cx="864000" cy="54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Rectangle 7"/>
              <p:cNvSpPr>
                <a:spLocks noChangeAspect="1"/>
              </p:cNvSpPr>
              <p:nvPr/>
            </p:nvSpPr>
            <p:spPr>
              <a:xfrm>
                <a:off x="717097" y="3283685"/>
                <a:ext cx="864000" cy="1453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Rectangle 8"/>
              <p:cNvSpPr>
                <a:spLocks/>
              </p:cNvSpPr>
              <p:nvPr/>
            </p:nvSpPr>
            <p:spPr>
              <a:xfrm>
                <a:off x="717097" y="2888999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Rectangle 9"/>
              <p:cNvSpPr>
                <a:spLocks/>
              </p:cNvSpPr>
              <p:nvPr/>
            </p:nvSpPr>
            <p:spPr>
              <a:xfrm>
                <a:off x="889897" y="2888998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Rectangle 10"/>
              <p:cNvSpPr>
                <a:spLocks/>
              </p:cNvSpPr>
              <p:nvPr/>
            </p:nvSpPr>
            <p:spPr>
              <a:xfrm>
                <a:off x="1235497" y="2888997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2" name="Straight Connector 11"/>
              <p:cNvCxnSpPr>
                <a:stCxn id="11" idx="1"/>
                <a:endCxn id="11" idx="3"/>
              </p:cNvCxnSpPr>
              <p:nvPr/>
            </p:nvCxnSpPr>
            <p:spPr>
              <a:xfrm>
                <a:off x="1235497" y="3086340"/>
                <a:ext cx="172800" cy="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" name="Straight Connector 12"/>
              <p:cNvCxnSpPr>
                <a:stCxn id="10" idx="1"/>
                <a:endCxn id="10" idx="3"/>
              </p:cNvCxnSpPr>
              <p:nvPr/>
            </p:nvCxnSpPr>
            <p:spPr>
              <a:xfrm>
                <a:off x="889897" y="3086341"/>
                <a:ext cx="172800" cy="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" name="Straight Connector 13"/>
              <p:cNvCxnSpPr>
                <a:stCxn id="8" idx="0"/>
                <a:endCxn id="8" idx="2"/>
              </p:cNvCxnSpPr>
              <p:nvPr/>
            </p:nvCxnSpPr>
            <p:spPr>
              <a:xfrm>
                <a:off x="1149097" y="3283685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621001" y="2283021"/>
              <a:ext cx="1056193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 err="1">
                  <a:solidFill>
                    <a:prstClr val="black"/>
                  </a:solidFill>
                </a:rPr>
                <a:t>Economic</a:t>
              </a:r>
              <a:r>
                <a:rPr lang="hr-HR" sz="1108" dirty="0">
                  <a:solidFill>
                    <a:prstClr val="black"/>
                  </a:solidFill>
                </a:rPr>
                <a:t> BM</a:t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„as </a:t>
              </a:r>
              <a:r>
                <a:rPr lang="hr-HR" sz="1108" dirty="0" err="1">
                  <a:solidFill>
                    <a:prstClr val="black"/>
                  </a:solidFill>
                </a:rPr>
                <a:t>is</a:t>
              </a:r>
              <a:r>
                <a:rPr lang="hr-HR" sz="1108" dirty="0">
                  <a:solidFill>
                    <a:prstClr val="black"/>
                  </a:solidFill>
                </a:rPr>
                <a:t>”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31839" y="2369342"/>
            <a:ext cx="976550" cy="1305599"/>
            <a:chOff x="4691091" y="2295303"/>
            <a:chExt cx="1057929" cy="1414399"/>
          </a:xfrm>
        </p:grpSpPr>
        <p:grpSp>
          <p:nvGrpSpPr>
            <p:cNvPr id="16" name="Group 15"/>
            <p:cNvGrpSpPr/>
            <p:nvPr/>
          </p:nvGrpSpPr>
          <p:grpSpPr>
            <a:xfrm>
              <a:off x="4788053" y="2881923"/>
              <a:ext cx="864000" cy="827779"/>
              <a:chOff x="3089230" y="2892310"/>
              <a:chExt cx="864000" cy="827779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089230" y="2892310"/>
                <a:ext cx="864000" cy="540003"/>
                <a:chOff x="3725334" y="2494286"/>
                <a:chExt cx="864000" cy="540003"/>
              </a:xfrm>
            </p:grpSpPr>
            <p:sp>
              <p:nvSpPr>
                <p:cNvPr id="39" name="Rectangle 38"/>
                <p:cNvSpPr>
                  <a:spLocks noChangeAspect="1"/>
                </p:cNvSpPr>
                <p:nvPr/>
              </p:nvSpPr>
              <p:spPr>
                <a:xfrm>
                  <a:off x="3725334" y="2494289"/>
                  <a:ext cx="864000" cy="54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Rectangle 39"/>
                <p:cNvSpPr>
                  <a:spLocks noChangeAspect="1"/>
                </p:cNvSpPr>
                <p:nvPr/>
              </p:nvSpPr>
              <p:spPr>
                <a:xfrm>
                  <a:off x="3725334" y="2888974"/>
                  <a:ext cx="864000" cy="1453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Rectangle 40"/>
                <p:cNvSpPr>
                  <a:spLocks/>
                </p:cNvSpPr>
                <p:nvPr/>
              </p:nvSpPr>
              <p:spPr>
                <a:xfrm>
                  <a:off x="3725334" y="2494288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Rectangle 41"/>
                <p:cNvSpPr>
                  <a:spLocks/>
                </p:cNvSpPr>
                <p:nvPr/>
              </p:nvSpPr>
              <p:spPr>
                <a:xfrm>
                  <a:off x="3898134" y="2494287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Rectangle 42"/>
                <p:cNvSpPr>
                  <a:spLocks/>
                </p:cNvSpPr>
                <p:nvPr/>
              </p:nvSpPr>
              <p:spPr>
                <a:xfrm>
                  <a:off x="4243734" y="2494286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4" name="Straight Connector 43"/>
                <p:cNvCxnSpPr>
                  <a:stCxn id="43" idx="1"/>
                  <a:endCxn id="43" idx="3"/>
                </p:cNvCxnSpPr>
                <p:nvPr/>
              </p:nvCxnSpPr>
              <p:spPr>
                <a:xfrm>
                  <a:off x="4243734" y="2691629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5" name="Straight Connector 44"/>
                <p:cNvCxnSpPr>
                  <a:stCxn id="42" idx="1"/>
                  <a:endCxn id="42" idx="3"/>
                </p:cNvCxnSpPr>
                <p:nvPr/>
              </p:nvCxnSpPr>
              <p:spPr>
                <a:xfrm>
                  <a:off x="3898134" y="2691630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6" name="Straight Connector 45"/>
                <p:cNvCxnSpPr>
                  <a:stCxn id="40" idx="0"/>
                  <a:endCxn id="40" idx="2"/>
                </p:cNvCxnSpPr>
                <p:nvPr/>
              </p:nvCxnSpPr>
              <p:spPr>
                <a:xfrm>
                  <a:off x="4157334" y="2888974"/>
                  <a:ext cx="0" cy="145315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35" name="Rectangle 34"/>
              <p:cNvSpPr>
                <a:spLocks noChangeAspect="1"/>
              </p:cNvSpPr>
              <p:nvPr/>
            </p:nvSpPr>
            <p:spPr>
              <a:xfrm>
                <a:off x="3089230" y="3429459"/>
                <a:ext cx="864000" cy="1453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6" name="Straight Connector 35"/>
              <p:cNvCxnSpPr>
                <a:stCxn id="35" idx="0"/>
                <a:endCxn id="35" idx="2"/>
              </p:cNvCxnSpPr>
              <p:nvPr/>
            </p:nvCxnSpPr>
            <p:spPr>
              <a:xfrm>
                <a:off x="3521230" y="3429459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7" name="Rectangle 36"/>
              <p:cNvSpPr>
                <a:spLocks noChangeAspect="1"/>
              </p:cNvSpPr>
              <p:nvPr/>
            </p:nvSpPr>
            <p:spPr>
              <a:xfrm>
                <a:off x="3089230" y="3574774"/>
                <a:ext cx="864000" cy="14531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8" name="Straight Connector 37"/>
              <p:cNvCxnSpPr>
                <a:stCxn id="37" idx="0"/>
                <a:endCxn id="37" idx="2"/>
              </p:cNvCxnSpPr>
              <p:nvPr/>
            </p:nvCxnSpPr>
            <p:spPr>
              <a:xfrm>
                <a:off x="3521230" y="3574774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4691091" y="2295303"/>
              <a:ext cx="1057929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 err="1">
                  <a:solidFill>
                    <a:prstClr val="black"/>
                  </a:solidFill>
                </a:rPr>
                <a:t>Improvement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 err="1">
                  <a:solidFill>
                    <a:prstClr val="black"/>
                  </a:solidFill>
                </a:rPr>
                <a:t>actions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>
              <a:off x="5367686" y="3591816"/>
              <a:ext cx="88239" cy="73397"/>
              <a:chOff x="1410731" y="980661"/>
              <a:chExt cx="693039" cy="576469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>
              <a:off x="5003133" y="3447199"/>
              <a:ext cx="88239" cy="73397"/>
              <a:chOff x="1410731" y="980661"/>
              <a:chExt cx="693039" cy="576469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>
              <a:grpSpLocks noChangeAspect="1"/>
            </p:cNvGrpSpPr>
            <p:nvPr/>
          </p:nvGrpSpPr>
          <p:grpSpPr>
            <a:xfrm>
              <a:off x="5367686" y="3437249"/>
              <a:ext cx="88239" cy="73397"/>
              <a:chOff x="1410731" y="980661"/>
              <a:chExt cx="693039" cy="576469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4871695" y="3581429"/>
              <a:ext cx="88239" cy="73397"/>
              <a:chOff x="1410731" y="980661"/>
              <a:chExt cx="693039" cy="576469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Freeform 21"/>
            <p:cNvSpPr>
              <a:spLocks noChangeAspect="1"/>
            </p:cNvSpPr>
            <p:nvPr/>
          </p:nvSpPr>
          <p:spPr>
            <a:xfrm>
              <a:off x="4943073" y="3062901"/>
              <a:ext cx="138673" cy="394685"/>
            </a:xfrm>
            <a:custGeom>
              <a:avLst/>
              <a:gdLst>
                <a:gd name="connsiteX0" fmla="*/ 241149 w 241149"/>
                <a:gd name="connsiteY0" fmla="*/ 0 h 490331"/>
                <a:gd name="connsiteX1" fmla="*/ 2610 w 241149"/>
                <a:gd name="connsiteY1" fmla="*/ 231913 h 490331"/>
                <a:gd name="connsiteX2" fmla="*/ 135132 w 241149"/>
                <a:gd name="connsiteY2" fmla="*/ 490331 h 4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149" h="490331">
                  <a:moveTo>
                    <a:pt x="241149" y="0"/>
                  </a:moveTo>
                  <a:cubicBezTo>
                    <a:pt x="130714" y="75095"/>
                    <a:pt x="20279" y="150191"/>
                    <a:pt x="2610" y="231913"/>
                  </a:cubicBezTo>
                  <a:cubicBezTo>
                    <a:pt x="-15059" y="313635"/>
                    <a:pt x="60036" y="401983"/>
                    <a:pt x="135132" y="490331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23" name="Freeform 22"/>
            <p:cNvSpPr>
              <a:spLocks noChangeAspect="1"/>
            </p:cNvSpPr>
            <p:nvPr/>
          </p:nvSpPr>
          <p:spPr>
            <a:xfrm flipH="1">
              <a:off x="5400805" y="3076414"/>
              <a:ext cx="140004" cy="394685"/>
            </a:xfrm>
            <a:custGeom>
              <a:avLst/>
              <a:gdLst>
                <a:gd name="connsiteX0" fmla="*/ 241149 w 241149"/>
                <a:gd name="connsiteY0" fmla="*/ 0 h 490331"/>
                <a:gd name="connsiteX1" fmla="*/ 2610 w 241149"/>
                <a:gd name="connsiteY1" fmla="*/ 231913 h 490331"/>
                <a:gd name="connsiteX2" fmla="*/ 135132 w 241149"/>
                <a:gd name="connsiteY2" fmla="*/ 490331 h 4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149" h="490331">
                  <a:moveTo>
                    <a:pt x="241149" y="0"/>
                  </a:moveTo>
                  <a:cubicBezTo>
                    <a:pt x="130714" y="75095"/>
                    <a:pt x="20279" y="150191"/>
                    <a:pt x="2610" y="231913"/>
                  </a:cubicBezTo>
                  <a:cubicBezTo>
                    <a:pt x="-15059" y="313635"/>
                    <a:pt x="60036" y="401983"/>
                    <a:pt x="135132" y="490331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24" name="Freeform 23"/>
            <p:cNvSpPr>
              <a:spLocks noChangeAspect="1"/>
            </p:cNvSpPr>
            <p:nvPr/>
          </p:nvSpPr>
          <p:spPr>
            <a:xfrm>
              <a:off x="4849609" y="3043276"/>
              <a:ext cx="189693" cy="555322"/>
            </a:xfrm>
            <a:custGeom>
              <a:avLst/>
              <a:gdLst>
                <a:gd name="connsiteX0" fmla="*/ 241149 w 241149"/>
                <a:gd name="connsiteY0" fmla="*/ 0 h 490331"/>
                <a:gd name="connsiteX1" fmla="*/ 2610 w 241149"/>
                <a:gd name="connsiteY1" fmla="*/ 231913 h 490331"/>
                <a:gd name="connsiteX2" fmla="*/ 135132 w 241149"/>
                <a:gd name="connsiteY2" fmla="*/ 490331 h 4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149" h="490331">
                  <a:moveTo>
                    <a:pt x="241149" y="0"/>
                  </a:moveTo>
                  <a:cubicBezTo>
                    <a:pt x="130714" y="75095"/>
                    <a:pt x="20279" y="150191"/>
                    <a:pt x="2610" y="231913"/>
                  </a:cubicBezTo>
                  <a:cubicBezTo>
                    <a:pt x="-15059" y="313635"/>
                    <a:pt x="60036" y="401983"/>
                    <a:pt x="135132" y="490331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25" name="Freeform 24"/>
            <p:cNvSpPr>
              <a:spLocks noChangeAspect="1"/>
            </p:cNvSpPr>
            <p:nvPr/>
          </p:nvSpPr>
          <p:spPr>
            <a:xfrm flipH="1">
              <a:off x="5462121" y="3036494"/>
              <a:ext cx="153983" cy="555322"/>
            </a:xfrm>
            <a:custGeom>
              <a:avLst/>
              <a:gdLst>
                <a:gd name="connsiteX0" fmla="*/ 241149 w 241149"/>
                <a:gd name="connsiteY0" fmla="*/ 0 h 490331"/>
                <a:gd name="connsiteX1" fmla="*/ 2610 w 241149"/>
                <a:gd name="connsiteY1" fmla="*/ 231913 h 490331"/>
                <a:gd name="connsiteX2" fmla="*/ 135132 w 241149"/>
                <a:gd name="connsiteY2" fmla="*/ 490331 h 4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149" h="490331">
                  <a:moveTo>
                    <a:pt x="241149" y="0"/>
                  </a:moveTo>
                  <a:cubicBezTo>
                    <a:pt x="130714" y="75095"/>
                    <a:pt x="20279" y="150191"/>
                    <a:pt x="2610" y="231913"/>
                  </a:cubicBezTo>
                  <a:cubicBezTo>
                    <a:pt x="-15059" y="313635"/>
                    <a:pt x="60036" y="401983"/>
                    <a:pt x="135132" y="490331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019118" y="2375448"/>
            <a:ext cx="1189564" cy="1305599"/>
            <a:chOff x="7277308" y="2301918"/>
            <a:chExt cx="1288694" cy="1414399"/>
          </a:xfrm>
        </p:grpSpPr>
        <p:grpSp>
          <p:nvGrpSpPr>
            <p:cNvPr id="48" name="Group 47"/>
            <p:cNvGrpSpPr/>
            <p:nvPr/>
          </p:nvGrpSpPr>
          <p:grpSpPr>
            <a:xfrm>
              <a:off x="7350824" y="2888538"/>
              <a:ext cx="864000" cy="540003"/>
              <a:chOff x="3725334" y="2494286"/>
              <a:chExt cx="864000" cy="540003"/>
            </a:xfrm>
          </p:grpSpPr>
          <p:sp>
            <p:nvSpPr>
              <p:cNvPr id="66" name="Rectangle 65"/>
              <p:cNvSpPr>
                <a:spLocks noChangeAspect="1"/>
              </p:cNvSpPr>
              <p:nvPr/>
            </p:nvSpPr>
            <p:spPr>
              <a:xfrm>
                <a:off x="3725334" y="2494289"/>
                <a:ext cx="864000" cy="54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Rectangle 66"/>
              <p:cNvSpPr>
                <a:spLocks noChangeAspect="1"/>
              </p:cNvSpPr>
              <p:nvPr/>
            </p:nvSpPr>
            <p:spPr>
              <a:xfrm>
                <a:off x="3725334" y="2888974"/>
                <a:ext cx="864000" cy="1453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Rectangle 67"/>
              <p:cNvSpPr>
                <a:spLocks/>
              </p:cNvSpPr>
              <p:nvPr/>
            </p:nvSpPr>
            <p:spPr>
              <a:xfrm>
                <a:off x="3725334" y="2494288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Rectangle 68"/>
              <p:cNvSpPr>
                <a:spLocks/>
              </p:cNvSpPr>
              <p:nvPr/>
            </p:nvSpPr>
            <p:spPr>
              <a:xfrm>
                <a:off x="3898134" y="2494287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Rectangle 69"/>
              <p:cNvSpPr>
                <a:spLocks/>
              </p:cNvSpPr>
              <p:nvPr/>
            </p:nvSpPr>
            <p:spPr>
              <a:xfrm>
                <a:off x="4243734" y="2494286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71" name="Straight Connector 70"/>
              <p:cNvCxnSpPr>
                <a:stCxn id="70" idx="1"/>
                <a:endCxn id="70" idx="3"/>
              </p:cNvCxnSpPr>
              <p:nvPr/>
            </p:nvCxnSpPr>
            <p:spPr>
              <a:xfrm>
                <a:off x="4243734" y="2691629"/>
                <a:ext cx="172800" cy="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2" name="Straight Connector 71"/>
              <p:cNvCxnSpPr>
                <a:stCxn id="69" idx="1"/>
                <a:endCxn id="69" idx="3"/>
              </p:cNvCxnSpPr>
              <p:nvPr/>
            </p:nvCxnSpPr>
            <p:spPr>
              <a:xfrm>
                <a:off x="3898134" y="2691630"/>
                <a:ext cx="172800" cy="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3" name="Straight Connector 72"/>
              <p:cNvCxnSpPr>
                <a:stCxn id="67" idx="0"/>
                <a:endCxn id="67" idx="2"/>
              </p:cNvCxnSpPr>
              <p:nvPr/>
            </p:nvCxnSpPr>
            <p:spPr>
              <a:xfrm>
                <a:off x="4157334" y="2888974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7542978" y="3425687"/>
              <a:ext cx="864000" cy="1453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cxnSp>
          <p:nvCxnSpPr>
            <p:cNvPr id="50" name="Straight Connector 49"/>
            <p:cNvCxnSpPr>
              <a:stCxn id="49" idx="0"/>
              <a:endCxn id="49" idx="2"/>
            </p:cNvCxnSpPr>
            <p:nvPr/>
          </p:nvCxnSpPr>
          <p:spPr>
            <a:xfrm>
              <a:off x="7974978" y="3425687"/>
              <a:ext cx="0" cy="145315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1" name="Rectangle 50"/>
            <p:cNvSpPr>
              <a:spLocks noChangeAspect="1"/>
            </p:cNvSpPr>
            <p:nvPr/>
          </p:nvSpPr>
          <p:spPr>
            <a:xfrm>
              <a:off x="7702002" y="3571002"/>
              <a:ext cx="864000" cy="1453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cxnSp>
          <p:nvCxnSpPr>
            <p:cNvPr id="52" name="Straight Connector 51"/>
            <p:cNvCxnSpPr>
              <a:stCxn id="51" idx="0"/>
              <a:endCxn id="51" idx="2"/>
            </p:cNvCxnSpPr>
            <p:nvPr/>
          </p:nvCxnSpPr>
          <p:spPr>
            <a:xfrm>
              <a:off x="8134002" y="3571002"/>
              <a:ext cx="0" cy="145315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277308" y="2301918"/>
              <a:ext cx="1011041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 err="1">
                  <a:solidFill>
                    <a:prstClr val="black"/>
                  </a:solidFill>
                </a:rPr>
                <a:t>Performance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 err="1">
                  <a:solidFill>
                    <a:prstClr val="black"/>
                  </a:solidFill>
                </a:rPr>
                <a:t>timeframe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grpSp>
          <p:nvGrpSpPr>
            <p:cNvPr id="54" name="Group 53"/>
            <p:cNvGrpSpPr>
              <a:grpSpLocks noChangeAspect="1"/>
            </p:cNvGrpSpPr>
            <p:nvPr/>
          </p:nvGrpSpPr>
          <p:grpSpPr>
            <a:xfrm>
              <a:off x="8281635" y="3598431"/>
              <a:ext cx="88239" cy="73397"/>
              <a:chOff x="1410731" y="980661"/>
              <a:chExt cx="693039" cy="576469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>
              <a:grpSpLocks noChangeAspect="1"/>
            </p:cNvGrpSpPr>
            <p:nvPr/>
          </p:nvGrpSpPr>
          <p:grpSpPr>
            <a:xfrm>
              <a:off x="7758058" y="3453814"/>
              <a:ext cx="88239" cy="73397"/>
              <a:chOff x="1410731" y="980661"/>
              <a:chExt cx="693039" cy="576469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>
              <a:grpSpLocks noChangeAspect="1"/>
            </p:cNvGrpSpPr>
            <p:nvPr/>
          </p:nvGrpSpPr>
          <p:grpSpPr>
            <a:xfrm>
              <a:off x="8122611" y="3443864"/>
              <a:ext cx="88239" cy="73397"/>
              <a:chOff x="1410731" y="980661"/>
              <a:chExt cx="693039" cy="576469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>
              <a:grpSpLocks noChangeAspect="1"/>
            </p:cNvGrpSpPr>
            <p:nvPr/>
          </p:nvGrpSpPr>
          <p:grpSpPr>
            <a:xfrm>
              <a:off x="7785644" y="3588044"/>
              <a:ext cx="88239" cy="73397"/>
              <a:chOff x="1410731" y="980661"/>
              <a:chExt cx="693039" cy="576469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 73"/>
          <p:cNvGrpSpPr/>
          <p:nvPr/>
        </p:nvGrpSpPr>
        <p:grpSpPr>
          <a:xfrm>
            <a:off x="2230834" y="2443253"/>
            <a:ext cx="809838" cy="893530"/>
            <a:chOff x="692150" y="3574647"/>
            <a:chExt cx="877324" cy="967991"/>
          </a:xfrm>
        </p:grpSpPr>
        <p:sp>
          <p:nvSpPr>
            <p:cNvPr id="75" name="Rectangle 74"/>
            <p:cNvSpPr>
              <a:spLocks/>
            </p:cNvSpPr>
            <p:nvPr/>
          </p:nvSpPr>
          <p:spPr>
            <a:xfrm>
              <a:off x="1005040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38" dirty="0">
                  <a:solidFill>
                    <a:prstClr val="black"/>
                  </a:solidFill>
                </a:rPr>
                <a:t>R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P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V</a:t>
              </a:r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76" name="Rectangle 75"/>
            <p:cNvSpPr>
              <a:spLocks/>
            </p:cNvSpPr>
            <p:nvPr/>
          </p:nvSpPr>
          <p:spPr>
            <a:xfrm>
              <a:off x="1174674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77" name="Rectangle 76"/>
            <p:cNvSpPr>
              <a:spLocks/>
            </p:cNvSpPr>
            <p:nvPr/>
          </p:nvSpPr>
          <p:spPr>
            <a:xfrm>
              <a:off x="1174674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92150" y="3574647"/>
              <a:ext cx="877324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RPV „as </a:t>
              </a:r>
              <a:r>
                <a:rPr lang="hr-HR" sz="1108" dirty="0" err="1">
                  <a:solidFill>
                    <a:prstClr val="black"/>
                  </a:solidFill>
                </a:rPr>
                <a:t>is</a:t>
              </a:r>
              <a:r>
                <a:rPr lang="hr-HR" sz="1108" dirty="0">
                  <a:solidFill>
                    <a:prstClr val="black"/>
                  </a:solidFill>
                </a:rPr>
                <a:t>”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191548" y="4079478"/>
            <a:ext cx="934871" cy="1015434"/>
            <a:chOff x="2047440" y="4147953"/>
            <a:chExt cx="1012777" cy="1100054"/>
          </a:xfrm>
        </p:grpSpPr>
        <p:sp>
          <p:nvSpPr>
            <p:cNvPr id="80" name="Rectangle 79"/>
            <p:cNvSpPr>
              <a:spLocks/>
            </p:cNvSpPr>
            <p:nvPr/>
          </p:nvSpPr>
          <p:spPr>
            <a:xfrm>
              <a:off x="2272628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38" dirty="0">
                  <a:solidFill>
                    <a:prstClr val="black"/>
                  </a:solidFill>
                </a:rPr>
                <a:t>R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P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V</a:t>
              </a:r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81" name="Rectangle 80"/>
            <p:cNvSpPr>
              <a:spLocks/>
            </p:cNvSpPr>
            <p:nvPr/>
          </p:nvSpPr>
          <p:spPr>
            <a:xfrm>
              <a:off x="2442262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82" name="Rectangle 81"/>
            <p:cNvSpPr>
              <a:spLocks/>
            </p:cNvSpPr>
            <p:nvPr/>
          </p:nvSpPr>
          <p:spPr>
            <a:xfrm>
              <a:off x="2442262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047440" y="4593868"/>
              <a:ext cx="1012777" cy="654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RPV </a:t>
              </a:r>
              <a:r>
                <a:rPr lang="hr-HR" sz="1108" dirty="0" err="1">
                  <a:solidFill>
                    <a:prstClr val="black"/>
                  </a:solidFill>
                </a:rPr>
                <a:t>impact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on </a:t>
              </a:r>
              <a:r>
                <a:rPr lang="hr-HR" sz="1108" dirty="0" err="1">
                  <a:solidFill>
                    <a:prstClr val="black"/>
                  </a:solidFill>
                </a:rPr>
                <a:t>society</a:t>
              </a:r>
              <a:r>
                <a:rPr lang="hr-HR" sz="1108" dirty="0">
                  <a:solidFill>
                    <a:prstClr val="black"/>
                  </a:solidFill>
                </a:rPr>
                <a:t> &amp;</a:t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 err="1">
                  <a:solidFill>
                    <a:prstClr val="black"/>
                  </a:solidFill>
                </a:rPr>
                <a:t>environment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sp>
          <p:nvSpPr>
            <p:cNvPr id="84" name="Rectangle 83"/>
            <p:cNvSpPr>
              <a:spLocks/>
            </p:cNvSpPr>
            <p:nvPr/>
          </p:nvSpPr>
          <p:spPr>
            <a:xfrm>
              <a:off x="2615062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85" name="Rectangle 84"/>
            <p:cNvSpPr>
              <a:spLocks/>
            </p:cNvSpPr>
            <p:nvPr/>
          </p:nvSpPr>
          <p:spPr>
            <a:xfrm>
              <a:off x="2615062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838978" y="2375448"/>
            <a:ext cx="845103" cy="1305599"/>
            <a:chOff x="5998826" y="2301918"/>
            <a:chExt cx="915529" cy="1414399"/>
          </a:xfrm>
        </p:grpSpPr>
        <p:grpSp>
          <p:nvGrpSpPr>
            <p:cNvPr id="87" name="Group 86"/>
            <p:cNvGrpSpPr/>
            <p:nvPr/>
          </p:nvGrpSpPr>
          <p:grpSpPr>
            <a:xfrm>
              <a:off x="6024588" y="2888538"/>
              <a:ext cx="864000" cy="827779"/>
              <a:chOff x="3089230" y="2892310"/>
              <a:chExt cx="864000" cy="827779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3089230" y="2892310"/>
                <a:ext cx="864000" cy="540003"/>
                <a:chOff x="3725334" y="2494286"/>
                <a:chExt cx="864000" cy="540003"/>
              </a:xfrm>
            </p:grpSpPr>
            <p:sp>
              <p:nvSpPr>
                <p:cNvPr id="106" name="Rectangle 105"/>
                <p:cNvSpPr>
                  <a:spLocks noChangeAspect="1"/>
                </p:cNvSpPr>
                <p:nvPr/>
              </p:nvSpPr>
              <p:spPr>
                <a:xfrm>
                  <a:off x="3725334" y="2494289"/>
                  <a:ext cx="864000" cy="54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Rectangle 106"/>
                <p:cNvSpPr>
                  <a:spLocks noChangeAspect="1"/>
                </p:cNvSpPr>
                <p:nvPr/>
              </p:nvSpPr>
              <p:spPr>
                <a:xfrm>
                  <a:off x="3725334" y="2888974"/>
                  <a:ext cx="864000" cy="1453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Rectangle 107"/>
                <p:cNvSpPr>
                  <a:spLocks/>
                </p:cNvSpPr>
                <p:nvPr/>
              </p:nvSpPr>
              <p:spPr>
                <a:xfrm>
                  <a:off x="3725334" y="2494288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Rectangle 108"/>
                <p:cNvSpPr>
                  <a:spLocks/>
                </p:cNvSpPr>
                <p:nvPr/>
              </p:nvSpPr>
              <p:spPr>
                <a:xfrm>
                  <a:off x="3898134" y="2494287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Rectangle 109"/>
                <p:cNvSpPr>
                  <a:spLocks/>
                </p:cNvSpPr>
                <p:nvPr/>
              </p:nvSpPr>
              <p:spPr>
                <a:xfrm>
                  <a:off x="4243734" y="2494286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1" name="Straight Connector 110"/>
                <p:cNvCxnSpPr>
                  <a:stCxn id="110" idx="1"/>
                  <a:endCxn id="110" idx="3"/>
                </p:cNvCxnSpPr>
                <p:nvPr/>
              </p:nvCxnSpPr>
              <p:spPr>
                <a:xfrm>
                  <a:off x="4243734" y="2691629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Straight Connector 111"/>
                <p:cNvCxnSpPr>
                  <a:stCxn id="109" idx="1"/>
                  <a:endCxn id="109" idx="3"/>
                </p:cNvCxnSpPr>
                <p:nvPr/>
              </p:nvCxnSpPr>
              <p:spPr>
                <a:xfrm>
                  <a:off x="3898134" y="2691630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3" name="Straight Connector 112"/>
                <p:cNvCxnSpPr>
                  <a:stCxn id="107" idx="0"/>
                  <a:endCxn id="107" idx="2"/>
                </p:cNvCxnSpPr>
                <p:nvPr/>
              </p:nvCxnSpPr>
              <p:spPr>
                <a:xfrm>
                  <a:off x="4157334" y="2888974"/>
                  <a:ext cx="0" cy="145315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02" name="Rectangle 101"/>
              <p:cNvSpPr>
                <a:spLocks noChangeAspect="1"/>
              </p:cNvSpPr>
              <p:nvPr/>
            </p:nvSpPr>
            <p:spPr>
              <a:xfrm>
                <a:off x="3089230" y="3429459"/>
                <a:ext cx="864000" cy="1453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03" name="Straight Connector 102"/>
              <p:cNvCxnSpPr>
                <a:stCxn id="102" idx="0"/>
                <a:endCxn id="102" idx="2"/>
              </p:cNvCxnSpPr>
              <p:nvPr/>
            </p:nvCxnSpPr>
            <p:spPr>
              <a:xfrm>
                <a:off x="3521230" y="3429459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4" name="Rectangle 103"/>
              <p:cNvSpPr>
                <a:spLocks noChangeAspect="1"/>
              </p:cNvSpPr>
              <p:nvPr/>
            </p:nvSpPr>
            <p:spPr>
              <a:xfrm>
                <a:off x="3089230" y="3574774"/>
                <a:ext cx="864000" cy="14531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05" name="Straight Connector 104"/>
              <p:cNvCxnSpPr>
                <a:stCxn id="104" idx="0"/>
                <a:endCxn id="104" idx="2"/>
              </p:cNvCxnSpPr>
              <p:nvPr/>
            </p:nvCxnSpPr>
            <p:spPr>
              <a:xfrm>
                <a:off x="3521230" y="3574774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8" name="TextBox 87"/>
            <p:cNvSpPr txBox="1"/>
            <p:nvPr/>
          </p:nvSpPr>
          <p:spPr>
            <a:xfrm>
              <a:off x="5998826" y="2301918"/>
              <a:ext cx="915529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 err="1">
                  <a:solidFill>
                    <a:prstClr val="black"/>
                  </a:solidFill>
                </a:rPr>
                <a:t>Improved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3PBM draft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grpSp>
          <p:nvGrpSpPr>
            <p:cNvPr id="89" name="Group 88"/>
            <p:cNvGrpSpPr>
              <a:grpSpLocks noChangeAspect="1"/>
            </p:cNvGrpSpPr>
            <p:nvPr/>
          </p:nvGrpSpPr>
          <p:grpSpPr>
            <a:xfrm>
              <a:off x="6604221" y="3598431"/>
              <a:ext cx="88239" cy="73397"/>
              <a:chOff x="1410731" y="980661"/>
              <a:chExt cx="693039" cy="576469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>
              <a:grpSpLocks noChangeAspect="1"/>
            </p:cNvGrpSpPr>
            <p:nvPr/>
          </p:nvGrpSpPr>
          <p:grpSpPr>
            <a:xfrm>
              <a:off x="6239668" y="3453814"/>
              <a:ext cx="88239" cy="73397"/>
              <a:chOff x="1410731" y="980661"/>
              <a:chExt cx="693039" cy="576469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/>
            <p:cNvGrpSpPr>
              <a:grpSpLocks noChangeAspect="1"/>
            </p:cNvGrpSpPr>
            <p:nvPr/>
          </p:nvGrpSpPr>
          <p:grpSpPr>
            <a:xfrm>
              <a:off x="6604221" y="3443864"/>
              <a:ext cx="88239" cy="73397"/>
              <a:chOff x="1410731" y="980661"/>
              <a:chExt cx="693039" cy="576469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>
              <a:grpSpLocks noChangeAspect="1"/>
            </p:cNvGrpSpPr>
            <p:nvPr/>
          </p:nvGrpSpPr>
          <p:grpSpPr>
            <a:xfrm>
              <a:off x="6108230" y="3588044"/>
              <a:ext cx="88239" cy="73397"/>
              <a:chOff x="1410731" y="980661"/>
              <a:chExt cx="693039" cy="576469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" name="Group 113"/>
          <p:cNvGrpSpPr/>
          <p:nvPr/>
        </p:nvGrpSpPr>
        <p:grpSpPr>
          <a:xfrm>
            <a:off x="3442932" y="2051839"/>
            <a:ext cx="930063" cy="1629631"/>
            <a:chOff x="3403107" y="1951342"/>
            <a:chExt cx="1007568" cy="1765434"/>
          </a:xfrm>
        </p:grpSpPr>
        <p:sp>
          <p:nvSpPr>
            <p:cNvPr id="115" name="TextBox 114"/>
            <p:cNvSpPr txBox="1"/>
            <p:nvPr/>
          </p:nvSpPr>
          <p:spPr>
            <a:xfrm>
              <a:off x="3403107" y="1951342"/>
              <a:ext cx="1007568" cy="654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3PBM </a:t>
              </a:r>
              <a:r>
                <a:rPr lang="hr-HR" sz="1108" dirty="0" err="1">
                  <a:solidFill>
                    <a:prstClr val="black"/>
                  </a:solidFill>
                </a:rPr>
                <a:t>Cause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and </a:t>
              </a:r>
              <a:r>
                <a:rPr lang="hr-HR" sz="1108" dirty="0" err="1">
                  <a:solidFill>
                    <a:prstClr val="black"/>
                  </a:solidFill>
                </a:rPr>
                <a:t>effect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 err="1">
                  <a:solidFill>
                    <a:prstClr val="black"/>
                  </a:solidFill>
                </a:rPr>
                <a:t>relationships</a:t>
              </a:r>
              <a:endParaRPr lang="en-US" sz="1108" dirty="0">
                <a:solidFill>
                  <a:srgbClr val="5B9BD5">
                    <a:lumMod val="75000"/>
                  </a:srgbClr>
                </a:solidFill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3500058" y="2888997"/>
              <a:ext cx="864000" cy="827779"/>
              <a:chOff x="3500058" y="2888997"/>
              <a:chExt cx="864000" cy="827779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3500058" y="2888997"/>
                <a:ext cx="864000" cy="827779"/>
                <a:chOff x="3089230" y="2892310"/>
                <a:chExt cx="864000" cy="827779"/>
              </a:xfrm>
            </p:grpSpPr>
            <p:grpSp>
              <p:nvGrpSpPr>
                <p:cNvPr id="134" name="Group 133"/>
                <p:cNvGrpSpPr/>
                <p:nvPr/>
              </p:nvGrpSpPr>
              <p:grpSpPr>
                <a:xfrm>
                  <a:off x="3089230" y="2892310"/>
                  <a:ext cx="864000" cy="540003"/>
                  <a:chOff x="3725334" y="2494286"/>
                  <a:chExt cx="864000" cy="540003"/>
                </a:xfrm>
              </p:grpSpPr>
              <p:sp>
                <p:nvSpPr>
                  <p:cNvPr id="139" name="Rectangle 138"/>
                  <p:cNvSpPr>
                    <a:spLocks noChangeAspect="1"/>
                  </p:cNvSpPr>
                  <p:nvPr/>
                </p:nvSpPr>
                <p:spPr>
                  <a:xfrm>
                    <a:off x="3725334" y="2494289"/>
                    <a:ext cx="864000" cy="540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0" name="Rectangle 139"/>
                  <p:cNvSpPr>
                    <a:spLocks noChangeAspect="1"/>
                  </p:cNvSpPr>
                  <p:nvPr/>
                </p:nvSpPr>
                <p:spPr>
                  <a:xfrm>
                    <a:off x="3725334" y="2888974"/>
                    <a:ext cx="864000" cy="1453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1" name="Rectangle 140"/>
                  <p:cNvSpPr>
                    <a:spLocks/>
                  </p:cNvSpPr>
                  <p:nvPr/>
                </p:nvSpPr>
                <p:spPr>
                  <a:xfrm>
                    <a:off x="3725334" y="2494288"/>
                    <a:ext cx="172800" cy="3946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2" name="Rectangle 141"/>
                  <p:cNvSpPr>
                    <a:spLocks/>
                  </p:cNvSpPr>
                  <p:nvPr/>
                </p:nvSpPr>
                <p:spPr>
                  <a:xfrm>
                    <a:off x="3898134" y="2494287"/>
                    <a:ext cx="172800" cy="3946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3" name="Rectangle 142"/>
                  <p:cNvSpPr>
                    <a:spLocks/>
                  </p:cNvSpPr>
                  <p:nvPr/>
                </p:nvSpPr>
                <p:spPr>
                  <a:xfrm>
                    <a:off x="4243734" y="2494286"/>
                    <a:ext cx="172800" cy="3946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144" name="Straight Connector 143"/>
                  <p:cNvCxnSpPr>
                    <a:stCxn id="143" idx="1"/>
                    <a:endCxn id="143" idx="3"/>
                  </p:cNvCxnSpPr>
                  <p:nvPr/>
                </p:nvCxnSpPr>
                <p:spPr>
                  <a:xfrm>
                    <a:off x="4243734" y="2691629"/>
                    <a:ext cx="172800" cy="0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5" name="Straight Connector 144"/>
                  <p:cNvCxnSpPr>
                    <a:stCxn id="142" idx="1"/>
                    <a:endCxn id="142" idx="3"/>
                  </p:cNvCxnSpPr>
                  <p:nvPr/>
                </p:nvCxnSpPr>
                <p:spPr>
                  <a:xfrm>
                    <a:off x="3898134" y="2691630"/>
                    <a:ext cx="172800" cy="0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6" name="Straight Connector 145"/>
                  <p:cNvCxnSpPr>
                    <a:stCxn id="140" idx="0"/>
                    <a:endCxn id="140" idx="2"/>
                  </p:cNvCxnSpPr>
                  <p:nvPr/>
                </p:nvCxnSpPr>
                <p:spPr>
                  <a:xfrm>
                    <a:off x="4157334" y="2888974"/>
                    <a:ext cx="0" cy="145315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sp>
              <p:nvSpPr>
                <p:cNvPr id="135" name="Rectangle 134"/>
                <p:cNvSpPr>
                  <a:spLocks noChangeAspect="1"/>
                </p:cNvSpPr>
                <p:nvPr/>
              </p:nvSpPr>
              <p:spPr>
                <a:xfrm>
                  <a:off x="3089230" y="3429459"/>
                  <a:ext cx="864000" cy="14531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36" name="Straight Connector 135"/>
                <p:cNvCxnSpPr>
                  <a:stCxn id="135" idx="0"/>
                  <a:endCxn id="135" idx="2"/>
                </p:cNvCxnSpPr>
                <p:nvPr/>
              </p:nvCxnSpPr>
              <p:spPr>
                <a:xfrm>
                  <a:off x="3521230" y="3429459"/>
                  <a:ext cx="0" cy="145315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37" name="Rectangle 136"/>
                <p:cNvSpPr>
                  <a:spLocks noChangeAspect="1"/>
                </p:cNvSpPr>
                <p:nvPr/>
              </p:nvSpPr>
              <p:spPr>
                <a:xfrm>
                  <a:off x="3089230" y="3574774"/>
                  <a:ext cx="864000" cy="145315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  <a:endCxn id="137" idx="2"/>
                </p:cNvCxnSpPr>
                <p:nvPr/>
              </p:nvCxnSpPr>
              <p:spPr>
                <a:xfrm>
                  <a:off x="3521230" y="3574774"/>
                  <a:ext cx="0" cy="145315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18" name="Group 117"/>
              <p:cNvGrpSpPr>
                <a:grpSpLocks noChangeAspect="1"/>
              </p:cNvGrpSpPr>
              <p:nvPr/>
            </p:nvGrpSpPr>
            <p:grpSpPr>
              <a:xfrm>
                <a:off x="4079691" y="3598890"/>
                <a:ext cx="88239" cy="73397"/>
                <a:chOff x="1410731" y="980661"/>
                <a:chExt cx="693039" cy="576469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410731" y="980661"/>
                  <a:ext cx="693039" cy="57646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flipV="1">
                  <a:off x="1410731" y="1062240"/>
                  <a:ext cx="520239" cy="49489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>
                <a:grpSpLocks noChangeAspect="1"/>
              </p:cNvGrpSpPr>
              <p:nvPr/>
            </p:nvGrpSpPr>
            <p:grpSpPr>
              <a:xfrm>
                <a:off x="3715138" y="3454273"/>
                <a:ext cx="88239" cy="73397"/>
                <a:chOff x="1410731" y="980661"/>
                <a:chExt cx="693039" cy="576469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1410731" y="980661"/>
                  <a:ext cx="693039" cy="57646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flipV="1">
                  <a:off x="1410731" y="1062240"/>
                  <a:ext cx="520239" cy="49489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119"/>
              <p:cNvGrpSpPr>
                <a:grpSpLocks noChangeAspect="1"/>
              </p:cNvGrpSpPr>
              <p:nvPr/>
            </p:nvGrpSpPr>
            <p:grpSpPr>
              <a:xfrm>
                <a:off x="4079691" y="3444323"/>
                <a:ext cx="88239" cy="73397"/>
                <a:chOff x="1410731" y="980661"/>
                <a:chExt cx="693039" cy="576469"/>
              </a:xfrm>
            </p:grpSpPr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1410731" y="980661"/>
                  <a:ext cx="693039" cy="57646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flipV="1">
                  <a:off x="1410731" y="1062240"/>
                  <a:ext cx="520239" cy="49489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/>
              <p:cNvGrpSpPr>
                <a:grpSpLocks noChangeAspect="1"/>
              </p:cNvGrpSpPr>
              <p:nvPr/>
            </p:nvGrpSpPr>
            <p:grpSpPr>
              <a:xfrm>
                <a:off x="3583700" y="3588503"/>
                <a:ext cx="88239" cy="73397"/>
                <a:chOff x="1410731" y="980661"/>
                <a:chExt cx="693039" cy="576469"/>
              </a:xfrm>
            </p:grpSpPr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1410731" y="980661"/>
                  <a:ext cx="693039" cy="57646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flipV="1">
                  <a:off x="1410731" y="1062240"/>
                  <a:ext cx="520239" cy="49489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Freeform 121"/>
              <p:cNvSpPr>
                <a:spLocks noChangeAspect="1"/>
              </p:cNvSpPr>
              <p:nvPr/>
            </p:nvSpPr>
            <p:spPr>
              <a:xfrm>
                <a:off x="3655078" y="3069975"/>
                <a:ext cx="138673" cy="394685"/>
              </a:xfrm>
              <a:custGeom>
                <a:avLst/>
                <a:gdLst>
                  <a:gd name="connsiteX0" fmla="*/ 241149 w 241149"/>
                  <a:gd name="connsiteY0" fmla="*/ 0 h 490331"/>
                  <a:gd name="connsiteX1" fmla="*/ 2610 w 241149"/>
                  <a:gd name="connsiteY1" fmla="*/ 231913 h 490331"/>
                  <a:gd name="connsiteX2" fmla="*/ 135132 w 241149"/>
                  <a:gd name="connsiteY2" fmla="*/ 490331 h 490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149" h="490331">
                    <a:moveTo>
                      <a:pt x="241149" y="0"/>
                    </a:moveTo>
                    <a:cubicBezTo>
                      <a:pt x="130714" y="75095"/>
                      <a:pt x="20279" y="150191"/>
                      <a:pt x="2610" y="231913"/>
                    </a:cubicBezTo>
                    <a:cubicBezTo>
                      <a:pt x="-15059" y="313635"/>
                      <a:pt x="60036" y="401983"/>
                      <a:pt x="135132" y="490331"/>
                    </a:cubicBezTo>
                  </a:path>
                </a:pathLst>
              </a:custGeom>
              <a:noFill/>
              <a:ln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2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Freeform 122"/>
              <p:cNvSpPr>
                <a:spLocks noChangeAspect="1"/>
              </p:cNvSpPr>
              <p:nvPr/>
            </p:nvSpPr>
            <p:spPr>
              <a:xfrm flipH="1">
                <a:off x="4112810" y="3083488"/>
                <a:ext cx="140004" cy="394685"/>
              </a:xfrm>
              <a:custGeom>
                <a:avLst/>
                <a:gdLst>
                  <a:gd name="connsiteX0" fmla="*/ 241149 w 241149"/>
                  <a:gd name="connsiteY0" fmla="*/ 0 h 490331"/>
                  <a:gd name="connsiteX1" fmla="*/ 2610 w 241149"/>
                  <a:gd name="connsiteY1" fmla="*/ 231913 h 490331"/>
                  <a:gd name="connsiteX2" fmla="*/ 135132 w 241149"/>
                  <a:gd name="connsiteY2" fmla="*/ 490331 h 490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149" h="490331">
                    <a:moveTo>
                      <a:pt x="241149" y="0"/>
                    </a:moveTo>
                    <a:cubicBezTo>
                      <a:pt x="130714" y="75095"/>
                      <a:pt x="20279" y="150191"/>
                      <a:pt x="2610" y="231913"/>
                    </a:cubicBezTo>
                    <a:cubicBezTo>
                      <a:pt x="-15059" y="313635"/>
                      <a:pt x="60036" y="401983"/>
                      <a:pt x="135132" y="490331"/>
                    </a:cubicBezTo>
                  </a:path>
                </a:pathLst>
              </a:custGeom>
              <a:noFill/>
              <a:ln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2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Freeform 123"/>
              <p:cNvSpPr>
                <a:spLocks noChangeAspect="1"/>
              </p:cNvSpPr>
              <p:nvPr/>
            </p:nvSpPr>
            <p:spPr>
              <a:xfrm>
                <a:off x="3561614" y="3050350"/>
                <a:ext cx="189693" cy="555322"/>
              </a:xfrm>
              <a:custGeom>
                <a:avLst/>
                <a:gdLst>
                  <a:gd name="connsiteX0" fmla="*/ 241149 w 241149"/>
                  <a:gd name="connsiteY0" fmla="*/ 0 h 490331"/>
                  <a:gd name="connsiteX1" fmla="*/ 2610 w 241149"/>
                  <a:gd name="connsiteY1" fmla="*/ 231913 h 490331"/>
                  <a:gd name="connsiteX2" fmla="*/ 135132 w 241149"/>
                  <a:gd name="connsiteY2" fmla="*/ 490331 h 490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149" h="490331">
                    <a:moveTo>
                      <a:pt x="241149" y="0"/>
                    </a:moveTo>
                    <a:cubicBezTo>
                      <a:pt x="130714" y="75095"/>
                      <a:pt x="20279" y="150191"/>
                      <a:pt x="2610" y="231913"/>
                    </a:cubicBezTo>
                    <a:cubicBezTo>
                      <a:pt x="-15059" y="313635"/>
                      <a:pt x="60036" y="401983"/>
                      <a:pt x="135132" y="490331"/>
                    </a:cubicBezTo>
                  </a:path>
                </a:pathLst>
              </a:custGeom>
              <a:noFill/>
              <a:ln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2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Freeform 124"/>
              <p:cNvSpPr>
                <a:spLocks noChangeAspect="1"/>
              </p:cNvSpPr>
              <p:nvPr/>
            </p:nvSpPr>
            <p:spPr>
              <a:xfrm flipH="1">
                <a:off x="4174126" y="3043568"/>
                <a:ext cx="153983" cy="555322"/>
              </a:xfrm>
              <a:custGeom>
                <a:avLst/>
                <a:gdLst>
                  <a:gd name="connsiteX0" fmla="*/ 241149 w 241149"/>
                  <a:gd name="connsiteY0" fmla="*/ 0 h 490331"/>
                  <a:gd name="connsiteX1" fmla="*/ 2610 w 241149"/>
                  <a:gd name="connsiteY1" fmla="*/ 231913 h 490331"/>
                  <a:gd name="connsiteX2" fmla="*/ 135132 w 241149"/>
                  <a:gd name="connsiteY2" fmla="*/ 490331 h 490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149" h="490331">
                    <a:moveTo>
                      <a:pt x="241149" y="0"/>
                    </a:moveTo>
                    <a:cubicBezTo>
                      <a:pt x="130714" y="75095"/>
                      <a:pt x="20279" y="150191"/>
                      <a:pt x="2610" y="231913"/>
                    </a:cubicBezTo>
                    <a:cubicBezTo>
                      <a:pt x="-15059" y="313635"/>
                      <a:pt x="60036" y="401983"/>
                      <a:pt x="135132" y="490331"/>
                    </a:cubicBezTo>
                  </a:path>
                </a:pathLst>
              </a:custGeom>
              <a:noFill/>
              <a:ln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2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47" name="Group 146"/>
          <p:cNvGrpSpPr/>
          <p:nvPr/>
        </p:nvGrpSpPr>
        <p:grpSpPr>
          <a:xfrm>
            <a:off x="4426901" y="4084326"/>
            <a:ext cx="1385316" cy="807813"/>
            <a:chOff x="4469073" y="4153204"/>
            <a:chExt cx="1500759" cy="875131"/>
          </a:xfrm>
        </p:grpSpPr>
        <p:sp>
          <p:nvSpPr>
            <p:cNvPr id="148" name="TextBox 147"/>
            <p:cNvSpPr txBox="1"/>
            <p:nvPr/>
          </p:nvSpPr>
          <p:spPr>
            <a:xfrm>
              <a:off x="4469073" y="4558901"/>
              <a:ext cx="1500759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RPV </a:t>
              </a:r>
              <a:r>
                <a:rPr lang="hr-HR" sz="1108" dirty="0" err="1">
                  <a:solidFill>
                    <a:prstClr val="black"/>
                  </a:solidFill>
                </a:rPr>
                <a:t>transformations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and </a:t>
              </a:r>
              <a:r>
                <a:rPr lang="hr-HR" sz="1108" dirty="0" err="1">
                  <a:solidFill>
                    <a:prstClr val="black"/>
                  </a:solidFill>
                </a:rPr>
                <a:t>expected</a:t>
              </a:r>
              <a:r>
                <a:rPr lang="hr-HR" sz="1108" dirty="0">
                  <a:solidFill>
                    <a:prstClr val="black"/>
                  </a:solidFill>
                </a:rPr>
                <a:t> </a:t>
              </a:r>
              <a:r>
                <a:rPr lang="hr-HR" sz="1108" dirty="0" err="1">
                  <a:solidFill>
                    <a:prstClr val="black"/>
                  </a:solidFill>
                </a:rPr>
                <a:t>results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4790619" y="4153204"/>
              <a:ext cx="1034758" cy="394685"/>
              <a:chOff x="4790619" y="4153204"/>
              <a:chExt cx="1034758" cy="394685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4790619" y="4153204"/>
                <a:ext cx="861958" cy="394685"/>
                <a:chOff x="4790619" y="4153204"/>
                <a:chExt cx="861958" cy="394685"/>
              </a:xfrm>
            </p:grpSpPr>
            <p:sp>
              <p:nvSpPr>
                <p:cNvPr id="154" name="Rectangle 153"/>
                <p:cNvSpPr>
                  <a:spLocks/>
                </p:cNvSpPr>
                <p:nvPr/>
              </p:nvSpPr>
              <p:spPr>
                <a:xfrm>
                  <a:off x="4790619" y="4153204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r-HR" sz="738" dirty="0">
                      <a:solidFill>
                        <a:prstClr val="black"/>
                      </a:solidFill>
                    </a:rPr>
                    <a:t>R</a:t>
                  </a:r>
                  <a:br>
                    <a:rPr lang="hr-HR" sz="738" dirty="0">
                      <a:solidFill>
                        <a:prstClr val="black"/>
                      </a:solidFill>
                    </a:rPr>
                  </a:br>
                  <a:r>
                    <a:rPr lang="hr-HR" sz="738" dirty="0">
                      <a:solidFill>
                        <a:prstClr val="black"/>
                      </a:solidFill>
                    </a:rPr>
                    <a:t>P</a:t>
                  </a:r>
                  <a:br>
                    <a:rPr lang="hr-HR" sz="738" dirty="0">
                      <a:solidFill>
                        <a:prstClr val="black"/>
                      </a:solidFill>
                    </a:rPr>
                  </a:br>
                  <a:r>
                    <a:rPr lang="hr-HR" sz="738" dirty="0">
                      <a:solidFill>
                        <a:prstClr val="black"/>
                      </a:solidFill>
                    </a:rPr>
                    <a:t>V</a:t>
                  </a:r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5" name="Rectangle 154"/>
                <p:cNvSpPr>
                  <a:spLocks/>
                </p:cNvSpPr>
                <p:nvPr/>
              </p:nvSpPr>
              <p:spPr>
                <a:xfrm>
                  <a:off x="4960253" y="4153204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Rectangle 155"/>
                <p:cNvSpPr>
                  <a:spLocks/>
                </p:cNvSpPr>
                <p:nvPr/>
              </p:nvSpPr>
              <p:spPr>
                <a:xfrm>
                  <a:off x="4960253" y="4283946"/>
                  <a:ext cx="172800" cy="133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57" name="Group 156"/>
                <p:cNvGrpSpPr/>
                <p:nvPr/>
              </p:nvGrpSpPr>
              <p:grpSpPr>
                <a:xfrm>
                  <a:off x="5133053" y="4153204"/>
                  <a:ext cx="172800" cy="394685"/>
                  <a:chOff x="6524518" y="4153204"/>
                  <a:chExt cx="172800" cy="394685"/>
                </a:xfrm>
              </p:grpSpPr>
              <p:sp>
                <p:nvSpPr>
                  <p:cNvPr id="164" name="Rectangle 163"/>
                  <p:cNvSpPr>
                    <a:spLocks/>
                  </p:cNvSpPr>
                  <p:nvPr/>
                </p:nvSpPr>
                <p:spPr>
                  <a:xfrm>
                    <a:off x="6524518" y="4153204"/>
                    <a:ext cx="172800" cy="3946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5" name="Rectangle 164"/>
                  <p:cNvSpPr>
                    <a:spLocks/>
                  </p:cNvSpPr>
                  <p:nvPr/>
                </p:nvSpPr>
                <p:spPr>
                  <a:xfrm>
                    <a:off x="6524518" y="4283946"/>
                    <a:ext cx="172800" cy="133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58" name="Group 157"/>
                <p:cNvGrpSpPr/>
                <p:nvPr/>
              </p:nvGrpSpPr>
              <p:grpSpPr>
                <a:xfrm>
                  <a:off x="5306977" y="4153204"/>
                  <a:ext cx="172800" cy="394685"/>
                  <a:chOff x="6524518" y="4153204"/>
                  <a:chExt cx="172800" cy="394685"/>
                </a:xfrm>
              </p:grpSpPr>
              <p:sp>
                <p:nvSpPr>
                  <p:cNvPr id="162" name="Rectangle 161"/>
                  <p:cNvSpPr>
                    <a:spLocks/>
                  </p:cNvSpPr>
                  <p:nvPr/>
                </p:nvSpPr>
                <p:spPr>
                  <a:xfrm>
                    <a:off x="6524518" y="4153204"/>
                    <a:ext cx="172800" cy="39468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3" name="Rectangle 162"/>
                  <p:cNvSpPr>
                    <a:spLocks/>
                  </p:cNvSpPr>
                  <p:nvPr/>
                </p:nvSpPr>
                <p:spPr>
                  <a:xfrm>
                    <a:off x="6524518" y="4283946"/>
                    <a:ext cx="172800" cy="1332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5479777" y="4153204"/>
                  <a:ext cx="172800" cy="394685"/>
                  <a:chOff x="6524518" y="4153204"/>
                  <a:chExt cx="172800" cy="394685"/>
                </a:xfrm>
              </p:grpSpPr>
              <p:sp>
                <p:nvSpPr>
                  <p:cNvPr id="160" name="Rectangle 159"/>
                  <p:cNvSpPr>
                    <a:spLocks/>
                  </p:cNvSpPr>
                  <p:nvPr/>
                </p:nvSpPr>
                <p:spPr>
                  <a:xfrm>
                    <a:off x="6524518" y="4153204"/>
                    <a:ext cx="172800" cy="3946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1" name="Rectangle 160"/>
                  <p:cNvSpPr>
                    <a:spLocks/>
                  </p:cNvSpPr>
                  <p:nvPr/>
                </p:nvSpPr>
                <p:spPr>
                  <a:xfrm>
                    <a:off x="6524518" y="4283946"/>
                    <a:ext cx="172800" cy="133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151" name="Group 150"/>
              <p:cNvGrpSpPr/>
              <p:nvPr/>
            </p:nvGrpSpPr>
            <p:grpSpPr>
              <a:xfrm>
                <a:off x="5652577" y="4153204"/>
                <a:ext cx="172800" cy="394685"/>
                <a:chOff x="6524518" y="4153204"/>
                <a:chExt cx="172800" cy="394685"/>
              </a:xfrm>
            </p:grpSpPr>
            <p:sp>
              <p:nvSpPr>
                <p:cNvPr id="152" name="Rectangle 151"/>
                <p:cNvSpPr>
                  <a:spLocks/>
                </p:cNvSpPr>
                <p:nvPr/>
              </p:nvSpPr>
              <p:spPr>
                <a:xfrm>
                  <a:off x="6524518" y="4153204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Rectangle 152"/>
                <p:cNvSpPr>
                  <a:spLocks/>
                </p:cNvSpPr>
                <p:nvPr/>
              </p:nvSpPr>
              <p:spPr>
                <a:xfrm>
                  <a:off x="6524518" y="4283946"/>
                  <a:ext cx="172800" cy="133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166" name="Group 165"/>
          <p:cNvGrpSpPr/>
          <p:nvPr/>
        </p:nvGrpSpPr>
        <p:grpSpPr>
          <a:xfrm>
            <a:off x="3470588" y="4079479"/>
            <a:ext cx="822662" cy="674443"/>
            <a:chOff x="3433070" y="4147953"/>
            <a:chExt cx="891218" cy="730647"/>
          </a:xfrm>
        </p:grpSpPr>
        <p:sp>
          <p:nvSpPr>
            <p:cNvPr id="167" name="Rectangle 166"/>
            <p:cNvSpPr>
              <a:spLocks/>
            </p:cNvSpPr>
            <p:nvPr/>
          </p:nvSpPr>
          <p:spPr>
            <a:xfrm>
              <a:off x="3597477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38" dirty="0">
                  <a:solidFill>
                    <a:prstClr val="black"/>
                  </a:solidFill>
                </a:rPr>
                <a:t>R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P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V</a:t>
              </a:r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68" name="Rectangle 167"/>
            <p:cNvSpPr>
              <a:spLocks/>
            </p:cNvSpPr>
            <p:nvPr/>
          </p:nvSpPr>
          <p:spPr>
            <a:xfrm>
              <a:off x="3767111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69" name="Rectangle 168"/>
            <p:cNvSpPr>
              <a:spLocks/>
            </p:cNvSpPr>
            <p:nvPr/>
          </p:nvSpPr>
          <p:spPr>
            <a:xfrm>
              <a:off x="3767111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3433070" y="4593868"/>
              <a:ext cx="891218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RPV </a:t>
              </a:r>
              <a:r>
                <a:rPr lang="hr-HR" sz="1108" dirty="0" err="1">
                  <a:solidFill>
                    <a:prstClr val="black"/>
                  </a:solidFill>
                </a:rPr>
                <a:t>trends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sp>
          <p:nvSpPr>
            <p:cNvPr id="171" name="Rectangle 170"/>
            <p:cNvSpPr>
              <a:spLocks/>
            </p:cNvSpPr>
            <p:nvPr/>
          </p:nvSpPr>
          <p:spPr>
            <a:xfrm>
              <a:off x="3939911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2" name="Rectangle 171"/>
            <p:cNvSpPr>
              <a:spLocks/>
            </p:cNvSpPr>
            <p:nvPr/>
          </p:nvSpPr>
          <p:spPr>
            <a:xfrm>
              <a:off x="3939911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3" name="Rectangle 172"/>
            <p:cNvSpPr>
              <a:spLocks/>
            </p:cNvSpPr>
            <p:nvPr/>
          </p:nvSpPr>
          <p:spPr>
            <a:xfrm>
              <a:off x="4112711" y="4147953"/>
              <a:ext cx="172800" cy="3946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4" name="Rectangle 173"/>
            <p:cNvSpPr>
              <a:spLocks/>
            </p:cNvSpPr>
            <p:nvPr/>
          </p:nvSpPr>
          <p:spPr>
            <a:xfrm>
              <a:off x="4112711" y="4278695"/>
              <a:ext cx="172800" cy="133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831901" y="4079479"/>
            <a:ext cx="867545" cy="674443"/>
            <a:chOff x="5991156" y="4147953"/>
            <a:chExt cx="939840" cy="730647"/>
          </a:xfrm>
        </p:grpSpPr>
        <p:sp>
          <p:nvSpPr>
            <p:cNvPr id="176" name="Rectangle 175"/>
            <p:cNvSpPr>
              <a:spLocks/>
            </p:cNvSpPr>
            <p:nvPr/>
          </p:nvSpPr>
          <p:spPr>
            <a:xfrm>
              <a:off x="6310386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38" dirty="0">
                  <a:solidFill>
                    <a:prstClr val="black"/>
                  </a:solidFill>
                </a:rPr>
                <a:t>R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P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V</a:t>
              </a:r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7" name="Rectangle 176"/>
            <p:cNvSpPr>
              <a:spLocks/>
            </p:cNvSpPr>
            <p:nvPr/>
          </p:nvSpPr>
          <p:spPr>
            <a:xfrm>
              <a:off x="6480020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8" name="Rectangle 177"/>
            <p:cNvSpPr>
              <a:spLocks/>
            </p:cNvSpPr>
            <p:nvPr/>
          </p:nvSpPr>
          <p:spPr>
            <a:xfrm>
              <a:off x="6480020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5991156" y="4593868"/>
              <a:ext cx="939840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RPV „to </a:t>
              </a:r>
              <a:r>
                <a:rPr lang="hr-HR" sz="1108" dirty="0" err="1">
                  <a:solidFill>
                    <a:prstClr val="black"/>
                  </a:solidFill>
                </a:rPr>
                <a:t>be</a:t>
              </a:r>
              <a:r>
                <a:rPr lang="hr-HR" sz="1108" dirty="0">
                  <a:solidFill>
                    <a:prstClr val="black"/>
                  </a:solidFill>
                </a:rPr>
                <a:t>”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7189843" y="4100887"/>
            <a:ext cx="910827" cy="653034"/>
            <a:chOff x="7462262" y="4171146"/>
            <a:chExt cx="986730" cy="707454"/>
          </a:xfrm>
        </p:grpSpPr>
        <p:sp>
          <p:nvSpPr>
            <p:cNvPr id="181" name="TextBox 180"/>
            <p:cNvSpPr txBox="1"/>
            <p:nvPr/>
          </p:nvSpPr>
          <p:spPr>
            <a:xfrm>
              <a:off x="7462262" y="4593868"/>
              <a:ext cx="986730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Test &amp; </a:t>
              </a:r>
              <a:r>
                <a:rPr lang="hr-HR" sz="1108" dirty="0" err="1">
                  <a:solidFill>
                    <a:prstClr val="black"/>
                  </a:solidFill>
                </a:rPr>
                <a:t>Learn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sp>
          <p:nvSpPr>
            <p:cNvPr id="182" name="Rectangle 181"/>
            <p:cNvSpPr>
              <a:spLocks/>
            </p:cNvSpPr>
            <p:nvPr/>
          </p:nvSpPr>
          <p:spPr>
            <a:xfrm rot="20913174">
              <a:off x="7631547" y="4171147"/>
              <a:ext cx="274142" cy="394685"/>
            </a:xfrm>
            <a:prstGeom prst="rect">
              <a:avLst/>
            </a:prstGeom>
            <a:solidFill>
              <a:srgbClr val="FFB9B9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T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sp>
          <p:nvSpPr>
            <p:cNvPr id="183" name="Rectangle 182"/>
            <p:cNvSpPr>
              <a:spLocks/>
            </p:cNvSpPr>
            <p:nvPr/>
          </p:nvSpPr>
          <p:spPr>
            <a:xfrm rot="683747">
              <a:off x="7956391" y="4171146"/>
              <a:ext cx="274142" cy="39468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L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942040" y="1268760"/>
            <a:ext cx="2670422" cy="911175"/>
            <a:chOff x="5027142" y="1103007"/>
            <a:chExt cx="2892957" cy="987106"/>
          </a:xfrm>
        </p:grpSpPr>
        <p:sp>
          <p:nvSpPr>
            <p:cNvPr id="185" name="Curved Right Arrow 184"/>
            <p:cNvSpPr/>
            <p:nvPr/>
          </p:nvSpPr>
          <p:spPr>
            <a:xfrm rot="5400000">
              <a:off x="6157227" y="327240"/>
              <a:ext cx="632788" cy="2892957"/>
            </a:xfrm>
            <a:prstGeom prst="curvedRightArrow">
              <a:avLst>
                <a:gd name="adj1" fmla="val 35831"/>
                <a:gd name="adj2" fmla="val 68803"/>
                <a:gd name="adj3" fmla="val 25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5883490" y="1103007"/>
              <a:ext cx="1155179" cy="28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BM </a:t>
              </a:r>
              <a:r>
                <a:rPr lang="hr-HR" sz="1108" dirty="0" err="1">
                  <a:solidFill>
                    <a:prstClr val="black"/>
                  </a:solidFill>
                </a:rPr>
                <a:t>corrections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1202998" y="5178307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1.</a:t>
            </a:r>
            <a:endParaRPr lang="en-US" sz="1662" dirty="0">
              <a:solidFill>
                <a:prstClr val="black"/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2469610" y="5193449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2.</a:t>
            </a:r>
            <a:endParaRPr lang="en-US" sz="1662" dirty="0">
              <a:solidFill>
                <a:prstClr val="black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3769983" y="5178307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3.</a:t>
            </a:r>
            <a:endParaRPr lang="en-US" sz="1662" dirty="0">
              <a:solidFill>
                <a:prstClr val="black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4928440" y="5178307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4.</a:t>
            </a:r>
            <a:endParaRPr lang="en-US" sz="1662" dirty="0">
              <a:solidFill>
                <a:prstClr val="black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6061294" y="5193449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5.</a:t>
            </a:r>
            <a:endParaRPr lang="en-US" sz="1662" dirty="0">
              <a:solidFill>
                <a:prstClr val="black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7337736" y="5190959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6.</a:t>
            </a:r>
            <a:endParaRPr lang="en-US" sz="1662" dirty="0">
              <a:solidFill>
                <a:prstClr val="black"/>
              </a:solidFill>
            </a:endParaRPr>
          </a:p>
        </p:txBody>
      </p:sp>
      <p:grpSp>
        <p:nvGrpSpPr>
          <p:cNvPr id="193" name="Group 192"/>
          <p:cNvGrpSpPr/>
          <p:nvPr/>
        </p:nvGrpSpPr>
        <p:grpSpPr>
          <a:xfrm>
            <a:off x="3321361" y="1865830"/>
            <a:ext cx="1208984" cy="1929523"/>
            <a:chOff x="3271406" y="1749832"/>
            <a:chExt cx="1309732" cy="2090317"/>
          </a:xfrm>
        </p:grpSpPr>
        <p:sp>
          <p:nvSpPr>
            <p:cNvPr id="194" name="Isosceles Triangle 193"/>
            <p:cNvSpPr/>
            <p:nvPr/>
          </p:nvSpPr>
          <p:spPr>
            <a:xfrm rot="5400000">
              <a:off x="3244271" y="3178823"/>
              <a:ext cx="443948" cy="19876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95" name="Isosceles Triangle 194"/>
            <p:cNvSpPr/>
            <p:nvPr/>
          </p:nvSpPr>
          <p:spPr>
            <a:xfrm rot="5400000" flipV="1">
              <a:off x="4173328" y="3192009"/>
              <a:ext cx="443948" cy="1980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96" name="Isosceles Triangle 195"/>
            <p:cNvSpPr/>
            <p:nvPr/>
          </p:nvSpPr>
          <p:spPr>
            <a:xfrm rot="10800000">
              <a:off x="3704303" y="2772459"/>
              <a:ext cx="443948" cy="19876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97" name="Isosceles Triangle 196"/>
            <p:cNvSpPr/>
            <p:nvPr/>
          </p:nvSpPr>
          <p:spPr>
            <a:xfrm rot="10800000" flipV="1">
              <a:off x="3715138" y="3642149"/>
              <a:ext cx="443948" cy="1980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3271406" y="1749832"/>
              <a:ext cx="1309732" cy="284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r-HR" sz="1108" dirty="0">
                  <a:solidFill>
                    <a:srgbClr val="5B9BD5">
                      <a:lumMod val="75000"/>
                    </a:srgbClr>
                  </a:solidFill>
                </a:rPr>
                <a:t>I</a:t>
              </a:r>
              <a:r>
                <a:rPr lang="en-US" sz="1108" dirty="0" err="1">
                  <a:solidFill>
                    <a:srgbClr val="5B9BD5">
                      <a:lumMod val="75000"/>
                    </a:srgbClr>
                  </a:solidFill>
                </a:rPr>
                <a:t>nfluencing</a:t>
              </a:r>
              <a:r>
                <a:rPr lang="en-US" sz="1108" dirty="0">
                  <a:solidFill>
                    <a:srgbClr val="5B9BD5">
                      <a:lumMod val="75000"/>
                    </a:srgbClr>
                  </a:solidFill>
                </a:rPr>
                <a:t> force</a:t>
              </a:r>
              <a:r>
                <a:rPr lang="hr-HR" sz="1108" dirty="0">
                  <a:solidFill>
                    <a:srgbClr val="5B9BD5">
                      <a:lumMod val="75000"/>
                    </a:srgbClr>
                  </a:solidFill>
                </a:rPr>
                <a:t>s</a:t>
              </a: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755576" y="3703495"/>
            <a:ext cx="1205779" cy="1315492"/>
            <a:chOff x="1880820" y="2892310"/>
            <a:chExt cx="1306260" cy="1425116"/>
          </a:xfrm>
        </p:grpSpPr>
        <p:grpSp>
          <p:nvGrpSpPr>
            <p:cNvPr id="200" name="Group 199"/>
            <p:cNvGrpSpPr/>
            <p:nvPr/>
          </p:nvGrpSpPr>
          <p:grpSpPr>
            <a:xfrm>
              <a:off x="2101951" y="2892310"/>
              <a:ext cx="864000" cy="827779"/>
              <a:chOff x="3089230" y="2892310"/>
              <a:chExt cx="864000" cy="827779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3089230" y="2892310"/>
                <a:ext cx="864000" cy="540003"/>
                <a:chOff x="3725334" y="2494286"/>
                <a:chExt cx="864000" cy="540003"/>
              </a:xfrm>
            </p:grpSpPr>
            <p:sp>
              <p:nvSpPr>
                <p:cNvPr id="219" name="Rectangle 218"/>
                <p:cNvSpPr>
                  <a:spLocks noChangeAspect="1"/>
                </p:cNvSpPr>
                <p:nvPr/>
              </p:nvSpPr>
              <p:spPr>
                <a:xfrm>
                  <a:off x="3725334" y="2494289"/>
                  <a:ext cx="864000" cy="54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0" name="Rectangle 219"/>
                <p:cNvSpPr>
                  <a:spLocks noChangeAspect="1"/>
                </p:cNvSpPr>
                <p:nvPr/>
              </p:nvSpPr>
              <p:spPr>
                <a:xfrm>
                  <a:off x="3725334" y="2888974"/>
                  <a:ext cx="864000" cy="1453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Rectangle 220"/>
                <p:cNvSpPr>
                  <a:spLocks/>
                </p:cNvSpPr>
                <p:nvPr/>
              </p:nvSpPr>
              <p:spPr>
                <a:xfrm>
                  <a:off x="3725334" y="2494288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Rectangle 221"/>
                <p:cNvSpPr>
                  <a:spLocks/>
                </p:cNvSpPr>
                <p:nvPr/>
              </p:nvSpPr>
              <p:spPr>
                <a:xfrm>
                  <a:off x="3898134" y="2494287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Rectangle 222"/>
                <p:cNvSpPr>
                  <a:spLocks/>
                </p:cNvSpPr>
                <p:nvPr/>
              </p:nvSpPr>
              <p:spPr>
                <a:xfrm>
                  <a:off x="4243734" y="2494286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24" name="Straight Connector 223"/>
                <p:cNvCxnSpPr>
                  <a:stCxn id="223" idx="1"/>
                  <a:endCxn id="223" idx="3"/>
                </p:cNvCxnSpPr>
                <p:nvPr/>
              </p:nvCxnSpPr>
              <p:spPr>
                <a:xfrm>
                  <a:off x="4243734" y="2691629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25" name="Straight Connector 224"/>
                <p:cNvCxnSpPr>
                  <a:stCxn id="222" idx="1"/>
                  <a:endCxn id="222" idx="3"/>
                </p:cNvCxnSpPr>
                <p:nvPr/>
              </p:nvCxnSpPr>
              <p:spPr>
                <a:xfrm>
                  <a:off x="3898134" y="2691630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26" name="Straight Connector 225"/>
                <p:cNvCxnSpPr>
                  <a:stCxn id="220" idx="0"/>
                  <a:endCxn id="220" idx="2"/>
                </p:cNvCxnSpPr>
                <p:nvPr/>
              </p:nvCxnSpPr>
              <p:spPr>
                <a:xfrm>
                  <a:off x="4157334" y="2888974"/>
                  <a:ext cx="0" cy="145315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215" name="Rectangle 214"/>
              <p:cNvSpPr>
                <a:spLocks noChangeAspect="1"/>
              </p:cNvSpPr>
              <p:nvPr/>
            </p:nvSpPr>
            <p:spPr>
              <a:xfrm>
                <a:off x="3089230" y="3429459"/>
                <a:ext cx="864000" cy="1453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16" name="Straight Connector 215"/>
              <p:cNvCxnSpPr>
                <a:stCxn id="215" idx="0"/>
                <a:endCxn id="215" idx="2"/>
              </p:cNvCxnSpPr>
              <p:nvPr/>
            </p:nvCxnSpPr>
            <p:spPr>
              <a:xfrm>
                <a:off x="3521230" y="3429459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7" name="Rectangle 216"/>
              <p:cNvSpPr>
                <a:spLocks noChangeAspect="1"/>
              </p:cNvSpPr>
              <p:nvPr/>
            </p:nvSpPr>
            <p:spPr>
              <a:xfrm>
                <a:off x="3089230" y="3574774"/>
                <a:ext cx="864000" cy="14531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18" name="Straight Connector 217"/>
              <p:cNvCxnSpPr>
                <a:stCxn id="217" idx="0"/>
                <a:endCxn id="217" idx="2"/>
              </p:cNvCxnSpPr>
              <p:nvPr/>
            </p:nvCxnSpPr>
            <p:spPr>
              <a:xfrm>
                <a:off x="3521230" y="3574774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01" name="TextBox 200"/>
            <p:cNvSpPr txBox="1"/>
            <p:nvPr/>
          </p:nvSpPr>
          <p:spPr>
            <a:xfrm>
              <a:off x="1880820" y="3847992"/>
              <a:ext cx="1306260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 err="1">
                  <a:solidFill>
                    <a:prstClr val="black"/>
                  </a:solidFill>
                </a:rPr>
                <a:t>Two</a:t>
              </a:r>
              <a:r>
                <a:rPr lang="hr-HR" sz="1108" dirty="0">
                  <a:solidFill>
                    <a:prstClr val="black"/>
                  </a:solidFill>
                </a:rPr>
                <a:t> </a:t>
              </a:r>
              <a:r>
                <a:rPr lang="hr-HR" sz="1108" dirty="0" err="1">
                  <a:solidFill>
                    <a:prstClr val="black"/>
                  </a:solidFill>
                </a:rPr>
                <a:t>perspectives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BM </a:t>
              </a:r>
              <a:r>
                <a:rPr lang="hr-HR" sz="1108" dirty="0" err="1">
                  <a:solidFill>
                    <a:prstClr val="black"/>
                  </a:solidFill>
                </a:rPr>
                <a:t>impact</a:t>
              </a:r>
              <a:r>
                <a:rPr lang="hr-HR" sz="1108" dirty="0">
                  <a:solidFill>
                    <a:prstClr val="black"/>
                  </a:solidFill>
                </a:rPr>
                <a:t> „as </a:t>
              </a:r>
              <a:r>
                <a:rPr lang="hr-HR" sz="1108" dirty="0" err="1">
                  <a:solidFill>
                    <a:prstClr val="black"/>
                  </a:solidFill>
                </a:rPr>
                <a:t>is</a:t>
              </a:r>
              <a:r>
                <a:rPr lang="hr-HR" sz="1108" dirty="0">
                  <a:solidFill>
                    <a:prstClr val="black"/>
                  </a:solidFill>
                </a:rPr>
                <a:t>”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grpSp>
          <p:nvGrpSpPr>
            <p:cNvPr id="202" name="Group 201"/>
            <p:cNvGrpSpPr>
              <a:grpSpLocks noChangeAspect="1"/>
            </p:cNvGrpSpPr>
            <p:nvPr/>
          </p:nvGrpSpPr>
          <p:grpSpPr>
            <a:xfrm>
              <a:off x="2681584" y="3602203"/>
              <a:ext cx="88239" cy="73397"/>
              <a:chOff x="1410731" y="980661"/>
              <a:chExt cx="693039" cy="576469"/>
            </a:xfrm>
          </p:grpSpPr>
          <p:cxnSp>
            <p:nvCxnSpPr>
              <p:cNvPr id="212" name="Straight Connector 211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/>
            <p:cNvGrpSpPr>
              <a:grpSpLocks noChangeAspect="1"/>
            </p:cNvGrpSpPr>
            <p:nvPr/>
          </p:nvGrpSpPr>
          <p:grpSpPr>
            <a:xfrm>
              <a:off x="2317031" y="3457586"/>
              <a:ext cx="88239" cy="73397"/>
              <a:chOff x="1410731" y="980661"/>
              <a:chExt cx="693039" cy="576469"/>
            </a:xfrm>
          </p:grpSpPr>
          <p:cxnSp>
            <p:nvCxnSpPr>
              <p:cNvPr id="210" name="Straight Connector 209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Group 203"/>
            <p:cNvGrpSpPr>
              <a:grpSpLocks noChangeAspect="1"/>
            </p:cNvGrpSpPr>
            <p:nvPr/>
          </p:nvGrpSpPr>
          <p:grpSpPr>
            <a:xfrm>
              <a:off x="2681584" y="3447636"/>
              <a:ext cx="88239" cy="73397"/>
              <a:chOff x="1410731" y="980661"/>
              <a:chExt cx="693039" cy="576469"/>
            </a:xfrm>
          </p:grpSpPr>
          <p:cxnSp>
            <p:nvCxnSpPr>
              <p:cNvPr id="208" name="Straight Connector 207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Group 204"/>
            <p:cNvGrpSpPr>
              <a:grpSpLocks noChangeAspect="1"/>
            </p:cNvGrpSpPr>
            <p:nvPr/>
          </p:nvGrpSpPr>
          <p:grpSpPr>
            <a:xfrm>
              <a:off x="2185593" y="3591816"/>
              <a:ext cx="88239" cy="73397"/>
              <a:chOff x="1410731" y="980661"/>
              <a:chExt cx="693039" cy="576469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29" name="Picture 228" descr="https://iblue.interreg-med.eu/fileadmin/_processed_/6/e/csm_LOGO_COLOUR_iBlue_NO_BORDER_b9513a8ea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990" y="417756"/>
            <a:ext cx="965200" cy="403225"/>
          </a:xfrm>
          <a:prstGeom prst="rect">
            <a:avLst/>
          </a:prstGeom>
          <a:noFill/>
          <a:extLst/>
        </p:spPr>
      </p:pic>
      <p:grpSp>
        <p:nvGrpSpPr>
          <p:cNvPr id="232" name="Group 231"/>
          <p:cNvGrpSpPr/>
          <p:nvPr/>
        </p:nvGrpSpPr>
        <p:grpSpPr>
          <a:xfrm>
            <a:off x="836237" y="5387562"/>
            <a:ext cx="3735762" cy="811360"/>
            <a:chOff x="836237" y="5387562"/>
            <a:chExt cx="3735762" cy="811360"/>
          </a:xfrm>
        </p:grpSpPr>
        <p:sp>
          <p:nvSpPr>
            <p:cNvPr id="2" name="Left Brace 1"/>
            <p:cNvSpPr/>
            <p:nvPr/>
          </p:nvSpPr>
          <p:spPr>
            <a:xfrm rot="16200000">
              <a:off x="2513734" y="3710065"/>
              <a:ext cx="380768" cy="3735762"/>
            </a:xfrm>
            <a:prstGeom prst="leftBrace">
              <a:avLst>
                <a:gd name="adj1" fmla="val 37890"/>
                <a:gd name="adj2" fmla="val 500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845806" y="5829590"/>
              <a:ext cx="1716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Phase 1 Analysis</a:t>
              </a:r>
              <a:endParaRPr lang="hr-HR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4572000" y="5387561"/>
            <a:ext cx="3735762" cy="821619"/>
            <a:chOff x="4572000" y="5387561"/>
            <a:chExt cx="3735762" cy="821619"/>
          </a:xfrm>
        </p:grpSpPr>
        <p:sp>
          <p:nvSpPr>
            <p:cNvPr id="228" name="Left Brace 227"/>
            <p:cNvSpPr/>
            <p:nvPr/>
          </p:nvSpPr>
          <p:spPr>
            <a:xfrm rot="16200000">
              <a:off x="6249497" y="3710064"/>
              <a:ext cx="380768" cy="3735762"/>
            </a:xfrm>
            <a:prstGeom prst="leftBrace">
              <a:avLst>
                <a:gd name="adj1" fmla="val 37890"/>
                <a:gd name="adj2" fmla="val 500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5320568" y="5839848"/>
              <a:ext cx="2238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Phase 2 Improvement</a:t>
              </a:r>
              <a:endParaRPr lang="hr-HR" dirty="0">
                <a:solidFill>
                  <a:prstClr val="black"/>
                </a:solidFill>
              </a:endParaRPr>
            </a:p>
          </p:txBody>
        </p:sp>
      </p:grpSp>
      <p:sp>
        <p:nvSpPr>
          <p:cNvPr id="234" name="Oval 233"/>
          <p:cNvSpPr/>
          <p:nvPr/>
        </p:nvSpPr>
        <p:spPr>
          <a:xfrm>
            <a:off x="342046" y="2065008"/>
            <a:ext cx="1946521" cy="326129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5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iblue.interreg-med.eu/fileadmin/_processed_/6/e/csm_LOGO_COLOUR_iBlue_NO_BORDER_b9513a8ea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53847"/>
            <a:ext cx="965200" cy="40322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66167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3-PBM</a:t>
            </a:r>
            <a:r>
              <a:rPr lang="hr-HR" dirty="0" smtClean="0"/>
              <a:t> </a:t>
            </a:r>
            <a:r>
              <a:rPr lang="hr-HR" dirty="0" err="1" smtClean="0"/>
              <a:t>key</a:t>
            </a:r>
            <a:r>
              <a:rPr lang="hr-HR" dirty="0" smtClean="0"/>
              <a:t> </a:t>
            </a:r>
            <a:r>
              <a:rPr lang="hr-HR" dirty="0" err="1" smtClean="0"/>
              <a:t>forms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5737">
            <a:off x="3265357" y="1689046"/>
            <a:ext cx="2101365" cy="14871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05" y="3557160"/>
            <a:ext cx="1863529" cy="144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65" y="4077072"/>
            <a:ext cx="1863529" cy="144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581128"/>
            <a:ext cx="1863529" cy="144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013176"/>
            <a:ext cx="1863529" cy="144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65">
            <a:off x="3968066" y="1693267"/>
            <a:ext cx="2475568" cy="1748034"/>
          </a:xfrm>
          <a:prstGeom prst="rect">
            <a:avLst/>
          </a:prstGeom>
          <a:ln>
            <a:noFill/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26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3-PBM initial </a:t>
            </a:r>
            <a:r>
              <a:rPr lang="en-US" b="1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</a:t>
            </a:r>
            <a:r>
              <a:rPr lang="en-US" dirty="0"/>
              <a:t>BM elements impact society perspective? </a:t>
            </a:r>
          </a:p>
          <a:p>
            <a:endParaRPr lang="hr-HR" dirty="0" smtClean="0"/>
          </a:p>
          <a:p>
            <a:r>
              <a:rPr lang="en-US" dirty="0" smtClean="0"/>
              <a:t>Which </a:t>
            </a:r>
            <a:r>
              <a:rPr lang="en-US" dirty="0"/>
              <a:t>BM elements impact environment perspective?</a:t>
            </a:r>
          </a:p>
          <a:p>
            <a:endParaRPr lang="hr-HR" dirty="0" smtClean="0"/>
          </a:p>
          <a:p>
            <a:r>
              <a:rPr lang="en-US" dirty="0" smtClean="0"/>
              <a:t>How</a:t>
            </a:r>
            <a:r>
              <a:rPr lang="en-US" dirty="0"/>
              <a:t>? Why? – Speculate.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6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74834" y="2358005"/>
            <a:ext cx="974947" cy="1057827"/>
            <a:chOff x="621001" y="2283021"/>
            <a:chExt cx="1056193" cy="1145979"/>
          </a:xfrm>
        </p:grpSpPr>
        <p:grpSp>
          <p:nvGrpSpPr>
            <p:cNvPr id="5" name="Group 4"/>
            <p:cNvGrpSpPr/>
            <p:nvPr/>
          </p:nvGrpSpPr>
          <p:grpSpPr>
            <a:xfrm>
              <a:off x="717097" y="2888997"/>
              <a:ext cx="864000" cy="540003"/>
              <a:chOff x="717097" y="2888997"/>
              <a:chExt cx="864000" cy="540003"/>
            </a:xfrm>
          </p:grpSpPr>
          <p:sp>
            <p:nvSpPr>
              <p:cNvPr id="7" name="Rectangle 6"/>
              <p:cNvSpPr>
                <a:spLocks noChangeAspect="1"/>
              </p:cNvSpPr>
              <p:nvPr/>
            </p:nvSpPr>
            <p:spPr>
              <a:xfrm>
                <a:off x="717097" y="2889000"/>
                <a:ext cx="864000" cy="54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Rectangle 7"/>
              <p:cNvSpPr>
                <a:spLocks noChangeAspect="1"/>
              </p:cNvSpPr>
              <p:nvPr/>
            </p:nvSpPr>
            <p:spPr>
              <a:xfrm>
                <a:off x="717097" y="3283685"/>
                <a:ext cx="864000" cy="1453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Rectangle 8"/>
              <p:cNvSpPr>
                <a:spLocks/>
              </p:cNvSpPr>
              <p:nvPr/>
            </p:nvSpPr>
            <p:spPr>
              <a:xfrm>
                <a:off x="717097" y="2888999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Rectangle 9"/>
              <p:cNvSpPr>
                <a:spLocks/>
              </p:cNvSpPr>
              <p:nvPr/>
            </p:nvSpPr>
            <p:spPr>
              <a:xfrm>
                <a:off x="889897" y="2888998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Rectangle 10"/>
              <p:cNvSpPr>
                <a:spLocks/>
              </p:cNvSpPr>
              <p:nvPr/>
            </p:nvSpPr>
            <p:spPr>
              <a:xfrm>
                <a:off x="1235497" y="2888997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2" name="Straight Connector 11"/>
              <p:cNvCxnSpPr>
                <a:stCxn id="11" idx="1"/>
                <a:endCxn id="11" idx="3"/>
              </p:cNvCxnSpPr>
              <p:nvPr/>
            </p:nvCxnSpPr>
            <p:spPr>
              <a:xfrm>
                <a:off x="1235497" y="3086340"/>
                <a:ext cx="172800" cy="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" name="Straight Connector 12"/>
              <p:cNvCxnSpPr>
                <a:stCxn id="10" idx="1"/>
                <a:endCxn id="10" idx="3"/>
              </p:cNvCxnSpPr>
              <p:nvPr/>
            </p:nvCxnSpPr>
            <p:spPr>
              <a:xfrm>
                <a:off x="889897" y="3086341"/>
                <a:ext cx="172800" cy="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" name="Straight Connector 13"/>
              <p:cNvCxnSpPr>
                <a:stCxn id="8" idx="0"/>
                <a:endCxn id="8" idx="2"/>
              </p:cNvCxnSpPr>
              <p:nvPr/>
            </p:nvCxnSpPr>
            <p:spPr>
              <a:xfrm>
                <a:off x="1149097" y="3283685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621001" y="2283021"/>
              <a:ext cx="1056193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 err="1">
                  <a:solidFill>
                    <a:prstClr val="black"/>
                  </a:solidFill>
                </a:rPr>
                <a:t>Economic</a:t>
              </a:r>
              <a:r>
                <a:rPr lang="hr-HR" sz="1108" dirty="0">
                  <a:solidFill>
                    <a:prstClr val="black"/>
                  </a:solidFill>
                </a:rPr>
                <a:t> BM</a:t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„as </a:t>
              </a:r>
              <a:r>
                <a:rPr lang="hr-HR" sz="1108" dirty="0" err="1">
                  <a:solidFill>
                    <a:prstClr val="black"/>
                  </a:solidFill>
                </a:rPr>
                <a:t>is</a:t>
              </a:r>
              <a:r>
                <a:rPr lang="hr-HR" sz="1108" dirty="0">
                  <a:solidFill>
                    <a:prstClr val="black"/>
                  </a:solidFill>
                </a:rPr>
                <a:t>”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31839" y="2369342"/>
            <a:ext cx="976550" cy="1305599"/>
            <a:chOff x="4691091" y="2295303"/>
            <a:chExt cx="1057929" cy="1414399"/>
          </a:xfrm>
        </p:grpSpPr>
        <p:grpSp>
          <p:nvGrpSpPr>
            <p:cNvPr id="16" name="Group 15"/>
            <p:cNvGrpSpPr/>
            <p:nvPr/>
          </p:nvGrpSpPr>
          <p:grpSpPr>
            <a:xfrm>
              <a:off x="4788053" y="2881923"/>
              <a:ext cx="864000" cy="827779"/>
              <a:chOff x="3089230" y="2892310"/>
              <a:chExt cx="864000" cy="827779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089230" y="2892310"/>
                <a:ext cx="864000" cy="540003"/>
                <a:chOff x="3725334" y="2494286"/>
                <a:chExt cx="864000" cy="540003"/>
              </a:xfrm>
            </p:grpSpPr>
            <p:sp>
              <p:nvSpPr>
                <p:cNvPr id="39" name="Rectangle 38"/>
                <p:cNvSpPr>
                  <a:spLocks noChangeAspect="1"/>
                </p:cNvSpPr>
                <p:nvPr/>
              </p:nvSpPr>
              <p:spPr>
                <a:xfrm>
                  <a:off x="3725334" y="2494289"/>
                  <a:ext cx="864000" cy="54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Rectangle 39"/>
                <p:cNvSpPr>
                  <a:spLocks noChangeAspect="1"/>
                </p:cNvSpPr>
                <p:nvPr/>
              </p:nvSpPr>
              <p:spPr>
                <a:xfrm>
                  <a:off x="3725334" y="2888974"/>
                  <a:ext cx="864000" cy="1453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Rectangle 40"/>
                <p:cNvSpPr>
                  <a:spLocks/>
                </p:cNvSpPr>
                <p:nvPr/>
              </p:nvSpPr>
              <p:spPr>
                <a:xfrm>
                  <a:off x="3725334" y="2494288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Rectangle 41"/>
                <p:cNvSpPr>
                  <a:spLocks/>
                </p:cNvSpPr>
                <p:nvPr/>
              </p:nvSpPr>
              <p:spPr>
                <a:xfrm>
                  <a:off x="3898134" y="2494287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Rectangle 42"/>
                <p:cNvSpPr>
                  <a:spLocks/>
                </p:cNvSpPr>
                <p:nvPr/>
              </p:nvSpPr>
              <p:spPr>
                <a:xfrm>
                  <a:off x="4243734" y="2494286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4" name="Straight Connector 43"/>
                <p:cNvCxnSpPr>
                  <a:stCxn id="43" idx="1"/>
                  <a:endCxn id="43" idx="3"/>
                </p:cNvCxnSpPr>
                <p:nvPr/>
              </p:nvCxnSpPr>
              <p:spPr>
                <a:xfrm>
                  <a:off x="4243734" y="2691629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5" name="Straight Connector 44"/>
                <p:cNvCxnSpPr>
                  <a:stCxn id="42" idx="1"/>
                  <a:endCxn id="42" idx="3"/>
                </p:cNvCxnSpPr>
                <p:nvPr/>
              </p:nvCxnSpPr>
              <p:spPr>
                <a:xfrm>
                  <a:off x="3898134" y="2691630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6" name="Straight Connector 45"/>
                <p:cNvCxnSpPr>
                  <a:stCxn id="40" idx="0"/>
                  <a:endCxn id="40" idx="2"/>
                </p:cNvCxnSpPr>
                <p:nvPr/>
              </p:nvCxnSpPr>
              <p:spPr>
                <a:xfrm>
                  <a:off x="4157334" y="2888974"/>
                  <a:ext cx="0" cy="145315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35" name="Rectangle 34"/>
              <p:cNvSpPr>
                <a:spLocks noChangeAspect="1"/>
              </p:cNvSpPr>
              <p:nvPr/>
            </p:nvSpPr>
            <p:spPr>
              <a:xfrm>
                <a:off x="3089230" y="3429459"/>
                <a:ext cx="864000" cy="1453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6" name="Straight Connector 35"/>
              <p:cNvCxnSpPr>
                <a:stCxn id="35" idx="0"/>
                <a:endCxn id="35" idx="2"/>
              </p:cNvCxnSpPr>
              <p:nvPr/>
            </p:nvCxnSpPr>
            <p:spPr>
              <a:xfrm>
                <a:off x="3521230" y="3429459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7" name="Rectangle 36"/>
              <p:cNvSpPr>
                <a:spLocks noChangeAspect="1"/>
              </p:cNvSpPr>
              <p:nvPr/>
            </p:nvSpPr>
            <p:spPr>
              <a:xfrm>
                <a:off x="3089230" y="3574774"/>
                <a:ext cx="864000" cy="14531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8" name="Straight Connector 37"/>
              <p:cNvCxnSpPr>
                <a:stCxn id="37" idx="0"/>
                <a:endCxn id="37" idx="2"/>
              </p:cNvCxnSpPr>
              <p:nvPr/>
            </p:nvCxnSpPr>
            <p:spPr>
              <a:xfrm>
                <a:off x="3521230" y="3574774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4691091" y="2295303"/>
              <a:ext cx="1057929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 err="1">
                  <a:solidFill>
                    <a:prstClr val="black"/>
                  </a:solidFill>
                </a:rPr>
                <a:t>Improvement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 err="1">
                  <a:solidFill>
                    <a:prstClr val="black"/>
                  </a:solidFill>
                </a:rPr>
                <a:t>actions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>
              <a:off x="5367686" y="3591816"/>
              <a:ext cx="88239" cy="73397"/>
              <a:chOff x="1410731" y="980661"/>
              <a:chExt cx="693039" cy="576469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>
              <a:off x="5003133" y="3447199"/>
              <a:ext cx="88239" cy="73397"/>
              <a:chOff x="1410731" y="980661"/>
              <a:chExt cx="693039" cy="576469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>
              <a:grpSpLocks noChangeAspect="1"/>
            </p:cNvGrpSpPr>
            <p:nvPr/>
          </p:nvGrpSpPr>
          <p:grpSpPr>
            <a:xfrm>
              <a:off x="5367686" y="3437249"/>
              <a:ext cx="88239" cy="73397"/>
              <a:chOff x="1410731" y="980661"/>
              <a:chExt cx="693039" cy="576469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4871695" y="3581429"/>
              <a:ext cx="88239" cy="73397"/>
              <a:chOff x="1410731" y="980661"/>
              <a:chExt cx="693039" cy="576469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Freeform 21"/>
            <p:cNvSpPr>
              <a:spLocks noChangeAspect="1"/>
            </p:cNvSpPr>
            <p:nvPr/>
          </p:nvSpPr>
          <p:spPr>
            <a:xfrm>
              <a:off x="4943073" y="3062901"/>
              <a:ext cx="138673" cy="394685"/>
            </a:xfrm>
            <a:custGeom>
              <a:avLst/>
              <a:gdLst>
                <a:gd name="connsiteX0" fmla="*/ 241149 w 241149"/>
                <a:gd name="connsiteY0" fmla="*/ 0 h 490331"/>
                <a:gd name="connsiteX1" fmla="*/ 2610 w 241149"/>
                <a:gd name="connsiteY1" fmla="*/ 231913 h 490331"/>
                <a:gd name="connsiteX2" fmla="*/ 135132 w 241149"/>
                <a:gd name="connsiteY2" fmla="*/ 490331 h 4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149" h="490331">
                  <a:moveTo>
                    <a:pt x="241149" y="0"/>
                  </a:moveTo>
                  <a:cubicBezTo>
                    <a:pt x="130714" y="75095"/>
                    <a:pt x="20279" y="150191"/>
                    <a:pt x="2610" y="231913"/>
                  </a:cubicBezTo>
                  <a:cubicBezTo>
                    <a:pt x="-15059" y="313635"/>
                    <a:pt x="60036" y="401983"/>
                    <a:pt x="135132" y="490331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23" name="Freeform 22"/>
            <p:cNvSpPr>
              <a:spLocks noChangeAspect="1"/>
            </p:cNvSpPr>
            <p:nvPr/>
          </p:nvSpPr>
          <p:spPr>
            <a:xfrm flipH="1">
              <a:off x="5400805" y="3076414"/>
              <a:ext cx="140004" cy="394685"/>
            </a:xfrm>
            <a:custGeom>
              <a:avLst/>
              <a:gdLst>
                <a:gd name="connsiteX0" fmla="*/ 241149 w 241149"/>
                <a:gd name="connsiteY0" fmla="*/ 0 h 490331"/>
                <a:gd name="connsiteX1" fmla="*/ 2610 w 241149"/>
                <a:gd name="connsiteY1" fmla="*/ 231913 h 490331"/>
                <a:gd name="connsiteX2" fmla="*/ 135132 w 241149"/>
                <a:gd name="connsiteY2" fmla="*/ 490331 h 4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149" h="490331">
                  <a:moveTo>
                    <a:pt x="241149" y="0"/>
                  </a:moveTo>
                  <a:cubicBezTo>
                    <a:pt x="130714" y="75095"/>
                    <a:pt x="20279" y="150191"/>
                    <a:pt x="2610" y="231913"/>
                  </a:cubicBezTo>
                  <a:cubicBezTo>
                    <a:pt x="-15059" y="313635"/>
                    <a:pt x="60036" y="401983"/>
                    <a:pt x="135132" y="490331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24" name="Freeform 23"/>
            <p:cNvSpPr>
              <a:spLocks noChangeAspect="1"/>
            </p:cNvSpPr>
            <p:nvPr/>
          </p:nvSpPr>
          <p:spPr>
            <a:xfrm>
              <a:off x="4849609" y="3043276"/>
              <a:ext cx="189693" cy="555322"/>
            </a:xfrm>
            <a:custGeom>
              <a:avLst/>
              <a:gdLst>
                <a:gd name="connsiteX0" fmla="*/ 241149 w 241149"/>
                <a:gd name="connsiteY0" fmla="*/ 0 h 490331"/>
                <a:gd name="connsiteX1" fmla="*/ 2610 w 241149"/>
                <a:gd name="connsiteY1" fmla="*/ 231913 h 490331"/>
                <a:gd name="connsiteX2" fmla="*/ 135132 w 241149"/>
                <a:gd name="connsiteY2" fmla="*/ 490331 h 4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149" h="490331">
                  <a:moveTo>
                    <a:pt x="241149" y="0"/>
                  </a:moveTo>
                  <a:cubicBezTo>
                    <a:pt x="130714" y="75095"/>
                    <a:pt x="20279" y="150191"/>
                    <a:pt x="2610" y="231913"/>
                  </a:cubicBezTo>
                  <a:cubicBezTo>
                    <a:pt x="-15059" y="313635"/>
                    <a:pt x="60036" y="401983"/>
                    <a:pt x="135132" y="490331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25" name="Freeform 24"/>
            <p:cNvSpPr>
              <a:spLocks noChangeAspect="1"/>
            </p:cNvSpPr>
            <p:nvPr/>
          </p:nvSpPr>
          <p:spPr>
            <a:xfrm flipH="1">
              <a:off x="5462121" y="3036494"/>
              <a:ext cx="153983" cy="555322"/>
            </a:xfrm>
            <a:custGeom>
              <a:avLst/>
              <a:gdLst>
                <a:gd name="connsiteX0" fmla="*/ 241149 w 241149"/>
                <a:gd name="connsiteY0" fmla="*/ 0 h 490331"/>
                <a:gd name="connsiteX1" fmla="*/ 2610 w 241149"/>
                <a:gd name="connsiteY1" fmla="*/ 231913 h 490331"/>
                <a:gd name="connsiteX2" fmla="*/ 135132 w 241149"/>
                <a:gd name="connsiteY2" fmla="*/ 490331 h 4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149" h="490331">
                  <a:moveTo>
                    <a:pt x="241149" y="0"/>
                  </a:moveTo>
                  <a:cubicBezTo>
                    <a:pt x="130714" y="75095"/>
                    <a:pt x="20279" y="150191"/>
                    <a:pt x="2610" y="231913"/>
                  </a:cubicBezTo>
                  <a:cubicBezTo>
                    <a:pt x="-15059" y="313635"/>
                    <a:pt x="60036" y="401983"/>
                    <a:pt x="135132" y="490331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019118" y="2375448"/>
            <a:ext cx="1189564" cy="1305599"/>
            <a:chOff x="7277308" y="2301918"/>
            <a:chExt cx="1288694" cy="1414399"/>
          </a:xfrm>
        </p:grpSpPr>
        <p:grpSp>
          <p:nvGrpSpPr>
            <p:cNvPr id="48" name="Group 47"/>
            <p:cNvGrpSpPr/>
            <p:nvPr/>
          </p:nvGrpSpPr>
          <p:grpSpPr>
            <a:xfrm>
              <a:off x="7350824" y="2888538"/>
              <a:ext cx="864000" cy="540003"/>
              <a:chOff x="3725334" y="2494286"/>
              <a:chExt cx="864000" cy="540003"/>
            </a:xfrm>
          </p:grpSpPr>
          <p:sp>
            <p:nvSpPr>
              <p:cNvPr id="66" name="Rectangle 65"/>
              <p:cNvSpPr>
                <a:spLocks noChangeAspect="1"/>
              </p:cNvSpPr>
              <p:nvPr/>
            </p:nvSpPr>
            <p:spPr>
              <a:xfrm>
                <a:off x="3725334" y="2494289"/>
                <a:ext cx="864000" cy="54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Rectangle 66"/>
              <p:cNvSpPr>
                <a:spLocks noChangeAspect="1"/>
              </p:cNvSpPr>
              <p:nvPr/>
            </p:nvSpPr>
            <p:spPr>
              <a:xfrm>
                <a:off x="3725334" y="2888974"/>
                <a:ext cx="864000" cy="1453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Rectangle 67"/>
              <p:cNvSpPr>
                <a:spLocks/>
              </p:cNvSpPr>
              <p:nvPr/>
            </p:nvSpPr>
            <p:spPr>
              <a:xfrm>
                <a:off x="3725334" y="2494288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Rectangle 68"/>
              <p:cNvSpPr>
                <a:spLocks/>
              </p:cNvSpPr>
              <p:nvPr/>
            </p:nvSpPr>
            <p:spPr>
              <a:xfrm>
                <a:off x="3898134" y="2494287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Rectangle 69"/>
              <p:cNvSpPr>
                <a:spLocks/>
              </p:cNvSpPr>
              <p:nvPr/>
            </p:nvSpPr>
            <p:spPr>
              <a:xfrm>
                <a:off x="4243734" y="2494286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71" name="Straight Connector 70"/>
              <p:cNvCxnSpPr>
                <a:stCxn id="70" idx="1"/>
                <a:endCxn id="70" idx="3"/>
              </p:cNvCxnSpPr>
              <p:nvPr/>
            </p:nvCxnSpPr>
            <p:spPr>
              <a:xfrm>
                <a:off x="4243734" y="2691629"/>
                <a:ext cx="172800" cy="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2" name="Straight Connector 71"/>
              <p:cNvCxnSpPr>
                <a:stCxn id="69" idx="1"/>
                <a:endCxn id="69" idx="3"/>
              </p:cNvCxnSpPr>
              <p:nvPr/>
            </p:nvCxnSpPr>
            <p:spPr>
              <a:xfrm>
                <a:off x="3898134" y="2691630"/>
                <a:ext cx="172800" cy="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3" name="Straight Connector 72"/>
              <p:cNvCxnSpPr>
                <a:stCxn id="67" idx="0"/>
                <a:endCxn id="67" idx="2"/>
              </p:cNvCxnSpPr>
              <p:nvPr/>
            </p:nvCxnSpPr>
            <p:spPr>
              <a:xfrm>
                <a:off x="4157334" y="2888974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7542978" y="3425687"/>
              <a:ext cx="864000" cy="1453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cxnSp>
          <p:nvCxnSpPr>
            <p:cNvPr id="50" name="Straight Connector 49"/>
            <p:cNvCxnSpPr>
              <a:stCxn id="49" idx="0"/>
              <a:endCxn id="49" idx="2"/>
            </p:cNvCxnSpPr>
            <p:nvPr/>
          </p:nvCxnSpPr>
          <p:spPr>
            <a:xfrm>
              <a:off x="7974978" y="3425687"/>
              <a:ext cx="0" cy="145315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1" name="Rectangle 50"/>
            <p:cNvSpPr>
              <a:spLocks noChangeAspect="1"/>
            </p:cNvSpPr>
            <p:nvPr/>
          </p:nvSpPr>
          <p:spPr>
            <a:xfrm>
              <a:off x="7702002" y="3571002"/>
              <a:ext cx="864000" cy="1453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cxnSp>
          <p:nvCxnSpPr>
            <p:cNvPr id="52" name="Straight Connector 51"/>
            <p:cNvCxnSpPr>
              <a:stCxn id="51" idx="0"/>
              <a:endCxn id="51" idx="2"/>
            </p:cNvCxnSpPr>
            <p:nvPr/>
          </p:nvCxnSpPr>
          <p:spPr>
            <a:xfrm>
              <a:off x="8134002" y="3571002"/>
              <a:ext cx="0" cy="145315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277308" y="2301918"/>
              <a:ext cx="1011041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 err="1">
                  <a:solidFill>
                    <a:prstClr val="black"/>
                  </a:solidFill>
                </a:rPr>
                <a:t>Performance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 err="1">
                  <a:solidFill>
                    <a:prstClr val="black"/>
                  </a:solidFill>
                </a:rPr>
                <a:t>timeframe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grpSp>
          <p:nvGrpSpPr>
            <p:cNvPr id="54" name="Group 53"/>
            <p:cNvGrpSpPr>
              <a:grpSpLocks noChangeAspect="1"/>
            </p:cNvGrpSpPr>
            <p:nvPr/>
          </p:nvGrpSpPr>
          <p:grpSpPr>
            <a:xfrm>
              <a:off x="8281635" y="3598431"/>
              <a:ext cx="88239" cy="73397"/>
              <a:chOff x="1410731" y="980661"/>
              <a:chExt cx="693039" cy="576469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>
              <a:grpSpLocks noChangeAspect="1"/>
            </p:cNvGrpSpPr>
            <p:nvPr/>
          </p:nvGrpSpPr>
          <p:grpSpPr>
            <a:xfrm>
              <a:off x="7758058" y="3453814"/>
              <a:ext cx="88239" cy="73397"/>
              <a:chOff x="1410731" y="980661"/>
              <a:chExt cx="693039" cy="576469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>
              <a:grpSpLocks noChangeAspect="1"/>
            </p:cNvGrpSpPr>
            <p:nvPr/>
          </p:nvGrpSpPr>
          <p:grpSpPr>
            <a:xfrm>
              <a:off x="8122611" y="3443864"/>
              <a:ext cx="88239" cy="73397"/>
              <a:chOff x="1410731" y="980661"/>
              <a:chExt cx="693039" cy="576469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>
              <a:grpSpLocks noChangeAspect="1"/>
            </p:cNvGrpSpPr>
            <p:nvPr/>
          </p:nvGrpSpPr>
          <p:grpSpPr>
            <a:xfrm>
              <a:off x="7785644" y="3588044"/>
              <a:ext cx="88239" cy="73397"/>
              <a:chOff x="1410731" y="980661"/>
              <a:chExt cx="693039" cy="576469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 73"/>
          <p:cNvGrpSpPr/>
          <p:nvPr/>
        </p:nvGrpSpPr>
        <p:grpSpPr>
          <a:xfrm>
            <a:off x="2230834" y="2443253"/>
            <a:ext cx="809838" cy="893530"/>
            <a:chOff x="692150" y="3574647"/>
            <a:chExt cx="877324" cy="967991"/>
          </a:xfrm>
        </p:grpSpPr>
        <p:sp>
          <p:nvSpPr>
            <p:cNvPr id="75" name="Rectangle 74"/>
            <p:cNvSpPr>
              <a:spLocks/>
            </p:cNvSpPr>
            <p:nvPr/>
          </p:nvSpPr>
          <p:spPr>
            <a:xfrm>
              <a:off x="1005040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38" dirty="0">
                  <a:solidFill>
                    <a:prstClr val="black"/>
                  </a:solidFill>
                </a:rPr>
                <a:t>R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P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V</a:t>
              </a:r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76" name="Rectangle 75"/>
            <p:cNvSpPr>
              <a:spLocks/>
            </p:cNvSpPr>
            <p:nvPr/>
          </p:nvSpPr>
          <p:spPr>
            <a:xfrm>
              <a:off x="1174674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77" name="Rectangle 76"/>
            <p:cNvSpPr>
              <a:spLocks/>
            </p:cNvSpPr>
            <p:nvPr/>
          </p:nvSpPr>
          <p:spPr>
            <a:xfrm>
              <a:off x="1174674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92150" y="3574647"/>
              <a:ext cx="877324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RPV „as </a:t>
              </a:r>
              <a:r>
                <a:rPr lang="hr-HR" sz="1108" dirty="0" err="1">
                  <a:solidFill>
                    <a:prstClr val="black"/>
                  </a:solidFill>
                </a:rPr>
                <a:t>is</a:t>
              </a:r>
              <a:r>
                <a:rPr lang="hr-HR" sz="1108" dirty="0">
                  <a:solidFill>
                    <a:prstClr val="black"/>
                  </a:solidFill>
                </a:rPr>
                <a:t>”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191548" y="4079478"/>
            <a:ext cx="934871" cy="1015434"/>
            <a:chOff x="2047440" y="4147953"/>
            <a:chExt cx="1012777" cy="1100054"/>
          </a:xfrm>
        </p:grpSpPr>
        <p:sp>
          <p:nvSpPr>
            <p:cNvPr id="80" name="Rectangle 79"/>
            <p:cNvSpPr>
              <a:spLocks/>
            </p:cNvSpPr>
            <p:nvPr/>
          </p:nvSpPr>
          <p:spPr>
            <a:xfrm>
              <a:off x="2272628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38" dirty="0">
                  <a:solidFill>
                    <a:prstClr val="black"/>
                  </a:solidFill>
                </a:rPr>
                <a:t>R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P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V</a:t>
              </a:r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81" name="Rectangle 80"/>
            <p:cNvSpPr>
              <a:spLocks/>
            </p:cNvSpPr>
            <p:nvPr/>
          </p:nvSpPr>
          <p:spPr>
            <a:xfrm>
              <a:off x="2442262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82" name="Rectangle 81"/>
            <p:cNvSpPr>
              <a:spLocks/>
            </p:cNvSpPr>
            <p:nvPr/>
          </p:nvSpPr>
          <p:spPr>
            <a:xfrm>
              <a:off x="2442262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047440" y="4593868"/>
              <a:ext cx="1012777" cy="654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RPV </a:t>
              </a:r>
              <a:r>
                <a:rPr lang="hr-HR" sz="1108" dirty="0" err="1">
                  <a:solidFill>
                    <a:prstClr val="black"/>
                  </a:solidFill>
                </a:rPr>
                <a:t>impact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on </a:t>
              </a:r>
              <a:r>
                <a:rPr lang="hr-HR" sz="1108" dirty="0" err="1">
                  <a:solidFill>
                    <a:prstClr val="black"/>
                  </a:solidFill>
                </a:rPr>
                <a:t>society</a:t>
              </a:r>
              <a:r>
                <a:rPr lang="hr-HR" sz="1108" dirty="0">
                  <a:solidFill>
                    <a:prstClr val="black"/>
                  </a:solidFill>
                </a:rPr>
                <a:t> &amp;</a:t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 err="1">
                  <a:solidFill>
                    <a:prstClr val="black"/>
                  </a:solidFill>
                </a:rPr>
                <a:t>environment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sp>
          <p:nvSpPr>
            <p:cNvPr id="84" name="Rectangle 83"/>
            <p:cNvSpPr>
              <a:spLocks/>
            </p:cNvSpPr>
            <p:nvPr/>
          </p:nvSpPr>
          <p:spPr>
            <a:xfrm>
              <a:off x="2615062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85" name="Rectangle 84"/>
            <p:cNvSpPr>
              <a:spLocks/>
            </p:cNvSpPr>
            <p:nvPr/>
          </p:nvSpPr>
          <p:spPr>
            <a:xfrm>
              <a:off x="2615062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838978" y="2375448"/>
            <a:ext cx="845103" cy="1305599"/>
            <a:chOff x="5998826" y="2301918"/>
            <a:chExt cx="915529" cy="1414399"/>
          </a:xfrm>
        </p:grpSpPr>
        <p:grpSp>
          <p:nvGrpSpPr>
            <p:cNvPr id="87" name="Group 86"/>
            <p:cNvGrpSpPr/>
            <p:nvPr/>
          </p:nvGrpSpPr>
          <p:grpSpPr>
            <a:xfrm>
              <a:off x="6024588" y="2888538"/>
              <a:ext cx="864000" cy="827779"/>
              <a:chOff x="3089230" y="2892310"/>
              <a:chExt cx="864000" cy="827779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3089230" y="2892310"/>
                <a:ext cx="864000" cy="540003"/>
                <a:chOff x="3725334" y="2494286"/>
                <a:chExt cx="864000" cy="540003"/>
              </a:xfrm>
            </p:grpSpPr>
            <p:sp>
              <p:nvSpPr>
                <p:cNvPr id="106" name="Rectangle 105"/>
                <p:cNvSpPr>
                  <a:spLocks noChangeAspect="1"/>
                </p:cNvSpPr>
                <p:nvPr/>
              </p:nvSpPr>
              <p:spPr>
                <a:xfrm>
                  <a:off x="3725334" y="2494289"/>
                  <a:ext cx="864000" cy="54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Rectangle 106"/>
                <p:cNvSpPr>
                  <a:spLocks noChangeAspect="1"/>
                </p:cNvSpPr>
                <p:nvPr/>
              </p:nvSpPr>
              <p:spPr>
                <a:xfrm>
                  <a:off x="3725334" y="2888974"/>
                  <a:ext cx="864000" cy="1453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Rectangle 107"/>
                <p:cNvSpPr>
                  <a:spLocks/>
                </p:cNvSpPr>
                <p:nvPr/>
              </p:nvSpPr>
              <p:spPr>
                <a:xfrm>
                  <a:off x="3725334" y="2494288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Rectangle 108"/>
                <p:cNvSpPr>
                  <a:spLocks/>
                </p:cNvSpPr>
                <p:nvPr/>
              </p:nvSpPr>
              <p:spPr>
                <a:xfrm>
                  <a:off x="3898134" y="2494287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Rectangle 109"/>
                <p:cNvSpPr>
                  <a:spLocks/>
                </p:cNvSpPr>
                <p:nvPr/>
              </p:nvSpPr>
              <p:spPr>
                <a:xfrm>
                  <a:off x="4243734" y="2494286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1" name="Straight Connector 110"/>
                <p:cNvCxnSpPr>
                  <a:stCxn id="110" idx="1"/>
                  <a:endCxn id="110" idx="3"/>
                </p:cNvCxnSpPr>
                <p:nvPr/>
              </p:nvCxnSpPr>
              <p:spPr>
                <a:xfrm>
                  <a:off x="4243734" y="2691629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Straight Connector 111"/>
                <p:cNvCxnSpPr>
                  <a:stCxn id="109" idx="1"/>
                  <a:endCxn id="109" idx="3"/>
                </p:cNvCxnSpPr>
                <p:nvPr/>
              </p:nvCxnSpPr>
              <p:spPr>
                <a:xfrm>
                  <a:off x="3898134" y="2691630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3" name="Straight Connector 112"/>
                <p:cNvCxnSpPr>
                  <a:stCxn id="107" idx="0"/>
                  <a:endCxn id="107" idx="2"/>
                </p:cNvCxnSpPr>
                <p:nvPr/>
              </p:nvCxnSpPr>
              <p:spPr>
                <a:xfrm>
                  <a:off x="4157334" y="2888974"/>
                  <a:ext cx="0" cy="145315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02" name="Rectangle 101"/>
              <p:cNvSpPr>
                <a:spLocks noChangeAspect="1"/>
              </p:cNvSpPr>
              <p:nvPr/>
            </p:nvSpPr>
            <p:spPr>
              <a:xfrm>
                <a:off x="3089230" y="3429459"/>
                <a:ext cx="864000" cy="1453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03" name="Straight Connector 102"/>
              <p:cNvCxnSpPr>
                <a:stCxn id="102" idx="0"/>
                <a:endCxn id="102" idx="2"/>
              </p:cNvCxnSpPr>
              <p:nvPr/>
            </p:nvCxnSpPr>
            <p:spPr>
              <a:xfrm>
                <a:off x="3521230" y="3429459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4" name="Rectangle 103"/>
              <p:cNvSpPr>
                <a:spLocks noChangeAspect="1"/>
              </p:cNvSpPr>
              <p:nvPr/>
            </p:nvSpPr>
            <p:spPr>
              <a:xfrm>
                <a:off x="3089230" y="3574774"/>
                <a:ext cx="864000" cy="14531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05" name="Straight Connector 104"/>
              <p:cNvCxnSpPr>
                <a:stCxn id="104" idx="0"/>
                <a:endCxn id="104" idx="2"/>
              </p:cNvCxnSpPr>
              <p:nvPr/>
            </p:nvCxnSpPr>
            <p:spPr>
              <a:xfrm>
                <a:off x="3521230" y="3574774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8" name="TextBox 87"/>
            <p:cNvSpPr txBox="1"/>
            <p:nvPr/>
          </p:nvSpPr>
          <p:spPr>
            <a:xfrm>
              <a:off x="5998826" y="2301918"/>
              <a:ext cx="915529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 err="1">
                  <a:solidFill>
                    <a:prstClr val="black"/>
                  </a:solidFill>
                </a:rPr>
                <a:t>Improved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3PBM draft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grpSp>
          <p:nvGrpSpPr>
            <p:cNvPr id="89" name="Group 88"/>
            <p:cNvGrpSpPr>
              <a:grpSpLocks noChangeAspect="1"/>
            </p:cNvGrpSpPr>
            <p:nvPr/>
          </p:nvGrpSpPr>
          <p:grpSpPr>
            <a:xfrm>
              <a:off x="6604221" y="3598431"/>
              <a:ext cx="88239" cy="73397"/>
              <a:chOff x="1410731" y="980661"/>
              <a:chExt cx="693039" cy="576469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>
              <a:grpSpLocks noChangeAspect="1"/>
            </p:cNvGrpSpPr>
            <p:nvPr/>
          </p:nvGrpSpPr>
          <p:grpSpPr>
            <a:xfrm>
              <a:off x="6239668" y="3453814"/>
              <a:ext cx="88239" cy="73397"/>
              <a:chOff x="1410731" y="980661"/>
              <a:chExt cx="693039" cy="576469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/>
            <p:cNvGrpSpPr>
              <a:grpSpLocks noChangeAspect="1"/>
            </p:cNvGrpSpPr>
            <p:nvPr/>
          </p:nvGrpSpPr>
          <p:grpSpPr>
            <a:xfrm>
              <a:off x="6604221" y="3443864"/>
              <a:ext cx="88239" cy="73397"/>
              <a:chOff x="1410731" y="980661"/>
              <a:chExt cx="693039" cy="576469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>
              <a:grpSpLocks noChangeAspect="1"/>
            </p:cNvGrpSpPr>
            <p:nvPr/>
          </p:nvGrpSpPr>
          <p:grpSpPr>
            <a:xfrm>
              <a:off x="6108230" y="3588044"/>
              <a:ext cx="88239" cy="73397"/>
              <a:chOff x="1410731" y="980661"/>
              <a:chExt cx="693039" cy="576469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" name="Group 113"/>
          <p:cNvGrpSpPr/>
          <p:nvPr/>
        </p:nvGrpSpPr>
        <p:grpSpPr>
          <a:xfrm>
            <a:off x="3442932" y="2051839"/>
            <a:ext cx="930063" cy="1629631"/>
            <a:chOff x="3403107" y="1951342"/>
            <a:chExt cx="1007568" cy="1765434"/>
          </a:xfrm>
        </p:grpSpPr>
        <p:sp>
          <p:nvSpPr>
            <p:cNvPr id="115" name="TextBox 114"/>
            <p:cNvSpPr txBox="1"/>
            <p:nvPr/>
          </p:nvSpPr>
          <p:spPr>
            <a:xfrm>
              <a:off x="3403107" y="1951342"/>
              <a:ext cx="1007568" cy="654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3PBM </a:t>
              </a:r>
              <a:r>
                <a:rPr lang="hr-HR" sz="1108" dirty="0" err="1">
                  <a:solidFill>
                    <a:prstClr val="black"/>
                  </a:solidFill>
                </a:rPr>
                <a:t>Cause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and </a:t>
              </a:r>
              <a:r>
                <a:rPr lang="hr-HR" sz="1108" dirty="0" err="1">
                  <a:solidFill>
                    <a:prstClr val="black"/>
                  </a:solidFill>
                </a:rPr>
                <a:t>effect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 err="1">
                  <a:solidFill>
                    <a:prstClr val="black"/>
                  </a:solidFill>
                </a:rPr>
                <a:t>relationships</a:t>
              </a:r>
              <a:endParaRPr lang="en-US" sz="1108" dirty="0">
                <a:solidFill>
                  <a:srgbClr val="5B9BD5">
                    <a:lumMod val="75000"/>
                  </a:srgbClr>
                </a:solidFill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3500058" y="2888997"/>
              <a:ext cx="864000" cy="827779"/>
              <a:chOff x="3500058" y="2888997"/>
              <a:chExt cx="864000" cy="827779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3500058" y="2888997"/>
                <a:ext cx="864000" cy="827779"/>
                <a:chOff x="3089230" y="2892310"/>
                <a:chExt cx="864000" cy="827779"/>
              </a:xfrm>
            </p:grpSpPr>
            <p:grpSp>
              <p:nvGrpSpPr>
                <p:cNvPr id="134" name="Group 133"/>
                <p:cNvGrpSpPr/>
                <p:nvPr/>
              </p:nvGrpSpPr>
              <p:grpSpPr>
                <a:xfrm>
                  <a:off x="3089230" y="2892310"/>
                  <a:ext cx="864000" cy="540003"/>
                  <a:chOff x="3725334" y="2494286"/>
                  <a:chExt cx="864000" cy="540003"/>
                </a:xfrm>
              </p:grpSpPr>
              <p:sp>
                <p:nvSpPr>
                  <p:cNvPr id="139" name="Rectangle 138"/>
                  <p:cNvSpPr>
                    <a:spLocks noChangeAspect="1"/>
                  </p:cNvSpPr>
                  <p:nvPr/>
                </p:nvSpPr>
                <p:spPr>
                  <a:xfrm>
                    <a:off x="3725334" y="2494289"/>
                    <a:ext cx="864000" cy="540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0" name="Rectangle 139"/>
                  <p:cNvSpPr>
                    <a:spLocks noChangeAspect="1"/>
                  </p:cNvSpPr>
                  <p:nvPr/>
                </p:nvSpPr>
                <p:spPr>
                  <a:xfrm>
                    <a:off x="3725334" y="2888974"/>
                    <a:ext cx="864000" cy="1453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1" name="Rectangle 140"/>
                  <p:cNvSpPr>
                    <a:spLocks/>
                  </p:cNvSpPr>
                  <p:nvPr/>
                </p:nvSpPr>
                <p:spPr>
                  <a:xfrm>
                    <a:off x="3725334" y="2494288"/>
                    <a:ext cx="172800" cy="3946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2" name="Rectangle 141"/>
                  <p:cNvSpPr>
                    <a:spLocks/>
                  </p:cNvSpPr>
                  <p:nvPr/>
                </p:nvSpPr>
                <p:spPr>
                  <a:xfrm>
                    <a:off x="3898134" y="2494287"/>
                    <a:ext cx="172800" cy="3946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3" name="Rectangle 142"/>
                  <p:cNvSpPr>
                    <a:spLocks/>
                  </p:cNvSpPr>
                  <p:nvPr/>
                </p:nvSpPr>
                <p:spPr>
                  <a:xfrm>
                    <a:off x="4243734" y="2494286"/>
                    <a:ext cx="172800" cy="3946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144" name="Straight Connector 143"/>
                  <p:cNvCxnSpPr>
                    <a:stCxn id="143" idx="1"/>
                    <a:endCxn id="143" idx="3"/>
                  </p:cNvCxnSpPr>
                  <p:nvPr/>
                </p:nvCxnSpPr>
                <p:spPr>
                  <a:xfrm>
                    <a:off x="4243734" y="2691629"/>
                    <a:ext cx="172800" cy="0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5" name="Straight Connector 144"/>
                  <p:cNvCxnSpPr>
                    <a:stCxn id="142" idx="1"/>
                    <a:endCxn id="142" idx="3"/>
                  </p:cNvCxnSpPr>
                  <p:nvPr/>
                </p:nvCxnSpPr>
                <p:spPr>
                  <a:xfrm>
                    <a:off x="3898134" y="2691630"/>
                    <a:ext cx="172800" cy="0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6" name="Straight Connector 145"/>
                  <p:cNvCxnSpPr>
                    <a:stCxn id="140" idx="0"/>
                    <a:endCxn id="140" idx="2"/>
                  </p:cNvCxnSpPr>
                  <p:nvPr/>
                </p:nvCxnSpPr>
                <p:spPr>
                  <a:xfrm>
                    <a:off x="4157334" y="2888974"/>
                    <a:ext cx="0" cy="145315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sp>
              <p:nvSpPr>
                <p:cNvPr id="135" name="Rectangle 134"/>
                <p:cNvSpPr>
                  <a:spLocks noChangeAspect="1"/>
                </p:cNvSpPr>
                <p:nvPr/>
              </p:nvSpPr>
              <p:spPr>
                <a:xfrm>
                  <a:off x="3089230" y="3429459"/>
                  <a:ext cx="864000" cy="14531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36" name="Straight Connector 135"/>
                <p:cNvCxnSpPr>
                  <a:stCxn id="135" idx="0"/>
                  <a:endCxn id="135" idx="2"/>
                </p:cNvCxnSpPr>
                <p:nvPr/>
              </p:nvCxnSpPr>
              <p:spPr>
                <a:xfrm>
                  <a:off x="3521230" y="3429459"/>
                  <a:ext cx="0" cy="145315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37" name="Rectangle 136"/>
                <p:cNvSpPr>
                  <a:spLocks noChangeAspect="1"/>
                </p:cNvSpPr>
                <p:nvPr/>
              </p:nvSpPr>
              <p:spPr>
                <a:xfrm>
                  <a:off x="3089230" y="3574774"/>
                  <a:ext cx="864000" cy="145315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  <a:endCxn id="137" idx="2"/>
                </p:cNvCxnSpPr>
                <p:nvPr/>
              </p:nvCxnSpPr>
              <p:spPr>
                <a:xfrm>
                  <a:off x="3521230" y="3574774"/>
                  <a:ext cx="0" cy="145315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18" name="Group 117"/>
              <p:cNvGrpSpPr>
                <a:grpSpLocks noChangeAspect="1"/>
              </p:cNvGrpSpPr>
              <p:nvPr/>
            </p:nvGrpSpPr>
            <p:grpSpPr>
              <a:xfrm>
                <a:off x="4079691" y="3598890"/>
                <a:ext cx="88239" cy="73397"/>
                <a:chOff x="1410731" y="980661"/>
                <a:chExt cx="693039" cy="576469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410731" y="980661"/>
                  <a:ext cx="693039" cy="57646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flipV="1">
                  <a:off x="1410731" y="1062240"/>
                  <a:ext cx="520239" cy="49489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>
                <a:grpSpLocks noChangeAspect="1"/>
              </p:cNvGrpSpPr>
              <p:nvPr/>
            </p:nvGrpSpPr>
            <p:grpSpPr>
              <a:xfrm>
                <a:off x="3715138" y="3454273"/>
                <a:ext cx="88239" cy="73397"/>
                <a:chOff x="1410731" y="980661"/>
                <a:chExt cx="693039" cy="576469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1410731" y="980661"/>
                  <a:ext cx="693039" cy="57646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flipV="1">
                  <a:off x="1410731" y="1062240"/>
                  <a:ext cx="520239" cy="49489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119"/>
              <p:cNvGrpSpPr>
                <a:grpSpLocks noChangeAspect="1"/>
              </p:cNvGrpSpPr>
              <p:nvPr/>
            </p:nvGrpSpPr>
            <p:grpSpPr>
              <a:xfrm>
                <a:off x="4079691" y="3444323"/>
                <a:ext cx="88239" cy="73397"/>
                <a:chOff x="1410731" y="980661"/>
                <a:chExt cx="693039" cy="576469"/>
              </a:xfrm>
            </p:grpSpPr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1410731" y="980661"/>
                  <a:ext cx="693039" cy="57646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flipV="1">
                  <a:off x="1410731" y="1062240"/>
                  <a:ext cx="520239" cy="49489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/>
              <p:cNvGrpSpPr>
                <a:grpSpLocks noChangeAspect="1"/>
              </p:cNvGrpSpPr>
              <p:nvPr/>
            </p:nvGrpSpPr>
            <p:grpSpPr>
              <a:xfrm>
                <a:off x="3583700" y="3588503"/>
                <a:ext cx="88239" cy="73397"/>
                <a:chOff x="1410731" y="980661"/>
                <a:chExt cx="693039" cy="576469"/>
              </a:xfrm>
            </p:grpSpPr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1410731" y="980661"/>
                  <a:ext cx="693039" cy="57646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flipV="1">
                  <a:off x="1410731" y="1062240"/>
                  <a:ext cx="520239" cy="49489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Freeform 121"/>
              <p:cNvSpPr>
                <a:spLocks noChangeAspect="1"/>
              </p:cNvSpPr>
              <p:nvPr/>
            </p:nvSpPr>
            <p:spPr>
              <a:xfrm>
                <a:off x="3655078" y="3069975"/>
                <a:ext cx="138673" cy="394685"/>
              </a:xfrm>
              <a:custGeom>
                <a:avLst/>
                <a:gdLst>
                  <a:gd name="connsiteX0" fmla="*/ 241149 w 241149"/>
                  <a:gd name="connsiteY0" fmla="*/ 0 h 490331"/>
                  <a:gd name="connsiteX1" fmla="*/ 2610 w 241149"/>
                  <a:gd name="connsiteY1" fmla="*/ 231913 h 490331"/>
                  <a:gd name="connsiteX2" fmla="*/ 135132 w 241149"/>
                  <a:gd name="connsiteY2" fmla="*/ 490331 h 490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149" h="490331">
                    <a:moveTo>
                      <a:pt x="241149" y="0"/>
                    </a:moveTo>
                    <a:cubicBezTo>
                      <a:pt x="130714" y="75095"/>
                      <a:pt x="20279" y="150191"/>
                      <a:pt x="2610" y="231913"/>
                    </a:cubicBezTo>
                    <a:cubicBezTo>
                      <a:pt x="-15059" y="313635"/>
                      <a:pt x="60036" y="401983"/>
                      <a:pt x="135132" y="490331"/>
                    </a:cubicBezTo>
                  </a:path>
                </a:pathLst>
              </a:custGeom>
              <a:noFill/>
              <a:ln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2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Freeform 122"/>
              <p:cNvSpPr>
                <a:spLocks noChangeAspect="1"/>
              </p:cNvSpPr>
              <p:nvPr/>
            </p:nvSpPr>
            <p:spPr>
              <a:xfrm flipH="1">
                <a:off x="4112810" y="3083488"/>
                <a:ext cx="140004" cy="394685"/>
              </a:xfrm>
              <a:custGeom>
                <a:avLst/>
                <a:gdLst>
                  <a:gd name="connsiteX0" fmla="*/ 241149 w 241149"/>
                  <a:gd name="connsiteY0" fmla="*/ 0 h 490331"/>
                  <a:gd name="connsiteX1" fmla="*/ 2610 w 241149"/>
                  <a:gd name="connsiteY1" fmla="*/ 231913 h 490331"/>
                  <a:gd name="connsiteX2" fmla="*/ 135132 w 241149"/>
                  <a:gd name="connsiteY2" fmla="*/ 490331 h 490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149" h="490331">
                    <a:moveTo>
                      <a:pt x="241149" y="0"/>
                    </a:moveTo>
                    <a:cubicBezTo>
                      <a:pt x="130714" y="75095"/>
                      <a:pt x="20279" y="150191"/>
                      <a:pt x="2610" y="231913"/>
                    </a:cubicBezTo>
                    <a:cubicBezTo>
                      <a:pt x="-15059" y="313635"/>
                      <a:pt x="60036" y="401983"/>
                      <a:pt x="135132" y="490331"/>
                    </a:cubicBezTo>
                  </a:path>
                </a:pathLst>
              </a:custGeom>
              <a:noFill/>
              <a:ln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2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Freeform 123"/>
              <p:cNvSpPr>
                <a:spLocks noChangeAspect="1"/>
              </p:cNvSpPr>
              <p:nvPr/>
            </p:nvSpPr>
            <p:spPr>
              <a:xfrm>
                <a:off x="3561614" y="3050350"/>
                <a:ext cx="189693" cy="555322"/>
              </a:xfrm>
              <a:custGeom>
                <a:avLst/>
                <a:gdLst>
                  <a:gd name="connsiteX0" fmla="*/ 241149 w 241149"/>
                  <a:gd name="connsiteY0" fmla="*/ 0 h 490331"/>
                  <a:gd name="connsiteX1" fmla="*/ 2610 w 241149"/>
                  <a:gd name="connsiteY1" fmla="*/ 231913 h 490331"/>
                  <a:gd name="connsiteX2" fmla="*/ 135132 w 241149"/>
                  <a:gd name="connsiteY2" fmla="*/ 490331 h 490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149" h="490331">
                    <a:moveTo>
                      <a:pt x="241149" y="0"/>
                    </a:moveTo>
                    <a:cubicBezTo>
                      <a:pt x="130714" y="75095"/>
                      <a:pt x="20279" y="150191"/>
                      <a:pt x="2610" y="231913"/>
                    </a:cubicBezTo>
                    <a:cubicBezTo>
                      <a:pt x="-15059" y="313635"/>
                      <a:pt x="60036" y="401983"/>
                      <a:pt x="135132" y="490331"/>
                    </a:cubicBezTo>
                  </a:path>
                </a:pathLst>
              </a:custGeom>
              <a:noFill/>
              <a:ln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2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Freeform 124"/>
              <p:cNvSpPr>
                <a:spLocks noChangeAspect="1"/>
              </p:cNvSpPr>
              <p:nvPr/>
            </p:nvSpPr>
            <p:spPr>
              <a:xfrm flipH="1">
                <a:off x="4174126" y="3043568"/>
                <a:ext cx="153983" cy="555322"/>
              </a:xfrm>
              <a:custGeom>
                <a:avLst/>
                <a:gdLst>
                  <a:gd name="connsiteX0" fmla="*/ 241149 w 241149"/>
                  <a:gd name="connsiteY0" fmla="*/ 0 h 490331"/>
                  <a:gd name="connsiteX1" fmla="*/ 2610 w 241149"/>
                  <a:gd name="connsiteY1" fmla="*/ 231913 h 490331"/>
                  <a:gd name="connsiteX2" fmla="*/ 135132 w 241149"/>
                  <a:gd name="connsiteY2" fmla="*/ 490331 h 490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149" h="490331">
                    <a:moveTo>
                      <a:pt x="241149" y="0"/>
                    </a:moveTo>
                    <a:cubicBezTo>
                      <a:pt x="130714" y="75095"/>
                      <a:pt x="20279" y="150191"/>
                      <a:pt x="2610" y="231913"/>
                    </a:cubicBezTo>
                    <a:cubicBezTo>
                      <a:pt x="-15059" y="313635"/>
                      <a:pt x="60036" y="401983"/>
                      <a:pt x="135132" y="490331"/>
                    </a:cubicBezTo>
                  </a:path>
                </a:pathLst>
              </a:custGeom>
              <a:noFill/>
              <a:ln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2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47" name="Group 146"/>
          <p:cNvGrpSpPr/>
          <p:nvPr/>
        </p:nvGrpSpPr>
        <p:grpSpPr>
          <a:xfrm>
            <a:off x="4426901" y="4084326"/>
            <a:ext cx="1385316" cy="807813"/>
            <a:chOff x="4469073" y="4153204"/>
            <a:chExt cx="1500759" cy="875131"/>
          </a:xfrm>
        </p:grpSpPr>
        <p:sp>
          <p:nvSpPr>
            <p:cNvPr id="148" name="TextBox 147"/>
            <p:cNvSpPr txBox="1"/>
            <p:nvPr/>
          </p:nvSpPr>
          <p:spPr>
            <a:xfrm>
              <a:off x="4469073" y="4558901"/>
              <a:ext cx="1500759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RPV </a:t>
              </a:r>
              <a:r>
                <a:rPr lang="hr-HR" sz="1108" dirty="0" err="1">
                  <a:solidFill>
                    <a:prstClr val="black"/>
                  </a:solidFill>
                </a:rPr>
                <a:t>transformations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and </a:t>
              </a:r>
              <a:r>
                <a:rPr lang="hr-HR" sz="1108" dirty="0" err="1">
                  <a:solidFill>
                    <a:prstClr val="black"/>
                  </a:solidFill>
                </a:rPr>
                <a:t>expected</a:t>
              </a:r>
              <a:r>
                <a:rPr lang="hr-HR" sz="1108" dirty="0">
                  <a:solidFill>
                    <a:prstClr val="black"/>
                  </a:solidFill>
                </a:rPr>
                <a:t> </a:t>
              </a:r>
              <a:r>
                <a:rPr lang="hr-HR" sz="1108" dirty="0" err="1">
                  <a:solidFill>
                    <a:prstClr val="black"/>
                  </a:solidFill>
                </a:rPr>
                <a:t>results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4790619" y="4153204"/>
              <a:ext cx="1034758" cy="394685"/>
              <a:chOff x="4790619" y="4153204"/>
              <a:chExt cx="1034758" cy="394685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4790619" y="4153204"/>
                <a:ext cx="861958" cy="394685"/>
                <a:chOff x="4790619" y="4153204"/>
                <a:chExt cx="861958" cy="394685"/>
              </a:xfrm>
            </p:grpSpPr>
            <p:sp>
              <p:nvSpPr>
                <p:cNvPr id="154" name="Rectangle 153"/>
                <p:cNvSpPr>
                  <a:spLocks/>
                </p:cNvSpPr>
                <p:nvPr/>
              </p:nvSpPr>
              <p:spPr>
                <a:xfrm>
                  <a:off x="4790619" y="4153204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r-HR" sz="738" dirty="0">
                      <a:solidFill>
                        <a:prstClr val="black"/>
                      </a:solidFill>
                    </a:rPr>
                    <a:t>R</a:t>
                  </a:r>
                  <a:br>
                    <a:rPr lang="hr-HR" sz="738" dirty="0">
                      <a:solidFill>
                        <a:prstClr val="black"/>
                      </a:solidFill>
                    </a:rPr>
                  </a:br>
                  <a:r>
                    <a:rPr lang="hr-HR" sz="738" dirty="0">
                      <a:solidFill>
                        <a:prstClr val="black"/>
                      </a:solidFill>
                    </a:rPr>
                    <a:t>P</a:t>
                  </a:r>
                  <a:br>
                    <a:rPr lang="hr-HR" sz="738" dirty="0">
                      <a:solidFill>
                        <a:prstClr val="black"/>
                      </a:solidFill>
                    </a:rPr>
                  </a:br>
                  <a:r>
                    <a:rPr lang="hr-HR" sz="738" dirty="0">
                      <a:solidFill>
                        <a:prstClr val="black"/>
                      </a:solidFill>
                    </a:rPr>
                    <a:t>V</a:t>
                  </a:r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5" name="Rectangle 154"/>
                <p:cNvSpPr>
                  <a:spLocks/>
                </p:cNvSpPr>
                <p:nvPr/>
              </p:nvSpPr>
              <p:spPr>
                <a:xfrm>
                  <a:off x="4960253" y="4153204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Rectangle 155"/>
                <p:cNvSpPr>
                  <a:spLocks/>
                </p:cNvSpPr>
                <p:nvPr/>
              </p:nvSpPr>
              <p:spPr>
                <a:xfrm>
                  <a:off x="4960253" y="4283946"/>
                  <a:ext cx="172800" cy="133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57" name="Group 156"/>
                <p:cNvGrpSpPr/>
                <p:nvPr/>
              </p:nvGrpSpPr>
              <p:grpSpPr>
                <a:xfrm>
                  <a:off x="5133053" y="4153204"/>
                  <a:ext cx="172800" cy="394685"/>
                  <a:chOff x="6524518" y="4153204"/>
                  <a:chExt cx="172800" cy="394685"/>
                </a:xfrm>
              </p:grpSpPr>
              <p:sp>
                <p:nvSpPr>
                  <p:cNvPr id="164" name="Rectangle 163"/>
                  <p:cNvSpPr>
                    <a:spLocks/>
                  </p:cNvSpPr>
                  <p:nvPr/>
                </p:nvSpPr>
                <p:spPr>
                  <a:xfrm>
                    <a:off x="6524518" y="4153204"/>
                    <a:ext cx="172800" cy="3946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5" name="Rectangle 164"/>
                  <p:cNvSpPr>
                    <a:spLocks/>
                  </p:cNvSpPr>
                  <p:nvPr/>
                </p:nvSpPr>
                <p:spPr>
                  <a:xfrm>
                    <a:off x="6524518" y="4283946"/>
                    <a:ext cx="172800" cy="133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58" name="Group 157"/>
                <p:cNvGrpSpPr/>
                <p:nvPr/>
              </p:nvGrpSpPr>
              <p:grpSpPr>
                <a:xfrm>
                  <a:off x="5306977" y="4153204"/>
                  <a:ext cx="172800" cy="394685"/>
                  <a:chOff x="6524518" y="4153204"/>
                  <a:chExt cx="172800" cy="394685"/>
                </a:xfrm>
              </p:grpSpPr>
              <p:sp>
                <p:nvSpPr>
                  <p:cNvPr id="162" name="Rectangle 161"/>
                  <p:cNvSpPr>
                    <a:spLocks/>
                  </p:cNvSpPr>
                  <p:nvPr/>
                </p:nvSpPr>
                <p:spPr>
                  <a:xfrm>
                    <a:off x="6524518" y="4153204"/>
                    <a:ext cx="172800" cy="39468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3" name="Rectangle 162"/>
                  <p:cNvSpPr>
                    <a:spLocks/>
                  </p:cNvSpPr>
                  <p:nvPr/>
                </p:nvSpPr>
                <p:spPr>
                  <a:xfrm>
                    <a:off x="6524518" y="4283946"/>
                    <a:ext cx="172800" cy="1332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5479777" y="4153204"/>
                  <a:ext cx="172800" cy="394685"/>
                  <a:chOff x="6524518" y="4153204"/>
                  <a:chExt cx="172800" cy="394685"/>
                </a:xfrm>
              </p:grpSpPr>
              <p:sp>
                <p:nvSpPr>
                  <p:cNvPr id="160" name="Rectangle 159"/>
                  <p:cNvSpPr>
                    <a:spLocks/>
                  </p:cNvSpPr>
                  <p:nvPr/>
                </p:nvSpPr>
                <p:spPr>
                  <a:xfrm>
                    <a:off x="6524518" y="4153204"/>
                    <a:ext cx="172800" cy="3946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1" name="Rectangle 160"/>
                  <p:cNvSpPr>
                    <a:spLocks/>
                  </p:cNvSpPr>
                  <p:nvPr/>
                </p:nvSpPr>
                <p:spPr>
                  <a:xfrm>
                    <a:off x="6524518" y="4283946"/>
                    <a:ext cx="172800" cy="133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151" name="Group 150"/>
              <p:cNvGrpSpPr/>
              <p:nvPr/>
            </p:nvGrpSpPr>
            <p:grpSpPr>
              <a:xfrm>
                <a:off x="5652577" y="4153204"/>
                <a:ext cx="172800" cy="394685"/>
                <a:chOff x="6524518" y="4153204"/>
                <a:chExt cx="172800" cy="394685"/>
              </a:xfrm>
            </p:grpSpPr>
            <p:sp>
              <p:nvSpPr>
                <p:cNvPr id="152" name="Rectangle 151"/>
                <p:cNvSpPr>
                  <a:spLocks/>
                </p:cNvSpPr>
                <p:nvPr/>
              </p:nvSpPr>
              <p:spPr>
                <a:xfrm>
                  <a:off x="6524518" y="4153204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Rectangle 152"/>
                <p:cNvSpPr>
                  <a:spLocks/>
                </p:cNvSpPr>
                <p:nvPr/>
              </p:nvSpPr>
              <p:spPr>
                <a:xfrm>
                  <a:off x="6524518" y="4283946"/>
                  <a:ext cx="172800" cy="133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166" name="Group 165"/>
          <p:cNvGrpSpPr/>
          <p:nvPr/>
        </p:nvGrpSpPr>
        <p:grpSpPr>
          <a:xfrm>
            <a:off x="3470588" y="4079479"/>
            <a:ext cx="822662" cy="674443"/>
            <a:chOff x="3433070" y="4147953"/>
            <a:chExt cx="891218" cy="730647"/>
          </a:xfrm>
        </p:grpSpPr>
        <p:sp>
          <p:nvSpPr>
            <p:cNvPr id="167" name="Rectangle 166"/>
            <p:cNvSpPr>
              <a:spLocks/>
            </p:cNvSpPr>
            <p:nvPr/>
          </p:nvSpPr>
          <p:spPr>
            <a:xfrm>
              <a:off x="3597477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38" dirty="0">
                  <a:solidFill>
                    <a:prstClr val="black"/>
                  </a:solidFill>
                </a:rPr>
                <a:t>R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P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V</a:t>
              </a:r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68" name="Rectangle 167"/>
            <p:cNvSpPr>
              <a:spLocks/>
            </p:cNvSpPr>
            <p:nvPr/>
          </p:nvSpPr>
          <p:spPr>
            <a:xfrm>
              <a:off x="3767111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69" name="Rectangle 168"/>
            <p:cNvSpPr>
              <a:spLocks/>
            </p:cNvSpPr>
            <p:nvPr/>
          </p:nvSpPr>
          <p:spPr>
            <a:xfrm>
              <a:off x="3767111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3433070" y="4593868"/>
              <a:ext cx="891218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RPV </a:t>
              </a:r>
              <a:r>
                <a:rPr lang="hr-HR" sz="1108" dirty="0" err="1">
                  <a:solidFill>
                    <a:prstClr val="black"/>
                  </a:solidFill>
                </a:rPr>
                <a:t>trends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sp>
          <p:nvSpPr>
            <p:cNvPr id="171" name="Rectangle 170"/>
            <p:cNvSpPr>
              <a:spLocks/>
            </p:cNvSpPr>
            <p:nvPr/>
          </p:nvSpPr>
          <p:spPr>
            <a:xfrm>
              <a:off x="3939911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2" name="Rectangle 171"/>
            <p:cNvSpPr>
              <a:spLocks/>
            </p:cNvSpPr>
            <p:nvPr/>
          </p:nvSpPr>
          <p:spPr>
            <a:xfrm>
              <a:off x="3939911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3" name="Rectangle 172"/>
            <p:cNvSpPr>
              <a:spLocks/>
            </p:cNvSpPr>
            <p:nvPr/>
          </p:nvSpPr>
          <p:spPr>
            <a:xfrm>
              <a:off x="4112711" y="4147953"/>
              <a:ext cx="172800" cy="3946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4" name="Rectangle 173"/>
            <p:cNvSpPr>
              <a:spLocks/>
            </p:cNvSpPr>
            <p:nvPr/>
          </p:nvSpPr>
          <p:spPr>
            <a:xfrm>
              <a:off x="4112711" y="4278695"/>
              <a:ext cx="172800" cy="133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831901" y="4079479"/>
            <a:ext cx="867545" cy="674443"/>
            <a:chOff x="5991156" y="4147953"/>
            <a:chExt cx="939840" cy="730647"/>
          </a:xfrm>
        </p:grpSpPr>
        <p:sp>
          <p:nvSpPr>
            <p:cNvPr id="176" name="Rectangle 175"/>
            <p:cNvSpPr>
              <a:spLocks/>
            </p:cNvSpPr>
            <p:nvPr/>
          </p:nvSpPr>
          <p:spPr>
            <a:xfrm>
              <a:off x="6310386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38" dirty="0">
                  <a:solidFill>
                    <a:prstClr val="black"/>
                  </a:solidFill>
                </a:rPr>
                <a:t>R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P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V</a:t>
              </a:r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7" name="Rectangle 176"/>
            <p:cNvSpPr>
              <a:spLocks/>
            </p:cNvSpPr>
            <p:nvPr/>
          </p:nvSpPr>
          <p:spPr>
            <a:xfrm>
              <a:off x="6480020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8" name="Rectangle 177"/>
            <p:cNvSpPr>
              <a:spLocks/>
            </p:cNvSpPr>
            <p:nvPr/>
          </p:nvSpPr>
          <p:spPr>
            <a:xfrm>
              <a:off x="6480020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5991156" y="4593868"/>
              <a:ext cx="939840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RPV „to </a:t>
              </a:r>
              <a:r>
                <a:rPr lang="hr-HR" sz="1108" dirty="0" err="1">
                  <a:solidFill>
                    <a:prstClr val="black"/>
                  </a:solidFill>
                </a:rPr>
                <a:t>be</a:t>
              </a:r>
              <a:r>
                <a:rPr lang="hr-HR" sz="1108" dirty="0">
                  <a:solidFill>
                    <a:prstClr val="black"/>
                  </a:solidFill>
                </a:rPr>
                <a:t>”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7189843" y="4100887"/>
            <a:ext cx="910827" cy="653034"/>
            <a:chOff x="7462262" y="4171146"/>
            <a:chExt cx="986730" cy="707454"/>
          </a:xfrm>
        </p:grpSpPr>
        <p:sp>
          <p:nvSpPr>
            <p:cNvPr id="181" name="TextBox 180"/>
            <p:cNvSpPr txBox="1"/>
            <p:nvPr/>
          </p:nvSpPr>
          <p:spPr>
            <a:xfrm>
              <a:off x="7462262" y="4593868"/>
              <a:ext cx="986730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Test &amp; </a:t>
              </a:r>
              <a:r>
                <a:rPr lang="hr-HR" sz="1108" dirty="0" err="1">
                  <a:solidFill>
                    <a:prstClr val="black"/>
                  </a:solidFill>
                </a:rPr>
                <a:t>Learn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sp>
          <p:nvSpPr>
            <p:cNvPr id="182" name="Rectangle 181"/>
            <p:cNvSpPr>
              <a:spLocks/>
            </p:cNvSpPr>
            <p:nvPr/>
          </p:nvSpPr>
          <p:spPr>
            <a:xfrm rot="20913174">
              <a:off x="7631547" y="4171147"/>
              <a:ext cx="274142" cy="394685"/>
            </a:xfrm>
            <a:prstGeom prst="rect">
              <a:avLst/>
            </a:prstGeom>
            <a:solidFill>
              <a:srgbClr val="FFB9B9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T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sp>
          <p:nvSpPr>
            <p:cNvPr id="183" name="Rectangle 182"/>
            <p:cNvSpPr>
              <a:spLocks/>
            </p:cNvSpPr>
            <p:nvPr/>
          </p:nvSpPr>
          <p:spPr>
            <a:xfrm rot="683747">
              <a:off x="7956391" y="4171146"/>
              <a:ext cx="274142" cy="39468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L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942040" y="1268760"/>
            <a:ext cx="2670422" cy="911175"/>
            <a:chOff x="5027142" y="1103007"/>
            <a:chExt cx="2892957" cy="987106"/>
          </a:xfrm>
        </p:grpSpPr>
        <p:sp>
          <p:nvSpPr>
            <p:cNvPr id="185" name="Curved Right Arrow 184"/>
            <p:cNvSpPr/>
            <p:nvPr/>
          </p:nvSpPr>
          <p:spPr>
            <a:xfrm rot="5400000">
              <a:off x="6157227" y="327240"/>
              <a:ext cx="632788" cy="2892957"/>
            </a:xfrm>
            <a:prstGeom prst="curvedRightArrow">
              <a:avLst>
                <a:gd name="adj1" fmla="val 35831"/>
                <a:gd name="adj2" fmla="val 68803"/>
                <a:gd name="adj3" fmla="val 25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5883490" y="1103007"/>
              <a:ext cx="1155179" cy="28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BM </a:t>
              </a:r>
              <a:r>
                <a:rPr lang="hr-HR" sz="1108" dirty="0" err="1">
                  <a:solidFill>
                    <a:prstClr val="black"/>
                  </a:solidFill>
                </a:rPr>
                <a:t>corrections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1202998" y="5178307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1.</a:t>
            </a:r>
            <a:endParaRPr lang="en-US" sz="1662" dirty="0">
              <a:solidFill>
                <a:prstClr val="black"/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2469610" y="5193449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2.</a:t>
            </a:r>
            <a:endParaRPr lang="en-US" sz="1662" dirty="0">
              <a:solidFill>
                <a:prstClr val="black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3769983" y="5178307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3.</a:t>
            </a:r>
            <a:endParaRPr lang="en-US" sz="1662" dirty="0">
              <a:solidFill>
                <a:prstClr val="black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4928440" y="5178307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4.</a:t>
            </a:r>
            <a:endParaRPr lang="en-US" sz="1662" dirty="0">
              <a:solidFill>
                <a:prstClr val="black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6061294" y="5193449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5.</a:t>
            </a:r>
            <a:endParaRPr lang="en-US" sz="1662" dirty="0">
              <a:solidFill>
                <a:prstClr val="black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7337736" y="5190959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6.</a:t>
            </a:r>
            <a:endParaRPr lang="en-US" sz="1662" dirty="0">
              <a:solidFill>
                <a:prstClr val="black"/>
              </a:solidFill>
            </a:endParaRPr>
          </a:p>
        </p:txBody>
      </p:sp>
      <p:grpSp>
        <p:nvGrpSpPr>
          <p:cNvPr id="193" name="Group 192"/>
          <p:cNvGrpSpPr/>
          <p:nvPr/>
        </p:nvGrpSpPr>
        <p:grpSpPr>
          <a:xfrm>
            <a:off x="3321361" y="1865830"/>
            <a:ext cx="1208984" cy="1929523"/>
            <a:chOff x="3271406" y="1749832"/>
            <a:chExt cx="1309732" cy="2090317"/>
          </a:xfrm>
        </p:grpSpPr>
        <p:sp>
          <p:nvSpPr>
            <p:cNvPr id="194" name="Isosceles Triangle 193"/>
            <p:cNvSpPr/>
            <p:nvPr/>
          </p:nvSpPr>
          <p:spPr>
            <a:xfrm rot="5400000">
              <a:off x="3244271" y="3178823"/>
              <a:ext cx="443948" cy="19876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95" name="Isosceles Triangle 194"/>
            <p:cNvSpPr/>
            <p:nvPr/>
          </p:nvSpPr>
          <p:spPr>
            <a:xfrm rot="5400000" flipV="1">
              <a:off x="4173328" y="3192009"/>
              <a:ext cx="443948" cy="1980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96" name="Isosceles Triangle 195"/>
            <p:cNvSpPr/>
            <p:nvPr/>
          </p:nvSpPr>
          <p:spPr>
            <a:xfrm rot="10800000">
              <a:off x="3704303" y="2772459"/>
              <a:ext cx="443948" cy="19876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97" name="Isosceles Triangle 196"/>
            <p:cNvSpPr/>
            <p:nvPr/>
          </p:nvSpPr>
          <p:spPr>
            <a:xfrm rot="10800000" flipV="1">
              <a:off x="3715138" y="3642149"/>
              <a:ext cx="443948" cy="1980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3271406" y="1749832"/>
              <a:ext cx="1309732" cy="284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r-HR" sz="1108" dirty="0">
                  <a:solidFill>
                    <a:srgbClr val="5B9BD5">
                      <a:lumMod val="75000"/>
                    </a:srgbClr>
                  </a:solidFill>
                </a:rPr>
                <a:t>I</a:t>
              </a:r>
              <a:r>
                <a:rPr lang="en-US" sz="1108" dirty="0" err="1">
                  <a:solidFill>
                    <a:srgbClr val="5B9BD5">
                      <a:lumMod val="75000"/>
                    </a:srgbClr>
                  </a:solidFill>
                </a:rPr>
                <a:t>nfluencing</a:t>
              </a:r>
              <a:r>
                <a:rPr lang="en-US" sz="1108" dirty="0">
                  <a:solidFill>
                    <a:srgbClr val="5B9BD5">
                      <a:lumMod val="75000"/>
                    </a:srgbClr>
                  </a:solidFill>
                </a:rPr>
                <a:t> force</a:t>
              </a:r>
              <a:r>
                <a:rPr lang="hr-HR" sz="1108" dirty="0">
                  <a:solidFill>
                    <a:srgbClr val="5B9BD5">
                      <a:lumMod val="75000"/>
                    </a:srgbClr>
                  </a:solidFill>
                </a:rPr>
                <a:t>s</a:t>
              </a: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755576" y="3703495"/>
            <a:ext cx="1205779" cy="1315492"/>
            <a:chOff x="1880820" y="2892310"/>
            <a:chExt cx="1306260" cy="1425116"/>
          </a:xfrm>
        </p:grpSpPr>
        <p:grpSp>
          <p:nvGrpSpPr>
            <p:cNvPr id="200" name="Group 199"/>
            <p:cNvGrpSpPr/>
            <p:nvPr/>
          </p:nvGrpSpPr>
          <p:grpSpPr>
            <a:xfrm>
              <a:off x="2101951" y="2892310"/>
              <a:ext cx="864000" cy="827779"/>
              <a:chOff x="3089230" y="2892310"/>
              <a:chExt cx="864000" cy="827779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3089230" y="2892310"/>
                <a:ext cx="864000" cy="540003"/>
                <a:chOff x="3725334" y="2494286"/>
                <a:chExt cx="864000" cy="540003"/>
              </a:xfrm>
            </p:grpSpPr>
            <p:sp>
              <p:nvSpPr>
                <p:cNvPr id="219" name="Rectangle 218"/>
                <p:cNvSpPr>
                  <a:spLocks noChangeAspect="1"/>
                </p:cNvSpPr>
                <p:nvPr/>
              </p:nvSpPr>
              <p:spPr>
                <a:xfrm>
                  <a:off x="3725334" y="2494289"/>
                  <a:ext cx="864000" cy="54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0" name="Rectangle 219"/>
                <p:cNvSpPr>
                  <a:spLocks noChangeAspect="1"/>
                </p:cNvSpPr>
                <p:nvPr/>
              </p:nvSpPr>
              <p:spPr>
                <a:xfrm>
                  <a:off x="3725334" y="2888974"/>
                  <a:ext cx="864000" cy="1453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Rectangle 220"/>
                <p:cNvSpPr>
                  <a:spLocks/>
                </p:cNvSpPr>
                <p:nvPr/>
              </p:nvSpPr>
              <p:spPr>
                <a:xfrm>
                  <a:off x="3725334" y="2494288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Rectangle 221"/>
                <p:cNvSpPr>
                  <a:spLocks/>
                </p:cNvSpPr>
                <p:nvPr/>
              </p:nvSpPr>
              <p:spPr>
                <a:xfrm>
                  <a:off x="3898134" y="2494287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Rectangle 222"/>
                <p:cNvSpPr>
                  <a:spLocks/>
                </p:cNvSpPr>
                <p:nvPr/>
              </p:nvSpPr>
              <p:spPr>
                <a:xfrm>
                  <a:off x="4243734" y="2494286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24" name="Straight Connector 223"/>
                <p:cNvCxnSpPr>
                  <a:stCxn id="223" idx="1"/>
                  <a:endCxn id="223" idx="3"/>
                </p:cNvCxnSpPr>
                <p:nvPr/>
              </p:nvCxnSpPr>
              <p:spPr>
                <a:xfrm>
                  <a:off x="4243734" y="2691629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25" name="Straight Connector 224"/>
                <p:cNvCxnSpPr>
                  <a:stCxn id="222" idx="1"/>
                  <a:endCxn id="222" idx="3"/>
                </p:cNvCxnSpPr>
                <p:nvPr/>
              </p:nvCxnSpPr>
              <p:spPr>
                <a:xfrm>
                  <a:off x="3898134" y="2691630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26" name="Straight Connector 225"/>
                <p:cNvCxnSpPr>
                  <a:stCxn id="220" idx="0"/>
                  <a:endCxn id="220" idx="2"/>
                </p:cNvCxnSpPr>
                <p:nvPr/>
              </p:nvCxnSpPr>
              <p:spPr>
                <a:xfrm>
                  <a:off x="4157334" y="2888974"/>
                  <a:ext cx="0" cy="145315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215" name="Rectangle 214"/>
              <p:cNvSpPr>
                <a:spLocks noChangeAspect="1"/>
              </p:cNvSpPr>
              <p:nvPr/>
            </p:nvSpPr>
            <p:spPr>
              <a:xfrm>
                <a:off x="3089230" y="3429459"/>
                <a:ext cx="864000" cy="1453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16" name="Straight Connector 215"/>
              <p:cNvCxnSpPr>
                <a:stCxn id="215" idx="0"/>
                <a:endCxn id="215" idx="2"/>
              </p:cNvCxnSpPr>
              <p:nvPr/>
            </p:nvCxnSpPr>
            <p:spPr>
              <a:xfrm>
                <a:off x="3521230" y="3429459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7" name="Rectangle 216"/>
              <p:cNvSpPr>
                <a:spLocks noChangeAspect="1"/>
              </p:cNvSpPr>
              <p:nvPr/>
            </p:nvSpPr>
            <p:spPr>
              <a:xfrm>
                <a:off x="3089230" y="3574774"/>
                <a:ext cx="864000" cy="14531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18" name="Straight Connector 217"/>
              <p:cNvCxnSpPr>
                <a:stCxn id="217" idx="0"/>
                <a:endCxn id="217" idx="2"/>
              </p:cNvCxnSpPr>
              <p:nvPr/>
            </p:nvCxnSpPr>
            <p:spPr>
              <a:xfrm>
                <a:off x="3521230" y="3574774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01" name="TextBox 200"/>
            <p:cNvSpPr txBox="1"/>
            <p:nvPr/>
          </p:nvSpPr>
          <p:spPr>
            <a:xfrm>
              <a:off x="1880820" y="3847992"/>
              <a:ext cx="1306260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 err="1">
                  <a:solidFill>
                    <a:prstClr val="black"/>
                  </a:solidFill>
                </a:rPr>
                <a:t>Two</a:t>
              </a:r>
              <a:r>
                <a:rPr lang="hr-HR" sz="1108" dirty="0">
                  <a:solidFill>
                    <a:prstClr val="black"/>
                  </a:solidFill>
                </a:rPr>
                <a:t> </a:t>
              </a:r>
              <a:r>
                <a:rPr lang="hr-HR" sz="1108" dirty="0" err="1">
                  <a:solidFill>
                    <a:prstClr val="black"/>
                  </a:solidFill>
                </a:rPr>
                <a:t>perspectives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BM </a:t>
              </a:r>
              <a:r>
                <a:rPr lang="hr-HR" sz="1108" dirty="0" err="1">
                  <a:solidFill>
                    <a:prstClr val="black"/>
                  </a:solidFill>
                </a:rPr>
                <a:t>impact</a:t>
              </a:r>
              <a:r>
                <a:rPr lang="hr-HR" sz="1108" dirty="0">
                  <a:solidFill>
                    <a:prstClr val="black"/>
                  </a:solidFill>
                </a:rPr>
                <a:t> „as </a:t>
              </a:r>
              <a:r>
                <a:rPr lang="hr-HR" sz="1108" dirty="0" err="1">
                  <a:solidFill>
                    <a:prstClr val="black"/>
                  </a:solidFill>
                </a:rPr>
                <a:t>is</a:t>
              </a:r>
              <a:r>
                <a:rPr lang="hr-HR" sz="1108" dirty="0">
                  <a:solidFill>
                    <a:prstClr val="black"/>
                  </a:solidFill>
                </a:rPr>
                <a:t>”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grpSp>
          <p:nvGrpSpPr>
            <p:cNvPr id="202" name="Group 201"/>
            <p:cNvGrpSpPr>
              <a:grpSpLocks noChangeAspect="1"/>
            </p:cNvGrpSpPr>
            <p:nvPr/>
          </p:nvGrpSpPr>
          <p:grpSpPr>
            <a:xfrm>
              <a:off x="2681584" y="3602203"/>
              <a:ext cx="88239" cy="73397"/>
              <a:chOff x="1410731" y="980661"/>
              <a:chExt cx="693039" cy="576469"/>
            </a:xfrm>
          </p:grpSpPr>
          <p:cxnSp>
            <p:nvCxnSpPr>
              <p:cNvPr id="212" name="Straight Connector 211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/>
            <p:cNvGrpSpPr>
              <a:grpSpLocks noChangeAspect="1"/>
            </p:cNvGrpSpPr>
            <p:nvPr/>
          </p:nvGrpSpPr>
          <p:grpSpPr>
            <a:xfrm>
              <a:off x="2317031" y="3457586"/>
              <a:ext cx="88239" cy="73397"/>
              <a:chOff x="1410731" y="980661"/>
              <a:chExt cx="693039" cy="576469"/>
            </a:xfrm>
          </p:grpSpPr>
          <p:cxnSp>
            <p:nvCxnSpPr>
              <p:cNvPr id="210" name="Straight Connector 209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Group 203"/>
            <p:cNvGrpSpPr>
              <a:grpSpLocks noChangeAspect="1"/>
            </p:cNvGrpSpPr>
            <p:nvPr/>
          </p:nvGrpSpPr>
          <p:grpSpPr>
            <a:xfrm>
              <a:off x="2681584" y="3447636"/>
              <a:ext cx="88239" cy="73397"/>
              <a:chOff x="1410731" y="980661"/>
              <a:chExt cx="693039" cy="576469"/>
            </a:xfrm>
          </p:grpSpPr>
          <p:cxnSp>
            <p:nvCxnSpPr>
              <p:cNvPr id="208" name="Straight Connector 207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Group 204"/>
            <p:cNvGrpSpPr>
              <a:grpSpLocks noChangeAspect="1"/>
            </p:cNvGrpSpPr>
            <p:nvPr/>
          </p:nvGrpSpPr>
          <p:grpSpPr>
            <a:xfrm>
              <a:off x="2185593" y="3591816"/>
              <a:ext cx="88239" cy="73397"/>
              <a:chOff x="1410731" y="980661"/>
              <a:chExt cx="693039" cy="576469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29" name="Picture 228" descr="https://iblue.interreg-med.eu/fileadmin/_processed_/6/e/csm_LOGO_COLOUR_iBlue_NO_BORDER_b9513a8ea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990" y="417756"/>
            <a:ext cx="965200" cy="403225"/>
          </a:xfrm>
          <a:prstGeom prst="rect">
            <a:avLst/>
          </a:prstGeom>
          <a:noFill/>
          <a:extLst/>
        </p:spPr>
      </p:pic>
      <p:grpSp>
        <p:nvGrpSpPr>
          <p:cNvPr id="232" name="Group 231"/>
          <p:cNvGrpSpPr/>
          <p:nvPr/>
        </p:nvGrpSpPr>
        <p:grpSpPr>
          <a:xfrm>
            <a:off x="836237" y="5387562"/>
            <a:ext cx="3735762" cy="811360"/>
            <a:chOff x="836237" y="5387562"/>
            <a:chExt cx="3735762" cy="811360"/>
          </a:xfrm>
        </p:grpSpPr>
        <p:sp>
          <p:nvSpPr>
            <p:cNvPr id="2" name="Left Brace 1"/>
            <p:cNvSpPr/>
            <p:nvPr/>
          </p:nvSpPr>
          <p:spPr>
            <a:xfrm rot="16200000">
              <a:off x="2513734" y="3710065"/>
              <a:ext cx="380768" cy="3735762"/>
            </a:xfrm>
            <a:prstGeom prst="leftBrace">
              <a:avLst>
                <a:gd name="adj1" fmla="val 37890"/>
                <a:gd name="adj2" fmla="val 500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845806" y="5829590"/>
              <a:ext cx="1716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Phase 1 Analysis</a:t>
              </a:r>
              <a:endParaRPr lang="hr-HR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4572000" y="5387561"/>
            <a:ext cx="3735762" cy="821619"/>
            <a:chOff x="4572000" y="5387561"/>
            <a:chExt cx="3735762" cy="821619"/>
          </a:xfrm>
        </p:grpSpPr>
        <p:sp>
          <p:nvSpPr>
            <p:cNvPr id="228" name="Left Brace 227"/>
            <p:cNvSpPr/>
            <p:nvPr/>
          </p:nvSpPr>
          <p:spPr>
            <a:xfrm rot="16200000">
              <a:off x="6249497" y="3710064"/>
              <a:ext cx="380768" cy="3735762"/>
            </a:xfrm>
            <a:prstGeom prst="leftBrace">
              <a:avLst>
                <a:gd name="adj1" fmla="val 37890"/>
                <a:gd name="adj2" fmla="val 500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5320568" y="5839848"/>
              <a:ext cx="2238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Phase 2 Improvement</a:t>
              </a:r>
              <a:endParaRPr lang="hr-HR" dirty="0">
                <a:solidFill>
                  <a:prstClr val="black"/>
                </a:solidFill>
              </a:endParaRPr>
            </a:p>
          </p:txBody>
        </p:sp>
      </p:grpSp>
      <p:sp>
        <p:nvSpPr>
          <p:cNvPr id="234" name="Oval 233"/>
          <p:cNvSpPr/>
          <p:nvPr/>
        </p:nvSpPr>
        <p:spPr>
          <a:xfrm>
            <a:off x="1761383" y="2065008"/>
            <a:ext cx="1946521" cy="326129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1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3-PBM</a:t>
            </a:r>
            <a:r>
              <a:rPr lang="hr-HR" dirty="0" smtClean="0"/>
              <a:t> </a:t>
            </a:r>
            <a:r>
              <a:rPr lang="hr-HR" dirty="0" err="1" smtClean="0"/>
              <a:t>key</a:t>
            </a:r>
            <a:r>
              <a:rPr lang="hr-HR" dirty="0" smtClean="0"/>
              <a:t> </a:t>
            </a:r>
            <a:r>
              <a:rPr lang="hr-HR" dirty="0" err="1" smtClean="0"/>
              <a:t>forms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5737">
            <a:off x="3265357" y="1689046"/>
            <a:ext cx="2101365" cy="14871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05" y="3557160"/>
            <a:ext cx="1863529" cy="144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65" y="4077072"/>
            <a:ext cx="1863529" cy="144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65">
            <a:off x="3968066" y="1693267"/>
            <a:ext cx="2475568" cy="1748034"/>
          </a:xfrm>
          <a:prstGeom prst="rect">
            <a:avLst/>
          </a:prstGeom>
          <a:ln>
            <a:noFill/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539552" y="4525315"/>
            <a:ext cx="2835593" cy="785185"/>
            <a:chOff x="539552" y="4525315"/>
            <a:chExt cx="2835593" cy="785185"/>
          </a:xfrm>
        </p:grpSpPr>
        <p:sp>
          <p:nvSpPr>
            <p:cNvPr id="13" name="Freeform 12"/>
            <p:cNvSpPr/>
            <p:nvPr/>
          </p:nvSpPr>
          <p:spPr>
            <a:xfrm flipV="1">
              <a:off x="1012864" y="4525315"/>
              <a:ext cx="2362281" cy="759378"/>
            </a:xfrm>
            <a:custGeom>
              <a:avLst/>
              <a:gdLst>
                <a:gd name="connsiteX0" fmla="*/ 0 w 1695157"/>
                <a:gd name="connsiteY0" fmla="*/ 64299 h 732514"/>
                <a:gd name="connsiteX1" fmla="*/ 1230923 w 1695157"/>
                <a:gd name="connsiteY1" fmla="*/ 64299 h 732514"/>
                <a:gd name="connsiteX2" fmla="*/ 1695157 w 1695157"/>
                <a:gd name="connsiteY2" fmla="*/ 732514 h 732514"/>
                <a:gd name="connsiteX0" fmla="*/ 0 w 1695157"/>
                <a:gd name="connsiteY0" fmla="*/ 64299 h 732514"/>
                <a:gd name="connsiteX1" fmla="*/ 1230923 w 1695157"/>
                <a:gd name="connsiteY1" fmla="*/ 64299 h 732514"/>
                <a:gd name="connsiteX2" fmla="*/ 1695157 w 1695157"/>
                <a:gd name="connsiteY2" fmla="*/ 732514 h 732514"/>
                <a:gd name="connsiteX0" fmla="*/ 0 w 1695157"/>
                <a:gd name="connsiteY0" fmla="*/ 23024 h 691239"/>
                <a:gd name="connsiteX1" fmla="*/ 1230923 w 1695157"/>
                <a:gd name="connsiteY1" fmla="*/ 23024 h 691239"/>
                <a:gd name="connsiteX2" fmla="*/ 1695157 w 1695157"/>
                <a:gd name="connsiteY2" fmla="*/ 691239 h 691239"/>
                <a:gd name="connsiteX0" fmla="*/ 0 w 1695157"/>
                <a:gd name="connsiteY0" fmla="*/ 23024 h 691239"/>
                <a:gd name="connsiteX1" fmla="*/ 1230923 w 1695157"/>
                <a:gd name="connsiteY1" fmla="*/ 23024 h 691239"/>
                <a:gd name="connsiteX2" fmla="*/ 1695157 w 1695157"/>
                <a:gd name="connsiteY2" fmla="*/ 691239 h 691239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5157" h="668215">
                  <a:moveTo>
                    <a:pt x="0" y="0"/>
                  </a:moveTo>
                  <a:cubicBezTo>
                    <a:pt x="1233853" y="586"/>
                    <a:pt x="12896" y="8207"/>
                    <a:pt x="1230923" y="0"/>
                  </a:cubicBezTo>
                  <a:cubicBezTo>
                    <a:pt x="1689295" y="667043"/>
                    <a:pt x="1238543" y="-4103"/>
                    <a:pt x="1695157" y="668215"/>
                  </a:cubicBezTo>
                </a:path>
              </a:pathLst>
            </a:custGeom>
            <a:noFill/>
            <a:ln w="31750" cap="rnd">
              <a:solidFill>
                <a:srgbClr val="C0000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9552" y="4941168"/>
              <a:ext cx="2299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RPV description “as is”</a:t>
              </a:r>
              <a:endParaRPr lang="hr-HR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12864" y="4668991"/>
            <a:ext cx="2962505" cy="1329395"/>
            <a:chOff x="1012864" y="4668991"/>
            <a:chExt cx="2962505" cy="1329395"/>
          </a:xfrm>
        </p:grpSpPr>
        <p:sp>
          <p:nvSpPr>
            <p:cNvPr id="16" name="TextBox 15"/>
            <p:cNvSpPr txBox="1"/>
            <p:nvPr/>
          </p:nvSpPr>
          <p:spPr>
            <a:xfrm>
              <a:off x="1012864" y="5352055"/>
              <a:ext cx="22629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RPV impact on society</a:t>
              </a:r>
              <a:br>
                <a:rPr lang="en-US" dirty="0" smtClean="0">
                  <a:solidFill>
                    <a:prstClr val="black"/>
                  </a:solidFill>
                </a:rPr>
              </a:br>
              <a:r>
                <a:rPr lang="en-US" dirty="0" smtClean="0">
                  <a:solidFill>
                    <a:prstClr val="black"/>
                  </a:solidFill>
                </a:rPr>
                <a:t>and environment</a:t>
              </a:r>
              <a:endParaRPr lang="hr-HR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flipV="1">
              <a:off x="1835696" y="4668991"/>
              <a:ext cx="2139673" cy="1270971"/>
            </a:xfrm>
            <a:custGeom>
              <a:avLst/>
              <a:gdLst>
                <a:gd name="connsiteX0" fmla="*/ 0 w 1695157"/>
                <a:gd name="connsiteY0" fmla="*/ 64299 h 732514"/>
                <a:gd name="connsiteX1" fmla="*/ 1230923 w 1695157"/>
                <a:gd name="connsiteY1" fmla="*/ 64299 h 732514"/>
                <a:gd name="connsiteX2" fmla="*/ 1695157 w 1695157"/>
                <a:gd name="connsiteY2" fmla="*/ 732514 h 732514"/>
                <a:gd name="connsiteX0" fmla="*/ 0 w 1695157"/>
                <a:gd name="connsiteY0" fmla="*/ 64299 h 732514"/>
                <a:gd name="connsiteX1" fmla="*/ 1230923 w 1695157"/>
                <a:gd name="connsiteY1" fmla="*/ 64299 h 732514"/>
                <a:gd name="connsiteX2" fmla="*/ 1695157 w 1695157"/>
                <a:gd name="connsiteY2" fmla="*/ 732514 h 732514"/>
                <a:gd name="connsiteX0" fmla="*/ 0 w 1695157"/>
                <a:gd name="connsiteY0" fmla="*/ 23024 h 691239"/>
                <a:gd name="connsiteX1" fmla="*/ 1230923 w 1695157"/>
                <a:gd name="connsiteY1" fmla="*/ 23024 h 691239"/>
                <a:gd name="connsiteX2" fmla="*/ 1695157 w 1695157"/>
                <a:gd name="connsiteY2" fmla="*/ 691239 h 691239"/>
                <a:gd name="connsiteX0" fmla="*/ 0 w 1695157"/>
                <a:gd name="connsiteY0" fmla="*/ 23024 h 691239"/>
                <a:gd name="connsiteX1" fmla="*/ 1230923 w 1695157"/>
                <a:gd name="connsiteY1" fmla="*/ 23024 h 691239"/>
                <a:gd name="connsiteX2" fmla="*/ 1695157 w 1695157"/>
                <a:gd name="connsiteY2" fmla="*/ 691239 h 691239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5157" h="668215">
                  <a:moveTo>
                    <a:pt x="0" y="0"/>
                  </a:moveTo>
                  <a:cubicBezTo>
                    <a:pt x="1233853" y="586"/>
                    <a:pt x="12896" y="8207"/>
                    <a:pt x="1230923" y="0"/>
                  </a:cubicBezTo>
                  <a:cubicBezTo>
                    <a:pt x="1689295" y="667043"/>
                    <a:pt x="1238543" y="-4103"/>
                    <a:pt x="1695157" y="668215"/>
                  </a:cubicBezTo>
                </a:path>
              </a:pathLst>
            </a:custGeom>
            <a:noFill/>
            <a:ln w="31750" cap="rnd">
              <a:solidFill>
                <a:srgbClr val="C0000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67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</a:t>
            </a:r>
            <a:r>
              <a:rPr lang="en-US" b="1" dirty="0"/>
              <a:t>to ask </a:t>
            </a:r>
            <a:r>
              <a:rPr lang="hr-HR" b="1" dirty="0" smtClean="0"/>
              <a:t>to </a:t>
            </a:r>
            <a:r>
              <a:rPr lang="en-US" b="1" dirty="0" smtClean="0"/>
              <a:t>identify values</a:t>
            </a:r>
            <a:r>
              <a:rPr lang="en-US" b="1" dirty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Without </a:t>
            </a:r>
            <a:r>
              <a:rPr lang="en-US" b="1" dirty="0"/>
              <a:t>getting politically correct answers?</a:t>
            </a:r>
            <a:endParaRPr lang="en-US" dirty="0"/>
          </a:p>
          <a:p>
            <a:pPr lvl="0"/>
            <a:r>
              <a:rPr lang="en-US" dirty="0"/>
              <a:t>Decision making criteria? …procedures?</a:t>
            </a:r>
          </a:p>
          <a:p>
            <a:pPr lvl="0"/>
            <a:r>
              <a:rPr lang="en-US" dirty="0"/>
              <a:t>Attitudes toward customers, employees, environment?</a:t>
            </a:r>
          </a:p>
          <a:p>
            <a:pPr lvl="0"/>
            <a:r>
              <a:rPr lang="en-US" dirty="0"/>
              <a:t>Resource allocation criteria? Where do they invest, which areas?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4256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74834" y="2358005"/>
            <a:ext cx="974947" cy="1057827"/>
            <a:chOff x="621001" y="2283021"/>
            <a:chExt cx="1056193" cy="1145979"/>
          </a:xfrm>
        </p:grpSpPr>
        <p:grpSp>
          <p:nvGrpSpPr>
            <p:cNvPr id="5" name="Group 4"/>
            <p:cNvGrpSpPr/>
            <p:nvPr/>
          </p:nvGrpSpPr>
          <p:grpSpPr>
            <a:xfrm>
              <a:off x="717097" y="2888997"/>
              <a:ext cx="864000" cy="540003"/>
              <a:chOff x="717097" y="2888997"/>
              <a:chExt cx="864000" cy="540003"/>
            </a:xfrm>
          </p:grpSpPr>
          <p:sp>
            <p:nvSpPr>
              <p:cNvPr id="7" name="Rectangle 6"/>
              <p:cNvSpPr>
                <a:spLocks noChangeAspect="1"/>
              </p:cNvSpPr>
              <p:nvPr/>
            </p:nvSpPr>
            <p:spPr>
              <a:xfrm>
                <a:off x="717097" y="2889000"/>
                <a:ext cx="864000" cy="54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Rectangle 7"/>
              <p:cNvSpPr>
                <a:spLocks noChangeAspect="1"/>
              </p:cNvSpPr>
              <p:nvPr/>
            </p:nvSpPr>
            <p:spPr>
              <a:xfrm>
                <a:off x="717097" y="3283685"/>
                <a:ext cx="864000" cy="1453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Rectangle 8"/>
              <p:cNvSpPr>
                <a:spLocks/>
              </p:cNvSpPr>
              <p:nvPr/>
            </p:nvSpPr>
            <p:spPr>
              <a:xfrm>
                <a:off x="717097" y="2888999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Rectangle 9"/>
              <p:cNvSpPr>
                <a:spLocks/>
              </p:cNvSpPr>
              <p:nvPr/>
            </p:nvSpPr>
            <p:spPr>
              <a:xfrm>
                <a:off x="889897" y="2888998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Rectangle 10"/>
              <p:cNvSpPr>
                <a:spLocks/>
              </p:cNvSpPr>
              <p:nvPr/>
            </p:nvSpPr>
            <p:spPr>
              <a:xfrm>
                <a:off x="1235497" y="2888997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2" name="Straight Connector 11"/>
              <p:cNvCxnSpPr>
                <a:stCxn id="11" idx="1"/>
                <a:endCxn id="11" idx="3"/>
              </p:cNvCxnSpPr>
              <p:nvPr/>
            </p:nvCxnSpPr>
            <p:spPr>
              <a:xfrm>
                <a:off x="1235497" y="3086340"/>
                <a:ext cx="172800" cy="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" name="Straight Connector 12"/>
              <p:cNvCxnSpPr>
                <a:stCxn id="10" idx="1"/>
                <a:endCxn id="10" idx="3"/>
              </p:cNvCxnSpPr>
              <p:nvPr/>
            </p:nvCxnSpPr>
            <p:spPr>
              <a:xfrm>
                <a:off x="889897" y="3086341"/>
                <a:ext cx="172800" cy="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" name="Straight Connector 13"/>
              <p:cNvCxnSpPr>
                <a:stCxn id="8" idx="0"/>
                <a:endCxn id="8" idx="2"/>
              </p:cNvCxnSpPr>
              <p:nvPr/>
            </p:nvCxnSpPr>
            <p:spPr>
              <a:xfrm>
                <a:off x="1149097" y="3283685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621001" y="2283021"/>
              <a:ext cx="1056193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 err="1">
                  <a:solidFill>
                    <a:prstClr val="black"/>
                  </a:solidFill>
                </a:rPr>
                <a:t>Economic</a:t>
              </a:r>
              <a:r>
                <a:rPr lang="hr-HR" sz="1108" dirty="0">
                  <a:solidFill>
                    <a:prstClr val="black"/>
                  </a:solidFill>
                </a:rPr>
                <a:t> BM</a:t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„as </a:t>
              </a:r>
              <a:r>
                <a:rPr lang="hr-HR" sz="1108" dirty="0" err="1">
                  <a:solidFill>
                    <a:prstClr val="black"/>
                  </a:solidFill>
                </a:rPr>
                <a:t>is</a:t>
              </a:r>
              <a:r>
                <a:rPr lang="hr-HR" sz="1108" dirty="0">
                  <a:solidFill>
                    <a:prstClr val="black"/>
                  </a:solidFill>
                </a:rPr>
                <a:t>”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31839" y="2369342"/>
            <a:ext cx="976550" cy="1305599"/>
            <a:chOff x="4691091" y="2295303"/>
            <a:chExt cx="1057929" cy="1414399"/>
          </a:xfrm>
        </p:grpSpPr>
        <p:grpSp>
          <p:nvGrpSpPr>
            <p:cNvPr id="16" name="Group 15"/>
            <p:cNvGrpSpPr/>
            <p:nvPr/>
          </p:nvGrpSpPr>
          <p:grpSpPr>
            <a:xfrm>
              <a:off x="4788053" y="2881923"/>
              <a:ext cx="864000" cy="827779"/>
              <a:chOff x="3089230" y="2892310"/>
              <a:chExt cx="864000" cy="827779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089230" y="2892310"/>
                <a:ext cx="864000" cy="540003"/>
                <a:chOff x="3725334" y="2494286"/>
                <a:chExt cx="864000" cy="540003"/>
              </a:xfrm>
            </p:grpSpPr>
            <p:sp>
              <p:nvSpPr>
                <p:cNvPr id="39" name="Rectangle 38"/>
                <p:cNvSpPr>
                  <a:spLocks noChangeAspect="1"/>
                </p:cNvSpPr>
                <p:nvPr/>
              </p:nvSpPr>
              <p:spPr>
                <a:xfrm>
                  <a:off x="3725334" y="2494289"/>
                  <a:ext cx="864000" cy="54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Rectangle 39"/>
                <p:cNvSpPr>
                  <a:spLocks noChangeAspect="1"/>
                </p:cNvSpPr>
                <p:nvPr/>
              </p:nvSpPr>
              <p:spPr>
                <a:xfrm>
                  <a:off x="3725334" y="2888974"/>
                  <a:ext cx="864000" cy="1453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Rectangle 40"/>
                <p:cNvSpPr>
                  <a:spLocks/>
                </p:cNvSpPr>
                <p:nvPr/>
              </p:nvSpPr>
              <p:spPr>
                <a:xfrm>
                  <a:off x="3725334" y="2494288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Rectangle 41"/>
                <p:cNvSpPr>
                  <a:spLocks/>
                </p:cNvSpPr>
                <p:nvPr/>
              </p:nvSpPr>
              <p:spPr>
                <a:xfrm>
                  <a:off x="3898134" y="2494287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Rectangle 42"/>
                <p:cNvSpPr>
                  <a:spLocks/>
                </p:cNvSpPr>
                <p:nvPr/>
              </p:nvSpPr>
              <p:spPr>
                <a:xfrm>
                  <a:off x="4243734" y="2494286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4" name="Straight Connector 43"/>
                <p:cNvCxnSpPr>
                  <a:stCxn id="43" idx="1"/>
                  <a:endCxn id="43" idx="3"/>
                </p:cNvCxnSpPr>
                <p:nvPr/>
              </p:nvCxnSpPr>
              <p:spPr>
                <a:xfrm>
                  <a:off x="4243734" y="2691629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5" name="Straight Connector 44"/>
                <p:cNvCxnSpPr>
                  <a:stCxn id="42" idx="1"/>
                  <a:endCxn id="42" idx="3"/>
                </p:cNvCxnSpPr>
                <p:nvPr/>
              </p:nvCxnSpPr>
              <p:spPr>
                <a:xfrm>
                  <a:off x="3898134" y="2691630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6" name="Straight Connector 45"/>
                <p:cNvCxnSpPr>
                  <a:stCxn id="40" idx="0"/>
                  <a:endCxn id="40" idx="2"/>
                </p:cNvCxnSpPr>
                <p:nvPr/>
              </p:nvCxnSpPr>
              <p:spPr>
                <a:xfrm>
                  <a:off x="4157334" y="2888974"/>
                  <a:ext cx="0" cy="145315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35" name="Rectangle 34"/>
              <p:cNvSpPr>
                <a:spLocks noChangeAspect="1"/>
              </p:cNvSpPr>
              <p:nvPr/>
            </p:nvSpPr>
            <p:spPr>
              <a:xfrm>
                <a:off x="3089230" y="3429459"/>
                <a:ext cx="864000" cy="1453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6" name="Straight Connector 35"/>
              <p:cNvCxnSpPr>
                <a:stCxn id="35" idx="0"/>
                <a:endCxn id="35" idx="2"/>
              </p:cNvCxnSpPr>
              <p:nvPr/>
            </p:nvCxnSpPr>
            <p:spPr>
              <a:xfrm>
                <a:off x="3521230" y="3429459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7" name="Rectangle 36"/>
              <p:cNvSpPr>
                <a:spLocks noChangeAspect="1"/>
              </p:cNvSpPr>
              <p:nvPr/>
            </p:nvSpPr>
            <p:spPr>
              <a:xfrm>
                <a:off x="3089230" y="3574774"/>
                <a:ext cx="864000" cy="14531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8" name="Straight Connector 37"/>
              <p:cNvCxnSpPr>
                <a:stCxn id="37" idx="0"/>
                <a:endCxn id="37" idx="2"/>
              </p:cNvCxnSpPr>
              <p:nvPr/>
            </p:nvCxnSpPr>
            <p:spPr>
              <a:xfrm>
                <a:off x="3521230" y="3574774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4691091" y="2295303"/>
              <a:ext cx="1057929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 err="1">
                  <a:solidFill>
                    <a:prstClr val="black"/>
                  </a:solidFill>
                </a:rPr>
                <a:t>Improvement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 err="1">
                  <a:solidFill>
                    <a:prstClr val="black"/>
                  </a:solidFill>
                </a:rPr>
                <a:t>actions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>
              <a:off x="5367686" y="3591816"/>
              <a:ext cx="88239" cy="73397"/>
              <a:chOff x="1410731" y="980661"/>
              <a:chExt cx="693039" cy="576469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>
              <a:off x="5003133" y="3447199"/>
              <a:ext cx="88239" cy="73397"/>
              <a:chOff x="1410731" y="980661"/>
              <a:chExt cx="693039" cy="576469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>
              <a:grpSpLocks noChangeAspect="1"/>
            </p:cNvGrpSpPr>
            <p:nvPr/>
          </p:nvGrpSpPr>
          <p:grpSpPr>
            <a:xfrm>
              <a:off x="5367686" y="3437249"/>
              <a:ext cx="88239" cy="73397"/>
              <a:chOff x="1410731" y="980661"/>
              <a:chExt cx="693039" cy="576469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4871695" y="3581429"/>
              <a:ext cx="88239" cy="73397"/>
              <a:chOff x="1410731" y="980661"/>
              <a:chExt cx="693039" cy="576469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Freeform 21"/>
            <p:cNvSpPr>
              <a:spLocks noChangeAspect="1"/>
            </p:cNvSpPr>
            <p:nvPr/>
          </p:nvSpPr>
          <p:spPr>
            <a:xfrm>
              <a:off x="4943073" y="3062901"/>
              <a:ext cx="138673" cy="394685"/>
            </a:xfrm>
            <a:custGeom>
              <a:avLst/>
              <a:gdLst>
                <a:gd name="connsiteX0" fmla="*/ 241149 w 241149"/>
                <a:gd name="connsiteY0" fmla="*/ 0 h 490331"/>
                <a:gd name="connsiteX1" fmla="*/ 2610 w 241149"/>
                <a:gd name="connsiteY1" fmla="*/ 231913 h 490331"/>
                <a:gd name="connsiteX2" fmla="*/ 135132 w 241149"/>
                <a:gd name="connsiteY2" fmla="*/ 490331 h 4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149" h="490331">
                  <a:moveTo>
                    <a:pt x="241149" y="0"/>
                  </a:moveTo>
                  <a:cubicBezTo>
                    <a:pt x="130714" y="75095"/>
                    <a:pt x="20279" y="150191"/>
                    <a:pt x="2610" y="231913"/>
                  </a:cubicBezTo>
                  <a:cubicBezTo>
                    <a:pt x="-15059" y="313635"/>
                    <a:pt x="60036" y="401983"/>
                    <a:pt x="135132" y="490331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23" name="Freeform 22"/>
            <p:cNvSpPr>
              <a:spLocks noChangeAspect="1"/>
            </p:cNvSpPr>
            <p:nvPr/>
          </p:nvSpPr>
          <p:spPr>
            <a:xfrm flipH="1">
              <a:off x="5400805" y="3076414"/>
              <a:ext cx="140004" cy="394685"/>
            </a:xfrm>
            <a:custGeom>
              <a:avLst/>
              <a:gdLst>
                <a:gd name="connsiteX0" fmla="*/ 241149 w 241149"/>
                <a:gd name="connsiteY0" fmla="*/ 0 h 490331"/>
                <a:gd name="connsiteX1" fmla="*/ 2610 w 241149"/>
                <a:gd name="connsiteY1" fmla="*/ 231913 h 490331"/>
                <a:gd name="connsiteX2" fmla="*/ 135132 w 241149"/>
                <a:gd name="connsiteY2" fmla="*/ 490331 h 4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149" h="490331">
                  <a:moveTo>
                    <a:pt x="241149" y="0"/>
                  </a:moveTo>
                  <a:cubicBezTo>
                    <a:pt x="130714" y="75095"/>
                    <a:pt x="20279" y="150191"/>
                    <a:pt x="2610" y="231913"/>
                  </a:cubicBezTo>
                  <a:cubicBezTo>
                    <a:pt x="-15059" y="313635"/>
                    <a:pt x="60036" y="401983"/>
                    <a:pt x="135132" y="490331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24" name="Freeform 23"/>
            <p:cNvSpPr>
              <a:spLocks noChangeAspect="1"/>
            </p:cNvSpPr>
            <p:nvPr/>
          </p:nvSpPr>
          <p:spPr>
            <a:xfrm>
              <a:off x="4849609" y="3043276"/>
              <a:ext cx="189693" cy="555322"/>
            </a:xfrm>
            <a:custGeom>
              <a:avLst/>
              <a:gdLst>
                <a:gd name="connsiteX0" fmla="*/ 241149 w 241149"/>
                <a:gd name="connsiteY0" fmla="*/ 0 h 490331"/>
                <a:gd name="connsiteX1" fmla="*/ 2610 w 241149"/>
                <a:gd name="connsiteY1" fmla="*/ 231913 h 490331"/>
                <a:gd name="connsiteX2" fmla="*/ 135132 w 241149"/>
                <a:gd name="connsiteY2" fmla="*/ 490331 h 4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149" h="490331">
                  <a:moveTo>
                    <a:pt x="241149" y="0"/>
                  </a:moveTo>
                  <a:cubicBezTo>
                    <a:pt x="130714" y="75095"/>
                    <a:pt x="20279" y="150191"/>
                    <a:pt x="2610" y="231913"/>
                  </a:cubicBezTo>
                  <a:cubicBezTo>
                    <a:pt x="-15059" y="313635"/>
                    <a:pt x="60036" y="401983"/>
                    <a:pt x="135132" y="490331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25" name="Freeform 24"/>
            <p:cNvSpPr>
              <a:spLocks noChangeAspect="1"/>
            </p:cNvSpPr>
            <p:nvPr/>
          </p:nvSpPr>
          <p:spPr>
            <a:xfrm flipH="1">
              <a:off x="5462121" y="3036494"/>
              <a:ext cx="153983" cy="555322"/>
            </a:xfrm>
            <a:custGeom>
              <a:avLst/>
              <a:gdLst>
                <a:gd name="connsiteX0" fmla="*/ 241149 w 241149"/>
                <a:gd name="connsiteY0" fmla="*/ 0 h 490331"/>
                <a:gd name="connsiteX1" fmla="*/ 2610 w 241149"/>
                <a:gd name="connsiteY1" fmla="*/ 231913 h 490331"/>
                <a:gd name="connsiteX2" fmla="*/ 135132 w 241149"/>
                <a:gd name="connsiteY2" fmla="*/ 490331 h 4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149" h="490331">
                  <a:moveTo>
                    <a:pt x="241149" y="0"/>
                  </a:moveTo>
                  <a:cubicBezTo>
                    <a:pt x="130714" y="75095"/>
                    <a:pt x="20279" y="150191"/>
                    <a:pt x="2610" y="231913"/>
                  </a:cubicBezTo>
                  <a:cubicBezTo>
                    <a:pt x="-15059" y="313635"/>
                    <a:pt x="60036" y="401983"/>
                    <a:pt x="135132" y="490331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019118" y="2375448"/>
            <a:ext cx="1189564" cy="1305599"/>
            <a:chOff x="7277308" y="2301918"/>
            <a:chExt cx="1288694" cy="1414399"/>
          </a:xfrm>
        </p:grpSpPr>
        <p:grpSp>
          <p:nvGrpSpPr>
            <p:cNvPr id="48" name="Group 47"/>
            <p:cNvGrpSpPr/>
            <p:nvPr/>
          </p:nvGrpSpPr>
          <p:grpSpPr>
            <a:xfrm>
              <a:off x="7350824" y="2888538"/>
              <a:ext cx="864000" cy="540003"/>
              <a:chOff x="3725334" y="2494286"/>
              <a:chExt cx="864000" cy="540003"/>
            </a:xfrm>
          </p:grpSpPr>
          <p:sp>
            <p:nvSpPr>
              <p:cNvPr id="66" name="Rectangle 65"/>
              <p:cNvSpPr>
                <a:spLocks noChangeAspect="1"/>
              </p:cNvSpPr>
              <p:nvPr/>
            </p:nvSpPr>
            <p:spPr>
              <a:xfrm>
                <a:off x="3725334" y="2494289"/>
                <a:ext cx="864000" cy="54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Rectangle 66"/>
              <p:cNvSpPr>
                <a:spLocks noChangeAspect="1"/>
              </p:cNvSpPr>
              <p:nvPr/>
            </p:nvSpPr>
            <p:spPr>
              <a:xfrm>
                <a:off x="3725334" y="2888974"/>
                <a:ext cx="864000" cy="1453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Rectangle 67"/>
              <p:cNvSpPr>
                <a:spLocks/>
              </p:cNvSpPr>
              <p:nvPr/>
            </p:nvSpPr>
            <p:spPr>
              <a:xfrm>
                <a:off x="3725334" y="2494288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Rectangle 68"/>
              <p:cNvSpPr>
                <a:spLocks/>
              </p:cNvSpPr>
              <p:nvPr/>
            </p:nvSpPr>
            <p:spPr>
              <a:xfrm>
                <a:off x="3898134" y="2494287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Rectangle 69"/>
              <p:cNvSpPr>
                <a:spLocks/>
              </p:cNvSpPr>
              <p:nvPr/>
            </p:nvSpPr>
            <p:spPr>
              <a:xfrm>
                <a:off x="4243734" y="2494286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71" name="Straight Connector 70"/>
              <p:cNvCxnSpPr>
                <a:stCxn id="70" idx="1"/>
                <a:endCxn id="70" idx="3"/>
              </p:cNvCxnSpPr>
              <p:nvPr/>
            </p:nvCxnSpPr>
            <p:spPr>
              <a:xfrm>
                <a:off x="4243734" y="2691629"/>
                <a:ext cx="172800" cy="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2" name="Straight Connector 71"/>
              <p:cNvCxnSpPr>
                <a:stCxn id="69" idx="1"/>
                <a:endCxn id="69" idx="3"/>
              </p:cNvCxnSpPr>
              <p:nvPr/>
            </p:nvCxnSpPr>
            <p:spPr>
              <a:xfrm>
                <a:off x="3898134" y="2691630"/>
                <a:ext cx="172800" cy="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3" name="Straight Connector 72"/>
              <p:cNvCxnSpPr>
                <a:stCxn id="67" idx="0"/>
                <a:endCxn id="67" idx="2"/>
              </p:cNvCxnSpPr>
              <p:nvPr/>
            </p:nvCxnSpPr>
            <p:spPr>
              <a:xfrm>
                <a:off x="4157334" y="2888974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7542978" y="3425687"/>
              <a:ext cx="864000" cy="1453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cxnSp>
          <p:nvCxnSpPr>
            <p:cNvPr id="50" name="Straight Connector 49"/>
            <p:cNvCxnSpPr>
              <a:stCxn id="49" idx="0"/>
              <a:endCxn id="49" idx="2"/>
            </p:cNvCxnSpPr>
            <p:nvPr/>
          </p:nvCxnSpPr>
          <p:spPr>
            <a:xfrm>
              <a:off x="7974978" y="3425687"/>
              <a:ext cx="0" cy="145315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1" name="Rectangle 50"/>
            <p:cNvSpPr>
              <a:spLocks noChangeAspect="1"/>
            </p:cNvSpPr>
            <p:nvPr/>
          </p:nvSpPr>
          <p:spPr>
            <a:xfrm>
              <a:off x="7702002" y="3571002"/>
              <a:ext cx="864000" cy="1453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cxnSp>
          <p:nvCxnSpPr>
            <p:cNvPr id="52" name="Straight Connector 51"/>
            <p:cNvCxnSpPr>
              <a:stCxn id="51" idx="0"/>
              <a:endCxn id="51" idx="2"/>
            </p:cNvCxnSpPr>
            <p:nvPr/>
          </p:nvCxnSpPr>
          <p:spPr>
            <a:xfrm>
              <a:off x="8134002" y="3571002"/>
              <a:ext cx="0" cy="145315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277308" y="2301918"/>
              <a:ext cx="1011041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 err="1">
                  <a:solidFill>
                    <a:prstClr val="black"/>
                  </a:solidFill>
                </a:rPr>
                <a:t>Performance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 err="1">
                  <a:solidFill>
                    <a:prstClr val="black"/>
                  </a:solidFill>
                </a:rPr>
                <a:t>timeframe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grpSp>
          <p:nvGrpSpPr>
            <p:cNvPr id="54" name="Group 53"/>
            <p:cNvGrpSpPr>
              <a:grpSpLocks noChangeAspect="1"/>
            </p:cNvGrpSpPr>
            <p:nvPr/>
          </p:nvGrpSpPr>
          <p:grpSpPr>
            <a:xfrm>
              <a:off x="8281635" y="3598431"/>
              <a:ext cx="88239" cy="73397"/>
              <a:chOff x="1410731" y="980661"/>
              <a:chExt cx="693039" cy="576469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>
              <a:grpSpLocks noChangeAspect="1"/>
            </p:cNvGrpSpPr>
            <p:nvPr/>
          </p:nvGrpSpPr>
          <p:grpSpPr>
            <a:xfrm>
              <a:off x="7758058" y="3453814"/>
              <a:ext cx="88239" cy="73397"/>
              <a:chOff x="1410731" y="980661"/>
              <a:chExt cx="693039" cy="576469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>
              <a:grpSpLocks noChangeAspect="1"/>
            </p:cNvGrpSpPr>
            <p:nvPr/>
          </p:nvGrpSpPr>
          <p:grpSpPr>
            <a:xfrm>
              <a:off x="8122611" y="3443864"/>
              <a:ext cx="88239" cy="73397"/>
              <a:chOff x="1410731" y="980661"/>
              <a:chExt cx="693039" cy="576469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>
              <a:grpSpLocks noChangeAspect="1"/>
            </p:cNvGrpSpPr>
            <p:nvPr/>
          </p:nvGrpSpPr>
          <p:grpSpPr>
            <a:xfrm>
              <a:off x="7785644" y="3588044"/>
              <a:ext cx="88239" cy="73397"/>
              <a:chOff x="1410731" y="980661"/>
              <a:chExt cx="693039" cy="576469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 73"/>
          <p:cNvGrpSpPr/>
          <p:nvPr/>
        </p:nvGrpSpPr>
        <p:grpSpPr>
          <a:xfrm>
            <a:off x="2230834" y="2443253"/>
            <a:ext cx="809838" cy="893530"/>
            <a:chOff x="692150" y="3574647"/>
            <a:chExt cx="877324" cy="967991"/>
          </a:xfrm>
        </p:grpSpPr>
        <p:sp>
          <p:nvSpPr>
            <p:cNvPr id="75" name="Rectangle 74"/>
            <p:cNvSpPr>
              <a:spLocks/>
            </p:cNvSpPr>
            <p:nvPr/>
          </p:nvSpPr>
          <p:spPr>
            <a:xfrm>
              <a:off x="1005040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38" dirty="0">
                  <a:solidFill>
                    <a:prstClr val="black"/>
                  </a:solidFill>
                </a:rPr>
                <a:t>R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P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V</a:t>
              </a:r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76" name="Rectangle 75"/>
            <p:cNvSpPr>
              <a:spLocks/>
            </p:cNvSpPr>
            <p:nvPr/>
          </p:nvSpPr>
          <p:spPr>
            <a:xfrm>
              <a:off x="1174674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77" name="Rectangle 76"/>
            <p:cNvSpPr>
              <a:spLocks/>
            </p:cNvSpPr>
            <p:nvPr/>
          </p:nvSpPr>
          <p:spPr>
            <a:xfrm>
              <a:off x="1174674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92150" y="3574647"/>
              <a:ext cx="877324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RPV „as </a:t>
              </a:r>
              <a:r>
                <a:rPr lang="hr-HR" sz="1108" dirty="0" err="1">
                  <a:solidFill>
                    <a:prstClr val="black"/>
                  </a:solidFill>
                </a:rPr>
                <a:t>is</a:t>
              </a:r>
              <a:r>
                <a:rPr lang="hr-HR" sz="1108" dirty="0">
                  <a:solidFill>
                    <a:prstClr val="black"/>
                  </a:solidFill>
                </a:rPr>
                <a:t>”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191548" y="4079478"/>
            <a:ext cx="934871" cy="1015434"/>
            <a:chOff x="2047440" y="4147953"/>
            <a:chExt cx="1012777" cy="1100054"/>
          </a:xfrm>
        </p:grpSpPr>
        <p:sp>
          <p:nvSpPr>
            <p:cNvPr id="80" name="Rectangle 79"/>
            <p:cNvSpPr>
              <a:spLocks/>
            </p:cNvSpPr>
            <p:nvPr/>
          </p:nvSpPr>
          <p:spPr>
            <a:xfrm>
              <a:off x="2272628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38" dirty="0">
                  <a:solidFill>
                    <a:prstClr val="black"/>
                  </a:solidFill>
                </a:rPr>
                <a:t>R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P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V</a:t>
              </a:r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81" name="Rectangle 80"/>
            <p:cNvSpPr>
              <a:spLocks/>
            </p:cNvSpPr>
            <p:nvPr/>
          </p:nvSpPr>
          <p:spPr>
            <a:xfrm>
              <a:off x="2442262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82" name="Rectangle 81"/>
            <p:cNvSpPr>
              <a:spLocks/>
            </p:cNvSpPr>
            <p:nvPr/>
          </p:nvSpPr>
          <p:spPr>
            <a:xfrm>
              <a:off x="2442262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047440" y="4593868"/>
              <a:ext cx="1012777" cy="654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RPV </a:t>
              </a:r>
              <a:r>
                <a:rPr lang="hr-HR" sz="1108" dirty="0" err="1">
                  <a:solidFill>
                    <a:prstClr val="black"/>
                  </a:solidFill>
                </a:rPr>
                <a:t>impact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on </a:t>
              </a:r>
              <a:r>
                <a:rPr lang="hr-HR" sz="1108" dirty="0" err="1">
                  <a:solidFill>
                    <a:prstClr val="black"/>
                  </a:solidFill>
                </a:rPr>
                <a:t>society</a:t>
              </a:r>
              <a:r>
                <a:rPr lang="hr-HR" sz="1108" dirty="0">
                  <a:solidFill>
                    <a:prstClr val="black"/>
                  </a:solidFill>
                </a:rPr>
                <a:t> &amp;</a:t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 err="1">
                  <a:solidFill>
                    <a:prstClr val="black"/>
                  </a:solidFill>
                </a:rPr>
                <a:t>environment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sp>
          <p:nvSpPr>
            <p:cNvPr id="84" name="Rectangle 83"/>
            <p:cNvSpPr>
              <a:spLocks/>
            </p:cNvSpPr>
            <p:nvPr/>
          </p:nvSpPr>
          <p:spPr>
            <a:xfrm>
              <a:off x="2615062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85" name="Rectangle 84"/>
            <p:cNvSpPr>
              <a:spLocks/>
            </p:cNvSpPr>
            <p:nvPr/>
          </p:nvSpPr>
          <p:spPr>
            <a:xfrm>
              <a:off x="2615062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838978" y="2375448"/>
            <a:ext cx="845103" cy="1305599"/>
            <a:chOff x="5998826" y="2301918"/>
            <a:chExt cx="915529" cy="1414399"/>
          </a:xfrm>
        </p:grpSpPr>
        <p:grpSp>
          <p:nvGrpSpPr>
            <p:cNvPr id="87" name="Group 86"/>
            <p:cNvGrpSpPr/>
            <p:nvPr/>
          </p:nvGrpSpPr>
          <p:grpSpPr>
            <a:xfrm>
              <a:off x="6024588" y="2888538"/>
              <a:ext cx="864000" cy="827779"/>
              <a:chOff x="3089230" y="2892310"/>
              <a:chExt cx="864000" cy="827779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3089230" y="2892310"/>
                <a:ext cx="864000" cy="540003"/>
                <a:chOff x="3725334" y="2494286"/>
                <a:chExt cx="864000" cy="540003"/>
              </a:xfrm>
            </p:grpSpPr>
            <p:sp>
              <p:nvSpPr>
                <p:cNvPr id="106" name="Rectangle 105"/>
                <p:cNvSpPr>
                  <a:spLocks noChangeAspect="1"/>
                </p:cNvSpPr>
                <p:nvPr/>
              </p:nvSpPr>
              <p:spPr>
                <a:xfrm>
                  <a:off x="3725334" y="2494289"/>
                  <a:ext cx="864000" cy="54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Rectangle 106"/>
                <p:cNvSpPr>
                  <a:spLocks noChangeAspect="1"/>
                </p:cNvSpPr>
                <p:nvPr/>
              </p:nvSpPr>
              <p:spPr>
                <a:xfrm>
                  <a:off x="3725334" y="2888974"/>
                  <a:ext cx="864000" cy="1453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Rectangle 107"/>
                <p:cNvSpPr>
                  <a:spLocks/>
                </p:cNvSpPr>
                <p:nvPr/>
              </p:nvSpPr>
              <p:spPr>
                <a:xfrm>
                  <a:off x="3725334" y="2494288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Rectangle 108"/>
                <p:cNvSpPr>
                  <a:spLocks/>
                </p:cNvSpPr>
                <p:nvPr/>
              </p:nvSpPr>
              <p:spPr>
                <a:xfrm>
                  <a:off x="3898134" y="2494287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Rectangle 109"/>
                <p:cNvSpPr>
                  <a:spLocks/>
                </p:cNvSpPr>
                <p:nvPr/>
              </p:nvSpPr>
              <p:spPr>
                <a:xfrm>
                  <a:off x="4243734" y="2494286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1" name="Straight Connector 110"/>
                <p:cNvCxnSpPr>
                  <a:stCxn id="110" idx="1"/>
                  <a:endCxn id="110" idx="3"/>
                </p:cNvCxnSpPr>
                <p:nvPr/>
              </p:nvCxnSpPr>
              <p:spPr>
                <a:xfrm>
                  <a:off x="4243734" y="2691629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Straight Connector 111"/>
                <p:cNvCxnSpPr>
                  <a:stCxn id="109" idx="1"/>
                  <a:endCxn id="109" idx="3"/>
                </p:cNvCxnSpPr>
                <p:nvPr/>
              </p:nvCxnSpPr>
              <p:spPr>
                <a:xfrm>
                  <a:off x="3898134" y="2691630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3" name="Straight Connector 112"/>
                <p:cNvCxnSpPr>
                  <a:stCxn id="107" idx="0"/>
                  <a:endCxn id="107" idx="2"/>
                </p:cNvCxnSpPr>
                <p:nvPr/>
              </p:nvCxnSpPr>
              <p:spPr>
                <a:xfrm>
                  <a:off x="4157334" y="2888974"/>
                  <a:ext cx="0" cy="145315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02" name="Rectangle 101"/>
              <p:cNvSpPr>
                <a:spLocks noChangeAspect="1"/>
              </p:cNvSpPr>
              <p:nvPr/>
            </p:nvSpPr>
            <p:spPr>
              <a:xfrm>
                <a:off x="3089230" y="3429459"/>
                <a:ext cx="864000" cy="1453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03" name="Straight Connector 102"/>
              <p:cNvCxnSpPr>
                <a:stCxn id="102" idx="0"/>
                <a:endCxn id="102" idx="2"/>
              </p:cNvCxnSpPr>
              <p:nvPr/>
            </p:nvCxnSpPr>
            <p:spPr>
              <a:xfrm>
                <a:off x="3521230" y="3429459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4" name="Rectangle 103"/>
              <p:cNvSpPr>
                <a:spLocks noChangeAspect="1"/>
              </p:cNvSpPr>
              <p:nvPr/>
            </p:nvSpPr>
            <p:spPr>
              <a:xfrm>
                <a:off x="3089230" y="3574774"/>
                <a:ext cx="864000" cy="14531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05" name="Straight Connector 104"/>
              <p:cNvCxnSpPr>
                <a:stCxn id="104" idx="0"/>
                <a:endCxn id="104" idx="2"/>
              </p:cNvCxnSpPr>
              <p:nvPr/>
            </p:nvCxnSpPr>
            <p:spPr>
              <a:xfrm>
                <a:off x="3521230" y="3574774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8" name="TextBox 87"/>
            <p:cNvSpPr txBox="1"/>
            <p:nvPr/>
          </p:nvSpPr>
          <p:spPr>
            <a:xfrm>
              <a:off x="5998826" y="2301918"/>
              <a:ext cx="915529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 err="1">
                  <a:solidFill>
                    <a:prstClr val="black"/>
                  </a:solidFill>
                </a:rPr>
                <a:t>Improved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3PBM draft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grpSp>
          <p:nvGrpSpPr>
            <p:cNvPr id="89" name="Group 88"/>
            <p:cNvGrpSpPr>
              <a:grpSpLocks noChangeAspect="1"/>
            </p:cNvGrpSpPr>
            <p:nvPr/>
          </p:nvGrpSpPr>
          <p:grpSpPr>
            <a:xfrm>
              <a:off x="6604221" y="3598431"/>
              <a:ext cx="88239" cy="73397"/>
              <a:chOff x="1410731" y="980661"/>
              <a:chExt cx="693039" cy="576469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>
              <a:grpSpLocks noChangeAspect="1"/>
            </p:cNvGrpSpPr>
            <p:nvPr/>
          </p:nvGrpSpPr>
          <p:grpSpPr>
            <a:xfrm>
              <a:off x="6239668" y="3453814"/>
              <a:ext cx="88239" cy="73397"/>
              <a:chOff x="1410731" y="980661"/>
              <a:chExt cx="693039" cy="576469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/>
            <p:cNvGrpSpPr>
              <a:grpSpLocks noChangeAspect="1"/>
            </p:cNvGrpSpPr>
            <p:nvPr/>
          </p:nvGrpSpPr>
          <p:grpSpPr>
            <a:xfrm>
              <a:off x="6604221" y="3443864"/>
              <a:ext cx="88239" cy="73397"/>
              <a:chOff x="1410731" y="980661"/>
              <a:chExt cx="693039" cy="576469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>
              <a:grpSpLocks noChangeAspect="1"/>
            </p:cNvGrpSpPr>
            <p:nvPr/>
          </p:nvGrpSpPr>
          <p:grpSpPr>
            <a:xfrm>
              <a:off x="6108230" y="3588044"/>
              <a:ext cx="88239" cy="73397"/>
              <a:chOff x="1410731" y="980661"/>
              <a:chExt cx="693039" cy="576469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" name="Group 113"/>
          <p:cNvGrpSpPr/>
          <p:nvPr/>
        </p:nvGrpSpPr>
        <p:grpSpPr>
          <a:xfrm>
            <a:off x="3442932" y="2051839"/>
            <a:ext cx="930063" cy="1629631"/>
            <a:chOff x="3403107" y="1951342"/>
            <a:chExt cx="1007568" cy="1765434"/>
          </a:xfrm>
        </p:grpSpPr>
        <p:sp>
          <p:nvSpPr>
            <p:cNvPr id="115" name="TextBox 114"/>
            <p:cNvSpPr txBox="1"/>
            <p:nvPr/>
          </p:nvSpPr>
          <p:spPr>
            <a:xfrm>
              <a:off x="3403107" y="1951342"/>
              <a:ext cx="1007568" cy="654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3PBM </a:t>
              </a:r>
              <a:r>
                <a:rPr lang="hr-HR" sz="1108" dirty="0" err="1">
                  <a:solidFill>
                    <a:prstClr val="black"/>
                  </a:solidFill>
                </a:rPr>
                <a:t>Cause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and </a:t>
              </a:r>
              <a:r>
                <a:rPr lang="hr-HR" sz="1108" dirty="0" err="1">
                  <a:solidFill>
                    <a:prstClr val="black"/>
                  </a:solidFill>
                </a:rPr>
                <a:t>effect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 err="1">
                  <a:solidFill>
                    <a:prstClr val="black"/>
                  </a:solidFill>
                </a:rPr>
                <a:t>relationships</a:t>
              </a:r>
              <a:endParaRPr lang="en-US" sz="1108" dirty="0">
                <a:solidFill>
                  <a:srgbClr val="5B9BD5">
                    <a:lumMod val="75000"/>
                  </a:srgbClr>
                </a:solidFill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3500058" y="2888997"/>
              <a:ext cx="864000" cy="827779"/>
              <a:chOff x="3500058" y="2888997"/>
              <a:chExt cx="864000" cy="827779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3500058" y="2888997"/>
                <a:ext cx="864000" cy="827779"/>
                <a:chOff x="3089230" y="2892310"/>
                <a:chExt cx="864000" cy="827779"/>
              </a:xfrm>
            </p:grpSpPr>
            <p:grpSp>
              <p:nvGrpSpPr>
                <p:cNvPr id="134" name="Group 133"/>
                <p:cNvGrpSpPr/>
                <p:nvPr/>
              </p:nvGrpSpPr>
              <p:grpSpPr>
                <a:xfrm>
                  <a:off x="3089230" y="2892310"/>
                  <a:ext cx="864000" cy="540003"/>
                  <a:chOff x="3725334" y="2494286"/>
                  <a:chExt cx="864000" cy="540003"/>
                </a:xfrm>
              </p:grpSpPr>
              <p:sp>
                <p:nvSpPr>
                  <p:cNvPr id="139" name="Rectangle 138"/>
                  <p:cNvSpPr>
                    <a:spLocks noChangeAspect="1"/>
                  </p:cNvSpPr>
                  <p:nvPr/>
                </p:nvSpPr>
                <p:spPr>
                  <a:xfrm>
                    <a:off x="3725334" y="2494289"/>
                    <a:ext cx="864000" cy="540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0" name="Rectangle 139"/>
                  <p:cNvSpPr>
                    <a:spLocks noChangeAspect="1"/>
                  </p:cNvSpPr>
                  <p:nvPr/>
                </p:nvSpPr>
                <p:spPr>
                  <a:xfrm>
                    <a:off x="3725334" y="2888974"/>
                    <a:ext cx="864000" cy="1453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1" name="Rectangle 140"/>
                  <p:cNvSpPr>
                    <a:spLocks/>
                  </p:cNvSpPr>
                  <p:nvPr/>
                </p:nvSpPr>
                <p:spPr>
                  <a:xfrm>
                    <a:off x="3725334" y="2494288"/>
                    <a:ext cx="172800" cy="3946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2" name="Rectangle 141"/>
                  <p:cNvSpPr>
                    <a:spLocks/>
                  </p:cNvSpPr>
                  <p:nvPr/>
                </p:nvSpPr>
                <p:spPr>
                  <a:xfrm>
                    <a:off x="3898134" y="2494287"/>
                    <a:ext cx="172800" cy="3946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3" name="Rectangle 142"/>
                  <p:cNvSpPr>
                    <a:spLocks/>
                  </p:cNvSpPr>
                  <p:nvPr/>
                </p:nvSpPr>
                <p:spPr>
                  <a:xfrm>
                    <a:off x="4243734" y="2494286"/>
                    <a:ext cx="172800" cy="3946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144" name="Straight Connector 143"/>
                  <p:cNvCxnSpPr>
                    <a:stCxn id="143" idx="1"/>
                    <a:endCxn id="143" idx="3"/>
                  </p:cNvCxnSpPr>
                  <p:nvPr/>
                </p:nvCxnSpPr>
                <p:spPr>
                  <a:xfrm>
                    <a:off x="4243734" y="2691629"/>
                    <a:ext cx="172800" cy="0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5" name="Straight Connector 144"/>
                  <p:cNvCxnSpPr>
                    <a:stCxn id="142" idx="1"/>
                    <a:endCxn id="142" idx="3"/>
                  </p:cNvCxnSpPr>
                  <p:nvPr/>
                </p:nvCxnSpPr>
                <p:spPr>
                  <a:xfrm>
                    <a:off x="3898134" y="2691630"/>
                    <a:ext cx="172800" cy="0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6" name="Straight Connector 145"/>
                  <p:cNvCxnSpPr>
                    <a:stCxn id="140" idx="0"/>
                    <a:endCxn id="140" idx="2"/>
                  </p:cNvCxnSpPr>
                  <p:nvPr/>
                </p:nvCxnSpPr>
                <p:spPr>
                  <a:xfrm>
                    <a:off x="4157334" y="2888974"/>
                    <a:ext cx="0" cy="145315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sp>
              <p:nvSpPr>
                <p:cNvPr id="135" name="Rectangle 134"/>
                <p:cNvSpPr>
                  <a:spLocks noChangeAspect="1"/>
                </p:cNvSpPr>
                <p:nvPr/>
              </p:nvSpPr>
              <p:spPr>
                <a:xfrm>
                  <a:off x="3089230" y="3429459"/>
                  <a:ext cx="864000" cy="14531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36" name="Straight Connector 135"/>
                <p:cNvCxnSpPr>
                  <a:stCxn id="135" idx="0"/>
                  <a:endCxn id="135" idx="2"/>
                </p:cNvCxnSpPr>
                <p:nvPr/>
              </p:nvCxnSpPr>
              <p:spPr>
                <a:xfrm>
                  <a:off x="3521230" y="3429459"/>
                  <a:ext cx="0" cy="145315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37" name="Rectangle 136"/>
                <p:cNvSpPr>
                  <a:spLocks noChangeAspect="1"/>
                </p:cNvSpPr>
                <p:nvPr/>
              </p:nvSpPr>
              <p:spPr>
                <a:xfrm>
                  <a:off x="3089230" y="3574774"/>
                  <a:ext cx="864000" cy="145315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  <a:endCxn id="137" idx="2"/>
                </p:cNvCxnSpPr>
                <p:nvPr/>
              </p:nvCxnSpPr>
              <p:spPr>
                <a:xfrm>
                  <a:off x="3521230" y="3574774"/>
                  <a:ext cx="0" cy="145315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18" name="Group 117"/>
              <p:cNvGrpSpPr>
                <a:grpSpLocks noChangeAspect="1"/>
              </p:cNvGrpSpPr>
              <p:nvPr/>
            </p:nvGrpSpPr>
            <p:grpSpPr>
              <a:xfrm>
                <a:off x="4079691" y="3598890"/>
                <a:ext cx="88239" cy="73397"/>
                <a:chOff x="1410731" y="980661"/>
                <a:chExt cx="693039" cy="576469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410731" y="980661"/>
                  <a:ext cx="693039" cy="57646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flipV="1">
                  <a:off x="1410731" y="1062240"/>
                  <a:ext cx="520239" cy="49489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>
                <a:grpSpLocks noChangeAspect="1"/>
              </p:cNvGrpSpPr>
              <p:nvPr/>
            </p:nvGrpSpPr>
            <p:grpSpPr>
              <a:xfrm>
                <a:off x="3715138" y="3454273"/>
                <a:ext cx="88239" cy="73397"/>
                <a:chOff x="1410731" y="980661"/>
                <a:chExt cx="693039" cy="576469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1410731" y="980661"/>
                  <a:ext cx="693039" cy="57646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flipV="1">
                  <a:off x="1410731" y="1062240"/>
                  <a:ext cx="520239" cy="49489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119"/>
              <p:cNvGrpSpPr>
                <a:grpSpLocks noChangeAspect="1"/>
              </p:cNvGrpSpPr>
              <p:nvPr/>
            </p:nvGrpSpPr>
            <p:grpSpPr>
              <a:xfrm>
                <a:off x="4079691" y="3444323"/>
                <a:ext cx="88239" cy="73397"/>
                <a:chOff x="1410731" y="980661"/>
                <a:chExt cx="693039" cy="576469"/>
              </a:xfrm>
            </p:grpSpPr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1410731" y="980661"/>
                  <a:ext cx="693039" cy="57646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flipV="1">
                  <a:off x="1410731" y="1062240"/>
                  <a:ext cx="520239" cy="49489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/>
              <p:cNvGrpSpPr>
                <a:grpSpLocks noChangeAspect="1"/>
              </p:cNvGrpSpPr>
              <p:nvPr/>
            </p:nvGrpSpPr>
            <p:grpSpPr>
              <a:xfrm>
                <a:off x="3583700" y="3588503"/>
                <a:ext cx="88239" cy="73397"/>
                <a:chOff x="1410731" y="980661"/>
                <a:chExt cx="693039" cy="576469"/>
              </a:xfrm>
            </p:grpSpPr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1410731" y="980661"/>
                  <a:ext cx="693039" cy="57646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flipV="1">
                  <a:off x="1410731" y="1062240"/>
                  <a:ext cx="520239" cy="49489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Freeform 121"/>
              <p:cNvSpPr>
                <a:spLocks noChangeAspect="1"/>
              </p:cNvSpPr>
              <p:nvPr/>
            </p:nvSpPr>
            <p:spPr>
              <a:xfrm>
                <a:off x="3655078" y="3069975"/>
                <a:ext cx="138673" cy="394685"/>
              </a:xfrm>
              <a:custGeom>
                <a:avLst/>
                <a:gdLst>
                  <a:gd name="connsiteX0" fmla="*/ 241149 w 241149"/>
                  <a:gd name="connsiteY0" fmla="*/ 0 h 490331"/>
                  <a:gd name="connsiteX1" fmla="*/ 2610 w 241149"/>
                  <a:gd name="connsiteY1" fmla="*/ 231913 h 490331"/>
                  <a:gd name="connsiteX2" fmla="*/ 135132 w 241149"/>
                  <a:gd name="connsiteY2" fmla="*/ 490331 h 490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149" h="490331">
                    <a:moveTo>
                      <a:pt x="241149" y="0"/>
                    </a:moveTo>
                    <a:cubicBezTo>
                      <a:pt x="130714" y="75095"/>
                      <a:pt x="20279" y="150191"/>
                      <a:pt x="2610" y="231913"/>
                    </a:cubicBezTo>
                    <a:cubicBezTo>
                      <a:pt x="-15059" y="313635"/>
                      <a:pt x="60036" y="401983"/>
                      <a:pt x="135132" y="490331"/>
                    </a:cubicBezTo>
                  </a:path>
                </a:pathLst>
              </a:custGeom>
              <a:noFill/>
              <a:ln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2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Freeform 122"/>
              <p:cNvSpPr>
                <a:spLocks noChangeAspect="1"/>
              </p:cNvSpPr>
              <p:nvPr/>
            </p:nvSpPr>
            <p:spPr>
              <a:xfrm flipH="1">
                <a:off x="4112810" y="3083488"/>
                <a:ext cx="140004" cy="394685"/>
              </a:xfrm>
              <a:custGeom>
                <a:avLst/>
                <a:gdLst>
                  <a:gd name="connsiteX0" fmla="*/ 241149 w 241149"/>
                  <a:gd name="connsiteY0" fmla="*/ 0 h 490331"/>
                  <a:gd name="connsiteX1" fmla="*/ 2610 w 241149"/>
                  <a:gd name="connsiteY1" fmla="*/ 231913 h 490331"/>
                  <a:gd name="connsiteX2" fmla="*/ 135132 w 241149"/>
                  <a:gd name="connsiteY2" fmla="*/ 490331 h 490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149" h="490331">
                    <a:moveTo>
                      <a:pt x="241149" y="0"/>
                    </a:moveTo>
                    <a:cubicBezTo>
                      <a:pt x="130714" y="75095"/>
                      <a:pt x="20279" y="150191"/>
                      <a:pt x="2610" y="231913"/>
                    </a:cubicBezTo>
                    <a:cubicBezTo>
                      <a:pt x="-15059" y="313635"/>
                      <a:pt x="60036" y="401983"/>
                      <a:pt x="135132" y="490331"/>
                    </a:cubicBezTo>
                  </a:path>
                </a:pathLst>
              </a:custGeom>
              <a:noFill/>
              <a:ln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2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Freeform 123"/>
              <p:cNvSpPr>
                <a:spLocks noChangeAspect="1"/>
              </p:cNvSpPr>
              <p:nvPr/>
            </p:nvSpPr>
            <p:spPr>
              <a:xfrm>
                <a:off x="3561614" y="3050350"/>
                <a:ext cx="189693" cy="555322"/>
              </a:xfrm>
              <a:custGeom>
                <a:avLst/>
                <a:gdLst>
                  <a:gd name="connsiteX0" fmla="*/ 241149 w 241149"/>
                  <a:gd name="connsiteY0" fmla="*/ 0 h 490331"/>
                  <a:gd name="connsiteX1" fmla="*/ 2610 w 241149"/>
                  <a:gd name="connsiteY1" fmla="*/ 231913 h 490331"/>
                  <a:gd name="connsiteX2" fmla="*/ 135132 w 241149"/>
                  <a:gd name="connsiteY2" fmla="*/ 490331 h 490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149" h="490331">
                    <a:moveTo>
                      <a:pt x="241149" y="0"/>
                    </a:moveTo>
                    <a:cubicBezTo>
                      <a:pt x="130714" y="75095"/>
                      <a:pt x="20279" y="150191"/>
                      <a:pt x="2610" y="231913"/>
                    </a:cubicBezTo>
                    <a:cubicBezTo>
                      <a:pt x="-15059" y="313635"/>
                      <a:pt x="60036" y="401983"/>
                      <a:pt x="135132" y="490331"/>
                    </a:cubicBezTo>
                  </a:path>
                </a:pathLst>
              </a:custGeom>
              <a:noFill/>
              <a:ln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2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Freeform 124"/>
              <p:cNvSpPr>
                <a:spLocks noChangeAspect="1"/>
              </p:cNvSpPr>
              <p:nvPr/>
            </p:nvSpPr>
            <p:spPr>
              <a:xfrm flipH="1">
                <a:off x="4174126" y="3043568"/>
                <a:ext cx="153983" cy="555322"/>
              </a:xfrm>
              <a:custGeom>
                <a:avLst/>
                <a:gdLst>
                  <a:gd name="connsiteX0" fmla="*/ 241149 w 241149"/>
                  <a:gd name="connsiteY0" fmla="*/ 0 h 490331"/>
                  <a:gd name="connsiteX1" fmla="*/ 2610 w 241149"/>
                  <a:gd name="connsiteY1" fmla="*/ 231913 h 490331"/>
                  <a:gd name="connsiteX2" fmla="*/ 135132 w 241149"/>
                  <a:gd name="connsiteY2" fmla="*/ 490331 h 490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149" h="490331">
                    <a:moveTo>
                      <a:pt x="241149" y="0"/>
                    </a:moveTo>
                    <a:cubicBezTo>
                      <a:pt x="130714" y="75095"/>
                      <a:pt x="20279" y="150191"/>
                      <a:pt x="2610" y="231913"/>
                    </a:cubicBezTo>
                    <a:cubicBezTo>
                      <a:pt x="-15059" y="313635"/>
                      <a:pt x="60036" y="401983"/>
                      <a:pt x="135132" y="490331"/>
                    </a:cubicBezTo>
                  </a:path>
                </a:pathLst>
              </a:custGeom>
              <a:noFill/>
              <a:ln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2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47" name="Group 146"/>
          <p:cNvGrpSpPr/>
          <p:nvPr/>
        </p:nvGrpSpPr>
        <p:grpSpPr>
          <a:xfrm>
            <a:off x="4426901" y="4084326"/>
            <a:ext cx="1385316" cy="807813"/>
            <a:chOff x="4469073" y="4153204"/>
            <a:chExt cx="1500759" cy="875131"/>
          </a:xfrm>
        </p:grpSpPr>
        <p:sp>
          <p:nvSpPr>
            <p:cNvPr id="148" name="TextBox 147"/>
            <p:cNvSpPr txBox="1"/>
            <p:nvPr/>
          </p:nvSpPr>
          <p:spPr>
            <a:xfrm>
              <a:off x="4469073" y="4558901"/>
              <a:ext cx="1500759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RPV </a:t>
              </a:r>
              <a:r>
                <a:rPr lang="hr-HR" sz="1108" dirty="0" err="1">
                  <a:solidFill>
                    <a:prstClr val="black"/>
                  </a:solidFill>
                </a:rPr>
                <a:t>transformations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and </a:t>
              </a:r>
              <a:r>
                <a:rPr lang="hr-HR" sz="1108" dirty="0" err="1">
                  <a:solidFill>
                    <a:prstClr val="black"/>
                  </a:solidFill>
                </a:rPr>
                <a:t>expected</a:t>
              </a:r>
              <a:r>
                <a:rPr lang="hr-HR" sz="1108" dirty="0">
                  <a:solidFill>
                    <a:prstClr val="black"/>
                  </a:solidFill>
                </a:rPr>
                <a:t> </a:t>
              </a:r>
              <a:r>
                <a:rPr lang="hr-HR" sz="1108" dirty="0" err="1">
                  <a:solidFill>
                    <a:prstClr val="black"/>
                  </a:solidFill>
                </a:rPr>
                <a:t>results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4790619" y="4153204"/>
              <a:ext cx="1034758" cy="394685"/>
              <a:chOff x="4790619" y="4153204"/>
              <a:chExt cx="1034758" cy="394685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4790619" y="4153204"/>
                <a:ext cx="861958" cy="394685"/>
                <a:chOff x="4790619" y="4153204"/>
                <a:chExt cx="861958" cy="394685"/>
              </a:xfrm>
            </p:grpSpPr>
            <p:sp>
              <p:nvSpPr>
                <p:cNvPr id="154" name="Rectangle 153"/>
                <p:cNvSpPr>
                  <a:spLocks/>
                </p:cNvSpPr>
                <p:nvPr/>
              </p:nvSpPr>
              <p:spPr>
                <a:xfrm>
                  <a:off x="4790619" y="4153204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r-HR" sz="738" dirty="0">
                      <a:solidFill>
                        <a:prstClr val="black"/>
                      </a:solidFill>
                    </a:rPr>
                    <a:t>R</a:t>
                  </a:r>
                  <a:br>
                    <a:rPr lang="hr-HR" sz="738" dirty="0">
                      <a:solidFill>
                        <a:prstClr val="black"/>
                      </a:solidFill>
                    </a:rPr>
                  </a:br>
                  <a:r>
                    <a:rPr lang="hr-HR" sz="738" dirty="0">
                      <a:solidFill>
                        <a:prstClr val="black"/>
                      </a:solidFill>
                    </a:rPr>
                    <a:t>P</a:t>
                  </a:r>
                  <a:br>
                    <a:rPr lang="hr-HR" sz="738" dirty="0">
                      <a:solidFill>
                        <a:prstClr val="black"/>
                      </a:solidFill>
                    </a:rPr>
                  </a:br>
                  <a:r>
                    <a:rPr lang="hr-HR" sz="738" dirty="0">
                      <a:solidFill>
                        <a:prstClr val="black"/>
                      </a:solidFill>
                    </a:rPr>
                    <a:t>V</a:t>
                  </a:r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5" name="Rectangle 154"/>
                <p:cNvSpPr>
                  <a:spLocks/>
                </p:cNvSpPr>
                <p:nvPr/>
              </p:nvSpPr>
              <p:spPr>
                <a:xfrm>
                  <a:off x="4960253" y="4153204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Rectangle 155"/>
                <p:cNvSpPr>
                  <a:spLocks/>
                </p:cNvSpPr>
                <p:nvPr/>
              </p:nvSpPr>
              <p:spPr>
                <a:xfrm>
                  <a:off x="4960253" y="4283946"/>
                  <a:ext cx="172800" cy="133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57" name="Group 156"/>
                <p:cNvGrpSpPr/>
                <p:nvPr/>
              </p:nvGrpSpPr>
              <p:grpSpPr>
                <a:xfrm>
                  <a:off x="5133053" y="4153204"/>
                  <a:ext cx="172800" cy="394685"/>
                  <a:chOff x="6524518" y="4153204"/>
                  <a:chExt cx="172800" cy="394685"/>
                </a:xfrm>
              </p:grpSpPr>
              <p:sp>
                <p:nvSpPr>
                  <p:cNvPr id="164" name="Rectangle 163"/>
                  <p:cNvSpPr>
                    <a:spLocks/>
                  </p:cNvSpPr>
                  <p:nvPr/>
                </p:nvSpPr>
                <p:spPr>
                  <a:xfrm>
                    <a:off x="6524518" y="4153204"/>
                    <a:ext cx="172800" cy="3946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5" name="Rectangle 164"/>
                  <p:cNvSpPr>
                    <a:spLocks/>
                  </p:cNvSpPr>
                  <p:nvPr/>
                </p:nvSpPr>
                <p:spPr>
                  <a:xfrm>
                    <a:off x="6524518" y="4283946"/>
                    <a:ext cx="172800" cy="133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58" name="Group 157"/>
                <p:cNvGrpSpPr/>
                <p:nvPr/>
              </p:nvGrpSpPr>
              <p:grpSpPr>
                <a:xfrm>
                  <a:off x="5306977" y="4153204"/>
                  <a:ext cx="172800" cy="394685"/>
                  <a:chOff x="6524518" y="4153204"/>
                  <a:chExt cx="172800" cy="394685"/>
                </a:xfrm>
              </p:grpSpPr>
              <p:sp>
                <p:nvSpPr>
                  <p:cNvPr id="162" name="Rectangle 161"/>
                  <p:cNvSpPr>
                    <a:spLocks/>
                  </p:cNvSpPr>
                  <p:nvPr/>
                </p:nvSpPr>
                <p:spPr>
                  <a:xfrm>
                    <a:off x="6524518" y="4153204"/>
                    <a:ext cx="172800" cy="39468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3" name="Rectangle 162"/>
                  <p:cNvSpPr>
                    <a:spLocks/>
                  </p:cNvSpPr>
                  <p:nvPr/>
                </p:nvSpPr>
                <p:spPr>
                  <a:xfrm>
                    <a:off x="6524518" y="4283946"/>
                    <a:ext cx="172800" cy="1332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5479777" y="4153204"/>
                  <a:ext cx="172800" cy="394685"/>
                  <a:chOff x="6524518" y="4153204"/>
                  <a:chExt cx="172800" cy="394685"/>
                </a:xfrm>
              </p:grpSpPr>
              <p:sp>
                <p:nvSpPr>
                  <p:cNvPr id="160" name="Rectangle 159"/>
                  <p:cNvSpPr>
                    <a:spLocks/>
                  </p:cNvSpPr>
                  <p:nvPr/>
                </p:nvSpPr>
                <p:spPr>
                  <a:xfrm>
                    <a:off x="6524518" y="4153204"/>
                    <a:ext cx="172800" cy="3946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1" name="Rectangle 160"/>
                  <p:cNvSpPr>
                    <a:spLocks/>
                  </p:cNvSpPr>
                  <p:nvPr/>
                </p:nvSpPr>
                <p:spPr>
                  <a:xfrm>
                    <a:off x="6524518" y="4283946"/>
                    <a:ext cx="172800" cy="133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151" name="Group 150"/>
              <p:cNvGrpSpPr/>
              <p:nvPr/>
            </p:nvGrpSpPr>
            <p:grpSpPr>
              <a:xfrm>
                <a:off x="5652577" y="4153204"/>
                <a:ext cx="172800" cy="394685"/>
                <a:chOff x="6524518" y="4153204"/>
                <a:chExt cx="172800" cy="394685"/>
              </a:xfrm>
            </p:grpSpPr>
            <p:sp>
              <p:nvSpPr>
                <p:cNvPr id="152" name="Rectangle 151"/>
                <p:cNvSpPr>
                  <a:spLocks/>
                </p:cNvSpPr>
                <p:nvPr/>
              </p:nvSpPr>
              <p:spPr>
                <a:xfrm>
                  <a:off x="6524518" y="4153204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Rectangle 152"/>
                <p:cNvSpPr>
                  <a:spLocks/>
                </p:cNvSpPr>
                <p:nvPr/>
              </p:nvSpPr>
              <p:spPr>
                <a:xfrm>
                  <a:off x="6524518" y="4283946"/>
                  <a:ext cx="172800" cy="133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166" name="Group 165"/>
          <p:cNvGrpSpPr/>
          <p:nvPr/>
        </p:nvGrpSpPr>
        <p:grpSpPr>
          <a:xfrm>
            <a:off x="3470588" y="4079479"/>
            <a:ext cx="822662" cy="674443"/>
            <a:chOff x="3433070" y="4147953"/>
            <a:chExt cx="891218" cy="730647"/>
          </a:xfrm>
        </p:grpSpPr>
        <p:sp>
          <p:nvSpPr>
            <p:cNvPr id="167" name="Rectangle 166"/>
            <p:cNvSpPr>
              <a:spLocks/>
            </p:cNvSpPr>
            <p:nvPr/>
          </p:nvSpPr>
          <p:spPr>
            <a:xfrm>
              <a:off x="3597477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38" dirty="0">
                  <a:solidFill>
                    <a:prstClr val="black"/>
                  </a:solidFill>
                </a:rPr>
                <a:t>R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P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V</a:t>
              </a:r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68" name="Rectangle 167"/>
            <p:cNvSpPr>
              <a:spLocks/>
            </p:cNvSpPr>
            <p:nvPr/>
          </p:nvSpPr>
          <p:spPr>
            <a:xfrm>
              <a:off x="3767111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69" name="Rectangle 168"/>
            <p:cNvSpPr>
              <a:spLocks/>
            </p:cNvSpPr>
            <p:nvPr/>
          </p:nvSpPr>
          <p:spPr>
            <a:xfrm>
              <a:off x="3767111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3433070" y="4593868"/>
              <a:ext cx="891218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RPV </a:t>
              </a:r>
              <a:r>
                <a:rPr lang="hr-HR" sz="1108" dirty="0" err="1">
                  <a:solidFill>
                    <a:prstClr val="black"/>
                  </a:solidFill>
                </a:rPr>
                <a:t>trends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sp>
          <p:nvSpPr>
            <p:cNvPr id="171" name="Rectangle 170"/>
            <p:cNvSpPr>
              <a:spLocks/>
            </p:cNvSpPr>
            <p:nvPr/>
          </p:nvSpPr>
          <p:spPr>
            <a:xfrm>
              <a:off x="3939911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2" name="Rectangle 171"/>
            <p:cNvSpPr>
              <a:spLocks/>
            </p:cNvSpPr>
            <p:nvPr/>
          </p:nvSpPr>
          <p:spPr>
            <a:xfrm>
              <a:off x="3939911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3" name="Rectangle 172"/>
            <p:cNvSpPr>
              <a:spLocks/>
            </p:cNvSpPr>
            <p:nvPr/>
          </p:nvSpPr>
          <p:spPr>
            <a:xfrm>
              <a:off x="4112711" y="4147953"/>
              <a:ext cx="172800" cy="3946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4" name="Rectangle 173"/>
            <p:cNvSpPr>
              <a:spLocks/>
            </p:cNvSpPr>
            <p:nvPr/>
          </p:nvSpPr>
          <p:spPr>
            <a:xfrm>
              <a:off x="4112711" y="4278695"/>
              <a:ext cx="172800" cy="133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831901" y="4079479"/>
            <a:ext cx="867545" cy="674443"/>
            <a:chOff x="5991156" y="4147953"/>
            <a:chExt cx="939840" cy="730647"/>
          </a:xfrm>
        </p:grpSpPr>
        <p:sp>
          <p:nvSpPr>
            <p:cNvPr id="176" name="Rectangle 175"/>
            <p:cNvSpPr>
              <a:spLocks/>
            </p:cNvSpPr>
            <p:nvPr/>
          </p:nvSpPr>
          <p:spPr>
            <a:xfrm>
              <a:off x="6310386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38" dirty="0">
                  <a:solidFill>
                    <a:prstClr val="black"/>
                  </a:solidFill>
                </a:rPr>
                <a:t>R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P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V</a:t>
              </a:r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7" name="Rectangle 176"/>
            <p:cNvSpPr>
              <a:spLocks/>
            </p:cNvSpPr>
            <p:nvPr/>
          </p:nvSpPr>
          <p:spPr>
            <a:xfrm>
              <a:off x="6480020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8" name="Rectangle 177"/>
            <p:cNvSpPr>
              <a:spLocks/>
            </p:cNvSpPr>
            <p:nvPr/>
          </p:nvSpPr>
          <p:spPr>
            <a:xfrm>
              <a:off x="6480020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5991156" y="4593868"/>
              <a:ext cx="939840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RPV „to </a:t>
              </a:r>
              <a:r>
                <a:rPr lang="hr-HR" sz="1108" dirty="0" err="1">
                  <a:solidFill>
                    <a:prstClr val="black"/>
                  </a:solidFill>
                </a:rPr>
                <a:t>be</a:t>
              </a:r>
              <a:r>
                <a:rPr lang="hr-HR" sz="1108" dirty="0">
                  <a:solidFill>
                    <a:prstClr val="black"/>
                  </a:solidFill>
                </a:rPr>
                <a:t>”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7189843" y="4100887"/>
            <a:ext cx="910827" cy="653034"/>
            <a:chOff x="7462262" y="4171146"/>
            <a:chExt cx="986730" cy="707454"/>
          </a:xfrm>
        </p:grpSpPr>
        <p:sp>
          <p:nvSpPr>
            <p:cNvPr id="181" name="TextBox 180"/>
            <p:cNvSpPr txBox="1"/>
            <p:nvPr/>
          </p:nvSpPr>
          <p:spPr>
            <a:xfrm>
              <a:off x="7462262" y="4593868"/>
              <a:ext cx="986730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Test &amp; </a:t>
              </a:r>
              <a:r>
                <a:rPr lang="hr-HR" sz="1108" dirty="0" err="1">
                  <a:solidFill>
                    <a:prstClr val="black"/>
                  </a:solidFill>
                </a:rPr>
                <a:t>Learn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sp>
          <p:nvSpPr>
            <p:cNvPr id="182" name="Rectangle 181"/>
            <p:cNvSpPr>
              <a:spLocks/>
            </p:cNvSpPr>
            <p:nvPr/>
          </p:nvSpPr>
          <p:spPr>
            <a:xfrm rot="20913174">
              <a:off x="7631547" y="4171147"/>
              <a:ext cx="274142" cy="394685"/>
            </a:xfrm>
            <a:prstGeom prst="rect">
              <a:avLst/>
            </a:prstGeom>
            <a:solidFill>
              <a:srgbClr val="FFB9B9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T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sp>
          <p:nvSpPr>
            <p:cNvPr id="183" name="Rectangle 182"/>
            <p:cNvSpPr>
              <a:spLocks/>
            </p:cNvSpPr>
            <p:nvPr/>
          </p:nvSpPr>
          <p:spPr>
            <a:xfrm rot="683747">
              <a:off x="7956391" y="4171146"/>
              <a:ext cx="274142" cy="39468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L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942040" y="1268760"/>
            <a:ext cx="2670422" cy="911175"/>
            <a:chOff x="5027142" y="1103007"/>
            <a:chExt cx="2892957" cy="987106"/>
          </a:xfrm>
        </p:grpSpPr>
        <p:sp>
          <p:nvSpPr>
            <p:cNvPr id="185" name="Curved Right Arrow 184"/>
            <p:cNvSpPr/>
            <p:nvPr/>
          </p:nvSpPr>
          <p:spPr>
            <a:xfrm rot="5400000">
              <a:off x="6157227" y="327240"/>
              <a:ext cx="632788" cy="2892957"/>
            </a:xfrm>
            <a:prstGeom prst="curvedRightArrow">
              <a:avLst>
                <a:gd name="adj1" fmla="val 35831"/>
                <a:gd name="adj2" fmla="val 68803"/>
                <a:gd name="adj3" fmla="val 25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5883490" y="1103007"/>
              <a:ext cx="1155179" cy="28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BM </a:t>
              </a:r>
              <a:r>
                <a:rPr lang="hr-HR" sz="1108" dirty="0" err="1">
                  <a:solidFill>
                    <a:prstClr val="black"/>
                  </a:solidFill>
                </a:rPr>
                <a:t>corrections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1202998" y="5178307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1.</a:t>
            </a:r>
            <a:endParaRPr lang="en-US" sz="1662" dirty="0">
              <a:solidFill>
                <a:prstClr val="black"/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2469610" y="5193449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2.</a:t>
            </a:r>
            <a:endParaRPr lang="en-US" sz="1662" dirty="0">
              <a:solidFill>
                <a:prstClr val="black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3769983" y="5178307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3.</a:t>
            </a:r>
            <a:endParaRPr lang="en-US" sz="1662" dirty="0">
              <a:solidFill>
                <a:prstClr val="black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4928440" y="5178307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4.</a:t>
            </a:r>
            <a:endParaRPr lang="en-US" sz="1662" dirty="0">
              <a:solidFill>
                <a:prstClr val="black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6061294" y="5193449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5.</a:t>
            </a:r>
            <a:endParaRPr lang="en-US" sz="1662" dirty="0">
              <a:solidFill>
                <a:prstClr val="black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7337736" y="5190959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6.</a:t>
            </a:r>
            <a:endParaRPr lang="en-US" sz="1662" dirty="0">
              <a:solidFill>
                <a:prstClr val="black"/>
              </a:solidFill>
            </a:endParaRPr>
          </a:p>
        </p:txBody>
      </p:sp>
      <p:grpSp>
        <p:nvGrpSpPr>
          <p:cNvPr id="193" name="Group 192"/>
          <p:cNvGrpSpPr/>
          <p:nvPr/>
        </p:nvGrpSpPr>
        <p:grpSpPr>
          <a:xfrm>
            <a:off x="3321361" y="1865830"/>
            <a:ext cx="1208984" cy="1929523"/>
            <a:chOff x="3271406" y="1749832"/>
            <a:chExt cx="1309732" cy="2090317"/>
          </a:xfrm>
        </p:grpSpPr>
        <p:sp>
          <p:nvSpPr>
            <p:cNvPr id="194" name="Isosceles Triangle 193"/>
            <p:cNvSpPr/>
            <p:nvPr/>
          </p:nvSpPr>
          <p:spPr>
            <a:xfrm rot="5400000">
              <a:off x="3244271" y="3178823"/>
              <a:ext cx="443948" cy="19876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95" name="Isosceles Triangle 194"/>
            <p:cNvSpPr/>
            <p:nvPr/>
          </p:nvSpPr>
          <p:spPr>
            <a:xfrm rot="5400000" flipV="1">
              <a:off x="4173328" y="3192009"/>
              <a:ext cx="443948" cy="1980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96" name="Isosceles Triangle 195"/>
            <p:cNvSpPr/>
            <p:nvPr/>
          </p:nvSpPr>
          <p:spPr>
            <a:xfrm rot="10800000">
              <a:off x="3704303" y="2772459"/>
              <a:ext cx="443948" cy="19876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97" name="Isosceles Triangle 196"/>
            <p:cNvSpPr/>
            <p:nvPr/>
          </p:nvSpPr>
          <p:spPr>
            <a:xfrm rot="10800000" flipV="1">
              <a:off x="3715138" y="3642149"/>
              <a:ext cx="443948" cy="1980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3271406" y="1749832"/>
              <a:ext cx="1309732" cy="284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r-HR" sz="1108" dirty="0">
                  <a:solidFill>
                    <a:srgbClr val="5B9BD5">
                      <a:lumMod val="75000"/>
                    </a:srgbClr>
                  </a:solidFill>
                </a:rPr>
                <a:t>I</a:t>
              </a:r>
              <a:r>
                <a:rPr lang="en-US" sz="1108" dirty="0" err="1">
                  <a:solidFill>
                    <a:srgbClr val="5B9BD5">
                      <a:lumMod val="75000"/>
                    </a:srgbClr>
                  </a:solidFill>
                </a:rPr>
                <a:t>nfluencing</a:t>
              </a:r>
              <a:r>
                <a:rPr lang="en-US" sz="1108" dirty="0">
                  <a:solidFill>
                    <a:srgbClr val="5B9BD5">
                      <a:lumMod val="75000"/>
                    </a:srgbClr>
                  </a:solidFill>
                </a:rPr>
                <a:t> force</a:t>
              </a:r>
              <a:r>
                <a:rPr lang="hr-HR" sz="1108" dirty="0">
                  <a:solidFill>
                    <a:srgbClr val="5B9BD5">
                      <a:lumMod val="75000"/>
                    </a:srgbClr>
                  </a:solidFill>
                </a:rPr>
                <a:t>s</a:t>
              </a: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755576" y="3703495"/>
            <a:ext cx="1205779" cy="1315492"/>
            <a:chOff x="1880820" y="2892310"/>
            <a:chExt cx="1306260" cy="1425116"/>
          </a:xfrm>
        </p:grpSpPr>
        <p:grpSp>
          <p:nvGrpSpPr>
            <p:cNvPr id="200" name="Group 199"/>
            <p:cNvGrpSpPr/>
            <p:nvPr/>
          </p:nvGrpSpPr>
          <p:grpSpPr>
            <a:xfrm>
              <a:off x="2101951" y="2892310"/>
              <a:ext cx="864000" cy="827779"/>
              <a:chOff x="3089230" y="2892310"/>
              <a:chExt cx="864000" cy="827779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3089230" y="2892310"/>
                <a:ext cx="864000" cy="540003"/>
                <a:chOff x="3725334" y="2494286"/>
                <a:chExt cx="864000" cy="540003"/>
              </a:xfrm>
            </p:grpSpPr>
            <p:sp>
              <p:nvSpPr>
                <p:cNvPr id="219" name="Rectangle 218"/>
                <p:cNvSpPr>
                  <a:spLocks noChangeAspect="1"/>
                </p:cNvSpPr>
                <p:nvPr/>
              </p:nvSpPr>
              <p:spPr>
                <a:xfrm>
                  <a:off x="3725334" y="2494289"/>
                  <a:ext cx="864000" cy="54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0" name="Rectangle 219"/>
                <p:cNvSpPr>
                  <a:spLocks noChangeAspect="1"/>
                </p:cNvSpPr>
                <p:nvPr/>
              </p:nvSpPr>
              <p:spPr>
                <a:xfrm>
                  <a:off x="3725334" y="2888974"/>
                  <a:ext cx="864000" cy="1453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Rectangle 220"/>
                <p:cNvSpPr>
                  <a:spLocks/>
                </p:cNvSpPr>
                <p:nvPr/>
              </p:nvSpPr>
              <p:spPr>
                <a:xfrm>
                  <a:off x="3725334" y="2494288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Rectangle 221"/>
                <p:cNvSpPr>
                  <a:spLocks/>
                </p:cNvSpPr>
                <p:nvPr/>
              </p:nvSpPr>
              <p:spPr>
                <a:xfrm>
                  <a:off x="3898134" y="2494287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Rectangle 222"/>
                <p:cNvSpPr>
                  <a:spLocks/>
                </p:cNvSpPr>
                <p:nvPr/>
              </p:nvSpPr>
              <p:spPr>
                <a:xfrm>
                  <a:off x="4243734" y="2494286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24" name="Straight Connector 223"/>
                <p:cNvCxnSpPr>
                  <a:stCxn id="223" idx="1"/>
                  <a:endCxn id="223" idx="3"/>
                </p:cNvCxnSpPr>
                <p:nvPr/>
              </p:nvCxnSpPr>
              <p:spPr>
                <a:xfrm>
                  <a:off x="4243734" y="2691629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25" name="Straight Connector 224"/>
                <p:cNvCxnSpPr>
                  <a:stCxn id="222" idx="1"/>
                  <a:endCxn id="222" idx="3"/>
                </p:cNvCxnSpPr>
                <p:nvPr/>
              </p:nvCxnSpPr>
              <p:spPr>
                <a:xfrm>
                  <a:off x="3898134" y="2691630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26" name="Straight Connector 225"/>
                <p:cNvCxnSpPr>
                  <a:stCxn id="220" idx="0"/>
                  <a:endCxn id="220" idx="2"/>
                </p:cNvCxnSpPr>
                <p:nvPr/>
              </p:nvCxnSpPr>
              <p:spPr>
                <a:xfrm>
                  <a:off x="4157334" y="2888974"/>
                  <a:ext cx="0" cy="145315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215" name="Rectangle 214"/>
              <p:cNvSpPr>
                <a:spLocks noChangeAspect="1"/>
              </p:cNvSpPr>
              <p:nvPr/>
            </p:nvSpPr>
            <p:spPr>
              <a:xfrm>
                <a:off x="3089230" y="3429459"/>
                <a:ext cx="864000" cy="1453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16" name="Straight Connector 215"/>
              <p:cNvCxnSpPr>
                <a:stCxn id="215" idx="0"/>
                <a:endCxn id="215" idx="2"/>
              </p:cNvCxnSpPr>
              <p:nvPr/>
            </p:nvCxnSpPr>
            <p:spPr>
              <a:xfrm>
                <a:off x="3521230" y="3429459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7" name="Rectangle 216"/>
              <p:cNvSpPr>
                <a:spLocks noChangeAspect="1"/>
              </p:cNvSpPr>
              <p:nvPr/>
            </p:nvSpPr>
            <p:spPr>
              <a:xfrm>
                <a:off x="3089230" y="3574774"/>
                <a:ext cx="864000" cy="14531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18" name="Straight Connector 217"/>
              <p:cNvCxnSpPr>
                <a:stCxn id="217" idx="0"/>
                <a:endCxn id="217" idx="2"/>
              </p:cNvCxnSpPr>
              <p:nvPr/>
            </p:nvCxnSpPr>
            <p:spPr>
              <a:xfrm>
                <a:off x="3521230" y="3574774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01" name="TextBox 200"/>
            <p:cNvSpPr txBox="1"/>
            <p:nvPr/>
          </p:nvSpPr>
          <p:spPr>
            <a:xfrm>
              <a:off x="1880820" y="3847992"/>
              <a:ext cx="1306260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 err="1">
                  <a:solidFill>
                    <a:prstClr val="black"/>
                  </a:solidFill>
                </a:rPr>
                <a:t>Two</a:t>
              </a:r>
              <a:r>
                <a:rPr lang="hr-HR" sz="1108" dirty="0">
                  <a:solidFill>
                    <a:prstClr val="black"/>
                  </a:solidFill>
                </a:rPr>
                <a:t> </a:t>
              </a:r>
              <a:r>
                <a:rPr lang="hr-HR" sz="1108" dirty="0" err="1">
                  <a:solidFill>
                    <a:prstClr val="black"/>
                  </a:solidFill>
                </a:rPr>
                <a:t>perspectives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BM </a:t>
              </a:r>
              <a:r>
                <a:rPr lang="hr-HR" sz="1108" dirty="0" err="1">
                  <a:solidFill>
                    <a:prstClr val="black"/>
                  </a:solidFill>
                </a:rPr>
                <a:t>impact</a:t>
              </a:r>
              <a:r>
                <a:rPr lang="hr-HR" sz="1108" dirty="0">
                  <a:solidFill>
                    <a:prstClr val="black"/>
                  </a:solidFill>
                </a:rPr>
                <a:t> „as </a:t>
              </a:r>
              <a:r>
                <a:rPr lang="hr-HR" sz="1108" dirty="0" err="1">
                  <a:solidFill>
                    <a:prstClr val="black"/>
                  </a:solidFill>
                </a:rPr>
                <a:t>is</a:t>
              </a:r>
              <a:r>
                <a:rPr lang="hr-HR" sz="1108" dirty="0">
                  <a:solidFill>
                    <a:prstClr val="black"/>
                  </a:solidFill>
                </a:rPr>
                <a:t>”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grpSp>
          <p:nvGrpSpPr>
            <p:cNvPr id="202" name="Group 201"/>
            <p:cNvGrpSpPr>
              <a:grpSpLocks noChangeAspect="1"/>
            </p:cNvGrpSpPr>
            <p:nvPr/>
          </p:nvGrpSpPr>
          <p:grpSpPr>
            <a:xfrm>
              <a:off x="2681584" y="3602203"/>
              <a:ext cx="88239" cy="73397"/>
              <a:chOff x="1410731" y="980661"/>
              <a:chExt cx="693039" cy="576469"/>
            </a:xfrm>
          </p:grpSpPr>
          <p:cxnSp>
            <p:nvCxnSpPr>
              <p:cNvPr id="212" name="Straight Connector 211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/>
            <p:cNvGrpSpPr>
              <a:grpSpLocks noChangeAspect="1"/>
            </p:cNvGrpSpPr>
            <p:nvPr/>
          </p:nvGrpSpPr>
          <p:grpSpPr>
            <a:xfrm>
              <a:off x="2317031" y="3457586"/>
              <a:ext cx="88239" cy="73397"/>
              <a:chOff x="1410731" y="980661"/>
              <a:chExt cx="693039" cy="576469"/>
            </a:xfrm>
          </p:grpSpPr>
          <p:cxnSp>
            <p:nvCxnSpPr>
              <p:cNvPr id="210" name="Straight Connector 209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Group 203"/>
            <p:cNvGrpSpPr>
              <a:grpSpLocks noChangeAspect="1"/>
            </p:cNvGrpSpPr>
            <p:nvPr/>
          </p:nvGrpSpPr>
          <p:grpSpPr>
            <a:xfrm>
              <a:off x="2681584" y="3447636"/>
              <a:ext cx="88239" cy="73397"/>
              <a:chOff x="1410731" y="980661"/>
              <a:chExt cx="693039" cy="576469"/>
            </a:xfrm>
          </p:grpSpPr>
          <p:cxnSp>
            <p:nvCxnSpPr>
              <p:cNvPr id="208" name="Straight Connector 207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Group 204"/>
            <p:cNvGrpSpPr>
              <a:grpSpLocks noChangeAspect="1"/>
            </p:cNvGrpSpPr>
            <p:nvPr/>
          </p:nvGrpSpPr>
          <p:grpSpPr>
            <a:xfrm>
              <a:off x="2185593" y="3591816"/>
              <a:ext cx="88239" cy="73397"/>
              <a:chOff x="1410731" y="980661"/>
              <a:chExt cx="693039" cy="576469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29" name="Picture 228" descr="https://iblue.interreg-med.eu/fileadmin/_processed_/6/e/csm_LOGO_COLOUR_iBlue_NO_BORDER_b9513a8ea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990" y="417756"/>
            <a:ext cx="965200" cy="403225"/>
          </a:xfrm>
          <a:prstGeom prst="rect">
            <a:avLst/>
          </a:prstGeom>
          <a:noFill/>
          <a:extLst/>
        </p:spPr>
      </p:pic>
      <p:grpSp>
        <p:nvGrpSpPr>
          <p:cNvPr id="232" name="Group 231"/>
          <p:cNvGrpSpPr/>
          <p:nvPr/>
        </p:nvGrpSpPr>
        <p:grpSpPr>
          <a:xfrm>
            <a:off x="836237" y="5387562"/>
            <a:ext cx="3735762" cy="811360"/>
            <a:chOff x="836237" y="5387562"/>
            <a:chExt cx="3735762" cy="811360"/>
          </a:xfrm>
        </p:grpSpPr>
        <p:sp>
          <p:nvSpPr>
            <p:cNvPr id="2" name="Left Brace 1"/>
            <p:cNvSpPr/>
            <p:nvPr/>
          </p:nvSpPr>
          <p:spPr>
            <a:xfrm rot="16200000">
              <a:off x="2513734" y="3710065"/>
              <a:ext cx="380768" cy="3735762"/>
            </a:xfrm>
            <a:prstGeom prst="leftBrace">
              <a:avLst>
                <a:gd name="adj1" fmla="val 37890"/>
                <a:gd name="adj2" fmla="val 500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845806" y="5829590"/>
              <a:ext cx="1716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Phase 1 Analysis</a:t>
              </a:r>
              <a:endParaRPr lang="hr-HR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4572000" y="5387561"/>
            <a:ext cx="3735762" cy="821619"/>
            <a:chOff x="4572000" y="5387561"/>
            <a:chExt cx="3735762" cy="821619"/>
          </a:xfrm>
        </p:grpSpPr>
        <p:sp>
          <p:nvSpPr>
            <p:cNvPr id="228" name="Left Brace 227"/>
            <p:cNvSpPr/>
            <p:nvPr/>
          </p:nvSpPr>
          <p:spPr>
            <a:xfrm rot="16200000">
              <a:off x="6249497" y="3710064"/>
              <a:ext cx="380768" cy="3735762"/>
            </a:xfrm>
            <a:prstGeom prst="leftBrace">
              <a:avLst>
                <a:gd name="adj1" fmla="val 37890"/>
                <a:gd name="adj2" fmla="val 500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5320568" y="5839848"/>
              <a:ext cx="2238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Phase 2 Improvement</a:t>
              </a:r>
              <a:endParaRPr lang="hr-HR" dirty="0">
                <a:solidFill>
                  <a:prstClr val="black"/>
                </a:solidFill>
              </a:endParaRPr>
            </a:p>
          </p:txBody>
        </p:sp>
      </p:grpSp>
      <p:sp>
        <p:nvSpPr>
          <p:cNvPr id="234" name="Oval 233"/>
          <p:cNvSpPr/>
          <p:nvPr/>
        </p:nvSpPr>
        <p:spPr>
          <a:xfrm>
            <a:off x="2948735" y="1556792"/>
            <a:ext cx="1946521" cy="326129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4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3573016"/>
            <a:ext cx="2520280" cy="2398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concepts combined into 3-PBM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1440160"/>
          </a:xfrm>
        </p:spPr>
        <p:txBody>
          <a:bodyPr/>
          <a:lstStyle/>
          <a:p>
            <a:r>
              <a:rPr lang="en-US" dirty="0" smtClean="0"/>
              <a:t>Business Model Canvas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013">
            <a:off x="5716041" y="1752261"/>
            <a:ext cx="2447679" cy="17322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578252"/>
            <a:ext cx="8229600" cy="185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RPV (Resources-Processes-Values)</a:t>
            </a:r>
            <a:br>
              <a:rPr lang="en-US" dirty="0" smtClean="0"/>
            </a:br>
            <a:r>
              <a:rPr lang="en-US" dirty="0" smtClean="0"/>
              <a:t>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1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3-PBM</a:t>
            </a:r>
            <a:r>
              <a:rPr lang="hr-HR" dirty="0" smtClean="0"/>
              <a:t> </a:t>
            </a:r>
            <a:r>
              <a:rPr lang="hr-HR" dirty="0" err="1" smtClean="0"/>
              <a:t>key</a:t>
            </a:r>
            <a:r>
              <a:rPr lang="hr-HR" dirty="0" smtClean="0"/>
              <a:t> </a:t>
            </a:r>
            <a:r>
              <a:rPr lang="hr-HR" dirty="0" err="1" smtClean="0"/>
              <a:t>forms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5737">
            <a:off x="3265357" y="1689046"/>
            <a:ext cx="2101365" cy="14871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05" y="3557160"/>
            <a:ext cx="1863529" cy="144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65" y="4077072"/>
            <a:ext cx="1863529" cy="144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65">
            <a:off x="3968066" y="1693267"/>
            <a:ext cx="2475568" cy="1748034"/>
          </a:xfrm>
          <a:prstGeom prst="rect">
            <a:avLst/>
          </a:prstGeom>
          <a:ln>
            <a:noFill/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581128"/>
            <a:ext cx="1863529" cy="144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  <p:grpSp>
        <p:nvGrpSpPr>
          <p:cNvPr id="18" name="Group 17"/>
          <p:cNvGrpSpPr/>
          <p:nvPr/>
        </p:nvGrpSpPr>
        <p:grpSpPr>
          <a:xfrm>
            <a:off x="2877715" y="5133641"/>
            <a:ext cx="2382806" cy="1312811"/>
            <a:chOff x="2877715" y="5133641"/>
            <a:chExt cx="2382806" cy="1312811"/>
          </a:xfrm>
        </p:grpSpPr>
        <p:sp>
          <p:nvSpPr>
            <p:cNvPr id="19" name="Freeform 18"/>
            <p:cNvSpPr/>
            <p:nvPr/>
          </p:nvSpPr>
          <p:spPr>
            <a:xfrm flipV="1">
              <a:off x="3120848" y="5133641"/>
              <a:ext cx="2139673" cy="1270971"/>
            </a:xfrm>
            <a:custGeom>
              <a:avLst/>
              <a:gdLst>
                <a:gd name="connsiteX0" fmla="*/ 0 w 1695157"/>
                <a:gd name="connsiteY0" fmla="*/ 64299 h 732514"/>
                <a:gd name="connsiteX1" fmla="*/ 1230923 w 1695157"/>
                <a:gd name="connsiteY1" fmla="*/ 64299 h 732514"/>
                <a:gd name="connsiteX2" fmla="*/ 1695157 w 1695157"/>
                <a:gd name="connsiteY2" fmla="*/ 732514 h 732514"/>
                <a:gd name="connsiteX0" fmla="*/ 0 w 1695157"/>
                <a:gd name="connsiteY0" fmla="*/ 64299 h 732514"/>
                <a:gd name="connsiteX1" fmla="*/ 1230923 w 1695157"/>
                <a:gd name="connsiteY1" fmla="*/ 64299 h 732514"/>
                <a:gd name="connsiteX2" fmla="*/ 1695157 w 1695157"/>
                <a:gd name="connsiteY2" fmla="*/ 732514 h 732514"/>
                <a:gd name="connsiteX0" fmla="*/ 0 w 1695157"/>
                <a:gd name="connsiteY0" fmla="*/ 23024 h 691239"/>
                <a:gd name="connsiteX1" fmla="*/ 1230923 w 1695157"/>
                <a:gd name="connsiteY1" fmla="*/ 23024 h 691239"/>
                <a:gd name="connsiteX2" fmla="*/ 1695157 w 1695157"/>
                <a:gd name="connsiteY2" fmla="*/ 691239 h 691239"/>
                <a:gd name="connsiteX0" fmla="*/ 0 w 1695157"/>
                <a:gd name="connsiteY0" fmla="*/ 23024 h 691239"/>
                <a:gd name="connsiteX1" fmla="*/ 1230923 w 1695157"/>
                <a:gd name="connsiteY1" fmla="*/ 23024 h 691239"/>
                <a:gd name="connsiteX2" fmla="*/ 1695157 w 1695157"/>
                <a:gd name="connsiteY2" fmla="*/ 691239 h 691239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5157" h="668215">
                  <a:moveTo>
                    <a:pt x="0" y="0"/>
                  </a:moveTo>
                  <a:cubicBezTo>
                    <a:pt x="1233853" y="586"/>
                    <a:pt x="12896" y="8207"/>
                    <a:pt x="1230923" y="0"/>
                  </a:cubicBezTo>
                  <a:cubicBezTo>
                    <a:pt x="1689295" y="667043"/>
                    <a:pt x="1238543" y="-4103"/>
                    <a:pt x="1695157" y="668215"/>
                  </a:cubicBezTo>
                </a:path>
              </a:pathLst>
            </a:custGeom>
            <a:noFill/>
            <a:ln w="31750" cap="rnd">
              <a:solidFill>
                <a:srgbClr val="C0000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77715" y="6077120"/>
              <a:ext cx="1846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Influencing forces</a:t>
              </a:r>
              <a:endParaRPr lang="hr-HR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584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Rationale </a:t>
            </a:r>
            <a:r>
              <a:rPr lang="en-US" b="1" dirty="0"/>
              <a:t>for forces and </a:t>
            </a:r>
            <a:r>
              <a:rPr lang="en-US" b="1" dirty="0" smtClean="0"/>
              <a:t>trends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Forces and trends affecting economic perspective?</a:t>
            </a:r>
          </a:p>
          <a:p>
            <a:endParaRPr lang="en-US" dirty="0" smtClean="0"/>
          </a:p>
          <a:p>
            <a:r>
              <a:rPr lang="en-US" dirty="0" smtClean="0"/>
              <a:t>Forces and trends affecting society perspective influencing economic performance?</a:t>
            </a:r>
          </a:p>
          <a:p>
            <a:endParaRPr lang="en-US" dirty="0" smtClean="0"/>
          </a:p>
          <a:p>
            <a:r>
              <a:rPr lang="en-US" dirty="0" smtClean="0"/>
              <a:t>Forces and trends affecting environmental perspective influencing economic performance?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27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74834" y="2358005"/>
            <a:ext cx="974947" cy="1057827"/>
            <a:chOff x="621001" y="2283021"/>
            <a:chExt cx="1056193" cy="1145979"/>
          </a:xfrm>
        </p:grpSpPr>
        <p:grpSp>
          <p:nvGrpSpPr>
            <p:cNvPr id="5" name="Group 4"/>
            <p:cNvGrpSpPr/>
            <p:nvPr/>
          </p:nvGrpSpPr>
          <p:grpSpPr>
            <a:xfrm>
              <a:off x="717097" y="2888997"/>
              <a:ext cx="864000" cy="540003"/>
              <a:chOff x="717097" y="2888997"/>
              <a:chExt cx="864000" cy="540003"/>
            </a:xfrm>
          </p:grpSpPr>
          <p:sp>
            <p:nvSpPr>
              <p:cNvPr id="7" name="Rectangle 6"/>
              <p:cNvSpPr>
                <a:spLocks noChangeAspect="1"/>
              </p:cNvSpPr>
              <p:nvPr/>
            </p:nvSpPr>
            <p:spPr>
              <a:xfrm>
                <a:off x="717097" y="2889000"/>
                <a:ext cx="864000" cy="54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Rectangle 7"/>
              <p:cNvSpPr>
                <a:spLocks noChangeAspect="1"/>
              </p:cNvSpPr>
              <p:nvPr/>
            </p:nvSpPr>
            <p:spPr>
              <a:xfrm>
                <a:off x="717097" y="3283685"/>
                <a:ext cx="864000" cy="1453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Rectangle 8"/>
              <p:cNvSpPr>
                <a:spLocks/>
              </p:cNvSpPr>
              <p:nvPr/>
            </p:nvSpPr>
            <p:spPr>
              <a:xfrm>
                <a:off x="717097" y="2888999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Rectangle 9"/>
              <p:cNvSpPr>
                <a:spLocks/>
              </p:cNvSpPr>
              <p:nvPr/>
            </p:nvSpPr>
            <p:spPr>
              <a:xfrm>
                <a:off x="889897" y="2888998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Rectangle 10"/>
              <p:cNvSpPr>
                <a:spLocks/>
              </p:cNvSpPr>
              <p:nvPr/>
            </p:nvSpPr>
            <p:spPr>
              <a:xfrm>
                <a:off x="1235497" y="2888997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2" name="Straight Connector 11"/>
              <p:cNvCxnSpPr>
                <a:stCxn id="11" idx="1"/>
                <a:endCxn id="11" idx="3"/>
              </p:cNvCxnSpPr>
              <p:nvPr/>
            </p:nvCxnSpPr>
            <p:spPr>
              <a:xfrm>
                <a:off x="1235497" y="3086340"/>
                <a:ext cx="172800" cy="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" name="Straight Connector 12"/>
              <p:cNvCxnSpPr>
                <a:stCxn id="10" idx="1"/>
                <a:endCxn id="10" idx="3"/>
              </p:cNvCxnSpPr>
              <p:nvPr/>
            </p:nvCxnSpPr>
            <p:spPr>
              <a:xfrm>
                <a:off x="889897" y="3086341"/>
                <a:ext cx="172800" cy="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" name="Straight Connector 13"/>
              <p:cNvCxnSpPr>
                <a:stCxn id="8" idx="0"/>
                <a:endCxn id="8" idx="2"/>
              </p:cNvCxnSpPr>
              <p:nvPr/>
            </p:nvCxnSpPr>
            <p:spPr>
              <a:xfrm>
                <a:off x="1149097" y="3283685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621001" y="2283021"/>
              <a:ext cx="1056193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 err="1">
                  <a:solidFill>
                    <a:prstClr val="black"/>
                  </a:solidFill>
                </a:rPr>
                <a:t>Economic</a:t>
              </a:r>
              <a:r>
                <a:rPr lang="hr-HR" sz="1108" dirty="0">
                  <a:solidFill>
                    <a:prstClr val="black"/>
                  </a:solidFill>
                </a:rPr>
                <a:t> BM</a:t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„as </a:t>
              </a:r>
              <a:r>
                <a:rPr lang="hr-HR" sz="1108" dirty="0" err="1">
                  <a:solidFill>
                    <a:prstClr val="black"/>
                  </a:solidFill>
                </a:rPr>
                <a:t>is</a:t>
              </a:r>
              <a:r>
                <a:rPr lang="hr-HR" sz="1108" dirty="0">
                  <a:solidFill>
                    <a:prstClr val="black"/>
                  </a:solidFill>
                </a:rPr>
                <a:t>”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31839" y="2369342"/>
            <a:ext cx="976550" cy="1305599"/>
            <a:chOff x="4691091" y="2295303"/>
            <a:chExt cx="1057929" cy="1414399"/>
          </a:xfrm>
        </p:grpSpPr>
        <p:grpSp>
          <p:nvGrpSpPr>
            <p:cNvPr id="16" name="Group 15"/>
            <p:cNvGrpSpPr/>
            <p:nvPr/>
          </p:nvGrpSpPr>
          <p:grpSpPr>
            <a:xfrm>
              <a:off x="4788053" y="2881923"/>
              <a:ext cx="864000" cy="827779"/>
              <a:chOff x="3089230" y="2892310"/>
              <a:chExt cx="864000" cy="827779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089230" y="2892310"/>
                <a:ext cx="864000" cy="540003"/>
                <a:chOff x="3725334" y="2494286"/>
                <a:chExt cx="864000" cy="540003"/>
              </a:xfrm>
            </p:grpSpPr>
            <p:sp>
              <p:nvSpPr>
                <p:cNvPr id="39" name="Rectangle 38"/>
                <p:cNvSpPr>
                  <a:spLocks noChangeAspect="1"/>
                </p:cNvSpPr>
                <p:nvPr/>
              </p:nvSpPr>
              <p:spPr>
                <a:xfrm>
                  <a:off x="3725334" y="2494289"/>
                  <a:ext cx="864000" cy="54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Rectangle 39"/>
                <p:cNvSpPr>
                  <a:spLocks noChangeAspect="1"/>
                </p:cNvSpPr>
                <p:nvPr/>
              </p:nvSpPr>
              <p:spPr>
                <a:xfrm>
                  <a:off x="3725334" y="2888974"/>
                  <a:ext cx="864000" cy="1453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Rectangle 40"/>
                <p:cNvSpPr>
                  <a:spLocks/>
                </p:cNvSpPr>
                <p:nvPr/>
              </p:nvSpPr>
              <p:spPr>
                <a:xfrm>
                  <a:off x="3725334" y="2494288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Rectangle 41"/>
                <p:cNvSpPr>
                  <a:spLocks/>
                </p:cNvSpPr>
                <p:nvPr/>
              </p:nvSpPr>
              <p:spPr>
                <a:xfrm>
                  <a:off x="3898134" y="2494287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Rectangle 42"/>
                <p:cNvSpPr>
                  <a:spLocks/>
                </p:cNvSpPr>
                <p:nvPr/>
              </p:nvSpPr>
              <p:spPr>
                <a:xfrm>
                  <a:off x="4243734" y="2494286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4" name="Straight Connector 43"/>
                <p:cNvCxnSpPr>
                  <a:stCxn id="43" idx="1"/>
                  <a:endCxn id="43" idx="3"/>
                </p:cNvCxnSpPr>
                <p:nvPr/>
              </p:nvCxnSpPr>
              <p:spPr>
                <a:xfrm>
                  <a:off x="4243734" y="2691629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5" name="Straight Connector 44"/>
                <p:cNvCxnSpPr>
                  <a:stCxn id="42" idx="1"/>
                  <a:endCxn id="42" idx="3"/>
                </p:cNvCxnSpPr>
                <p:nvPr/>
              </p:nvCxnSpPr>
              <p:spPr>
                <a:xfrm>
                  <a:off x="3898134" y="2691630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6" name="Straight Connector 45"/>
                <p:cNvCxnSpPr>
                  <a:stCxn id="40" idx="0"/>
                  <a:endCxn id="40" idx="2"/>
                </p:cNvCxnSpPr>
                <p:nvPr/>
              </p:nvCxnSpPr>
              <p:spPr>
                <a:xfrm>
                  <a:off x="4157334" y="2888974"/>
                  <a:ext cx="0" cy="145315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35" name="Rectangle 34"/>
              <p:cNvSpPr>
                <a:spLocks noChangeAspect="1"/>
              </p:cNvSpPr>
              <p:nvPr/>
            </p:nvSpPr>
            <p:spPr>
              <a:xfrm>
                <a:off x="3089230" y="3429459"/>
                <a:ext cx="864000" cy="1453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6" name="Straight Connector 35"/>
              <p:cNvCxnSpPr>
                <a:stCxn id="35" idx="0"/>
                <a:endCxn id="35" idx="2"/>
              </p:cNvCxnSpPr>
              <p:nvPr/>
            </p:nvCxnSpPr>
            <p:spPr>
              <a:xfrm>
                <a:off x="3521230" y="3429459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7" name="Rectangle 36"/>
              <p:cNvSpPr>
                <a:spLocks noChangeAspect="1"/>
              </p:cNvSpPr>
              <p:nvPr/>
            </p:nvSpPr>
            <p:spPr>
              <a:xfrm>
                <a:off x="3089230" y="3574774"/>
                <a:ext cx="864000" cy="14531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8" name="Straight Connector 37"/>
              <p:cNvCxnSpPr>
                <a:stCxn id="37" idx="0"/>
                <a:endCxn id="37" idx="2"/>
              </p:cNvCxnSpPr>
              <p:nvPr/>
            </p:nvCxnSpPr>
            <p:spPr>
              <a:xfrm>
                <a:off x="3521230" y="3574774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4691091" y="2295303"/>
              <a:ext cx="1057929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 err="1">
                  <a:solidFill>
                    <a:prstClr val="black"/>
                  </a:solidFill>
                </a:rPr>
                <a:t>Improvement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 err="1">
                  <a:solidFill>
                    <a:prstClr val="black"/>
                  </a:solidFill>
                </a:rPr>
                <a:t>actions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>
              <a:off x="5367686" y="3591816"/>
              <a:ext cx="88239" cy="73397"/>
              <a:chOff x="1410731" y="980661"/>
              <a:chExt cx="693039" cy="576469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>
              <a:off x="5003133" y="3447199"/>
              <a:ext cx="88239" cy="73397"/>
              <a:chOff x="1410731" y="980661"/>
              <a:chExt cx="693039" cy="576469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>
              <a:grpSpLocks noChangeAspect="1"/>
            </p:cNvGrpSpPr>
            <p:nvPr/>
          </p:nvGrpSpPr>
          <p:grpSpPr>
            <a:xfrm>
              <a:off x="5367686" y="3437249"/>
              <a:ext cx="88239" cy="73397"/>
              <a:chOff x="1410731" y="980661"/>
              <a:chExt cx="693039" cy="576469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4871695" y="3581429"/>
              <a:ext cx="88239" cy="73397"/>
              <a:chOff x="1410731" y="980661"/>
              <a:chExt cx="693039" cy="576469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Freeform 21"/>
            <p:cNvSpPr>
              <a:spLocks noChangeAspect="1"/>
            </p:cNvSpPr>
            <p:nvPr/>
          </p:nvSpPr>
          <p:spPr>
            <a:xfrm>
              <a:off x="4943073" y="3062901"/>
              <a:ext cx="138673" cy="394685"/>
            </a:xfrm>
            <a:custGeom>
              <a:avLst/>
              <a:gdLst>
                <a:gd name="connsiteX0" fmla="*/ 241149 w 241149"/>
                <a:gd name="connsiteY0" fmla="*/ 0 h 490331"/>
                <a:gd name="connsiteX1" fmla="*/ 2610 w 241149"/>
                <a:gd name="connsiteY1" fmla="*/ 231913 h 490331"/>
                <a:gd name="connsiteX2" fmla="*/ 135132 w 241149"/>
                <a:gd name="connsiteY2" fmla="*/ 490331 h 4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149" h="490331">
                  <a:moveTo>
                    <a:pt x="241149" y="0"/>
                  </a:moveTo>
                  <a:cubicBezTo>
                    <a:pt x="130714" y="75095"/>
                    <a:pt x="20279" y="150191"/>
                    <a:pt x="2610" y="231913"/>
                  </a:cubicBezTo>
                  <a:cubicBezTo>
                    <a:pt x="-15059" y="313635"/>
                    <a:pt x="60036" y="401983"/>
                    <a:pt x="135132" y="490331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23" name="Freeform 22"/>
            <p:cNvSpPr>
              <a:spLocks noChangeAspect="1"/>
            </p:cNvSpPr>
            <p:nvPr/>
          </p:nvSpPr>
          <p:spPr>
            <a:xfrm flipH="1">
              <a:off x="5400805" y="3076414"/>
              <a:ext cx="140004" cy="394685"/>
            </a:xfrm>
            <a:custGeom>
              <a:avLst/>
              <a:gdLst>
                <a:gd name="connsiteX0" fmla="*/ 241149 w 241149"/>
                <a:gd name="connsiteY0" fmla="*/ 0 h 490331"/>
                <a:gd name="connsiteX1" fmla="*/ 2610 w 241149"/>
                <a:gd name="connsiteY1" fmla="*/ 231913 h 490331"/>
                <a:gd name="connsiteX2" fmla="*/ 135132 w 241149"/>
                <a:gd name="connsiteY2" fmla="*/ 490331 h 4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149" h="490331">
                  <a:moveTo>
                    <a:pt x="241149" y="0"/>
                  </a:moveTo>
                  <a:cubicBezTo>
                    <a:pt x="130714" y="75095"/>
                    <a:pt x="20279" y="150191"/>
                    <a:pt x="2610" y="231913"/>
                  </a:cubicBezTo>
                  <a:cubicBezTo>
                    <a:pt x="-15059" y="313635"/>
                    <a:pt x="60036" y="401983"/>
                    <a:pt x="135132" y="490331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24" name="Freeform 23"/>
            <p:cNvSpPr>
              <a:spLocks noChangeAspect="1"/>
            </p:cNvSpPr>
            <p:nvPr/>
          </p:nvSpPr>
          <p:spPr>
            <a:xfrm>
              <a:off x="4849609" y="3043276"/>
              <a:ext cx="189693" cy="555322"/>
            </a:xfrm>
            <a:custGeom>
              <a:avLst/>
              <a:gdLst>
                <a:gd name="connsiteX0" fmla="*/ 241149 w 241149"/>
                <a:gd name="connsiteY0" fmla="*/ 0 h 490331"/>
                <a:gd name="connsiteX1" fmla="*/ 2610 w 241149"/>
                <a:gd name="connsiteY1" fmla="*/ 231913 h 490331"/>
                <a:gd name="connsiteX2" fmla="*/ 135132 w 241149"/>
                <a:gd name="connsiteY2" fmla="*/ 490331 h 4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149" h="490331">
                  <a:moveTo>
                    <a:pt x="241149" y="0"/>
                  </a:moveTo>
                  <a:cubicBezTo>
                    <a:pt x="130714" y="75095"/>
                    <a:pt x="20279" y="150191"/>
                    <a:pt x="2610" y="231913"/>
                  </a:cubicBezTo>
                  <a:cubicBezTo>
                    <a:pt x="-15059" y="313635"/>
                    <a:pt x="60036" y="401983"/>
                    <a:pt x="135132" y="490331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25" name="Freeform 24"/>
            <p:cNvSpPr>
              <a:spLocks noChangeAspect="1"/>
            </p:cNvSpPr>
            <p:nvPr/>
          </p:nvSpPr>
          <p:spPr>
            <a:xfrm flipH="1">
              <a:off x="5462121" y="3036494"/>
              <a:ext cx="153983" cy="555322"/>
            </a:xfrm>
            <a:custGeom>
              <a:avLst/>
              <a:gdLst>
                <a:gd name="connsiteX0" fmla="*/ 241149 w 241149"/>
                <a:gd name="connsiteY0" fmla="*/ 0 h 490331"/>
                <a:gd name="connsiteX1" fmla="*/ 2610 w 241149"/>
                <a:gd name="connsiteY1" fmla="*/ 231913 h 490331"/>
                <a:gd name="connsiteX2" fmla="*/ 135132 w 241149"/>
                <a:gd name="connsiteY2" fmla="*/ 490331 h 49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149" h="490331">
                  <a:moveTo>
                    <a:pt x="241149" y="0"/>
                  </a:moveTo>
                  <a:cubicBezTo>
                    <a:pt x="130714" y="75095"/>
                    <a:pt x="20279" y="150191"/>
                    <a:pt x="2610" y="231913"/>
                  </a:cubicBezTo>
                  <a:cubicBezTo>
                    <a:pt x="-15059" y="313635"/>
                    <a:pt x="60036" y="401983"/>
                    <a:pt x="135132" y="490331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019118" y="2375448"/>
            <a:ext cx="1189564" cy="1305599"/>
            <a:chOff x="7277308" y="2301918"/>
            <a:chExt cx="1288694" cy="1414399"/>
          </a:xfrm>
        </p:grpSpPr>
        <p:grpSp>
          <p:nvGrpSpPr>
            <p:cNvPr id="48" name="Group 47"/>
            <p:cNvGrpSpPr/>
            <p:nvPr/>
          </p:nvGrpSpPr>
          <p:grpSpPr>
            <a:xfrm>
              <a:off x="7350824" y="2888538"/>
              <a:ext cx="864000" cy="540003"/>
              <a:chOff x="3725334" y="2494286"/>
              <a:chExt cx="864000" cy="540003"/>
            </a:xfrm>
          </p:grpSpPr>
          <p:sp>
            <p:nvSpPr>
              <p:cNvPr id="66" name="Rectangle 65"/>
              <p:cNvSpPr>
                <a:spLocks noChangeAspect="1"/>
              </p:cNvSpPr>
              <p:nvPr/>
            </p:nvSpPr>
            <p:spPr>
              <a:xfrm>
                <a:off x="3725334" y="2494289"/>
                <a:ext cx="864000" cy="54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Rectangle 66"/>
              <p:cNvSpPr>
                <a:spLocks noChangeAspect="1"/>
              </p:cNvSpPr>
              <p:nvPr/>
            </p:nvSpPr>
            <p:spPr>
              <a:xfrm>
                <a:off x="3725334" y="2888974"/>
                <a:ext cx="864000" cy="1453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Rectangle 67"/>
              <p:cNvSpPr>
                <a:spLocks/>
              </p:cNvSpPr>
              <p:nvPr/>
            </p:nvSpPr>
            <p:spPr>
              <a:xfrm>
                <a:off x="3725334" y="2494288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Rectangle 68"/>
              <p:cNvSpPr>
                <a:spLocks/>
              </p:cNvSpPr>
              <p:nvPr/>
            </p:nvSpPr>
            <p:spPr>
              <a:xfrm>
                <a:off x="3898134" y="2494287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Rectangle 69"/>
              <p:cNvSpPr>
                <a:spLocks/>
              </p:cNvSpPr>
              <p:nvPr/>
            </p:nvSpPr>
            <p:spPr>
              <a:xfrm>
                <a:off x="4243734" y="2494286"/>
                <a:ext cx="172800" cy="3946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71" name="Straight Connector 70"/>
              <p:cNvCxnSpPr>
                <a:stCxn id="70" idx="1"/>
                <a:endCxn id="70" idx="3"/>
              </p:cNvCxnSpPr>
              <p:nvPr/>
            </p:nvCxnSpPr>
            <p:spPr>
              <a:xfrm>
                <a:off x="4243734" y="2691629"/>
                <a:ext cx="172800" cy="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2" name="Straight Connector 71"/>
              <p:cNvCxnSpPr>
                <a:stCxn id="69" idx="1"/>
                <a:endCxn id="69" idx="3"/>
              </p:cNvCxnSpPr>
              <p:nvPr/>
            </p:nvCxnSpPr>
            <p:spPr>
              <a:xfrm>
                <a:off x="3898134" y="2691630"/>
                <a:ext cx="172800" cy="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3" name="Straight Connector 72"/>
              <p:cNvCxnSpPr>
                <a:stCxn id="67" idx="0"/>
                <a:endCxn id="67" idx="2"/>
              </p:cNvCxnSpPr>
              <p:nvPr/>
            </p:nvCxnSpPr>
            <p:spPr>
              <a:xfrm>
                <a:off x="4157334" y="2888974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7542978" y="3425687"/>
              <a:ext cx="864000" cy="1453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cxnSp>
          <p:nvCxnSpPr>
            <p:cNvPr id="50" name="Straight Connector 49"/>
            <p:cNvCxnSpPr>
              <a:stCxn id="49" idx="0"/>
              <a:endCxn id="49" idx="2"/>
            </p:cNvCxnSpPr>
            <p:nvPr/>
          </p:nvCxnSpPr>
          <p:spPr>
            <a:xfrm>
              <a:off x="7974978" y="3425687"/>
              <a:ext cx="0" cy="145315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1" name="Rectangle 50"/>
            <p:cNvSpPr>
              <a:spLocks noChangeAspect="1"/>
            </p:cNvSpPr>
            <p:nvPr/>
          </p:nvSpPr>
          <p:spPr>
            <a:xfrm>
              <a:off x="7702002" y="3571002"/>
              <a:ext cx="864000" cy="1453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cxnSp>
          <p:nvCxnSpPr>
            <p:cNvPr id="52" name="Straight Connector 51"/>
            <p:cNvCxnSpPr>
              <a:stCxn id="51" idx="0"/>
              <a:endCxn id="51" idx="2"/>
            </p:cNvCxnSpPr>
            <p:nvPr/>
          </p:nvCxnSpPr>
          <p:spPr>
            <a:xfrm>
              <a:off x="8134002" y="3571002"/>
              <a:ext cx="0" cy="145315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277308" y="2301918"/>
              <a:ext cx="1011041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 err="1">
                  <a:solidFill>
                    <a:prstClr val="black"/>
                  </a:solidFill>
                </a:rPr>
                <a:t>Performance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 err="1">
                  <a:solidFill>
                    <a:prstClr val="black"/>
                  </a:solidFill>
                </a:rPr>
                <a:t>timeframe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grpSp>
          <p:nvGrpSpPr>
            <p:cNvPr id="54" name="Group 53"/>
            <p:cNvGrpSpPr>
              <a:grpSpLocks noChangeAspect="1"/>
            </p:cNvGrpSpPr>
            <p:nvPr/>
          </p:nvGrpSpPr>
          <p:grpSpPr>
            <a:xfrm>
              <a:off x="8281635" y="3598431"/>
              <a:ext cx="88239" cy="73397"/>
              <a:chOff x="1410731" y="980661"/>
              <a:chExt cx="693039" cy="576469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>
              <a:grpSpLocks noChangeAspect="1"/>
            </p:cNvGrpSpPr>
            <p:nvPr/>
          </p:nvGrpSpPr>
          <p:grpSpPr>
            <a:xfrm>
              <a:off x="7758058" y="3453814"/>
              <a:ext cx="88239" cy="73397"/>
              <a:chOff x="1410731" y="980661"/>
              <a:chExt cx="693039" cy="576469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>
              <a:grpSpLocks noChangeAspect="1"/>
            </p:cNvGrpSpPr>
            <p:nvPr/>
          </p:nvGrpSpPr>
          <p:grpSpPr>
            <a:xfrm>
              <a:off x="8122611" y="3443864"/>
              <a:ext cx="88239" cy="73397"/>
              <a:chOff x="1410731" y="980661"/>
              <a:chExt cx="693039" cy="576469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>
              <a:grpSpLocks noChangeAspect="1"/>
            </p:cNvGrpSpPr>
            <p:nvPr/>
          </p:nvGrpSpPr>
          <p:grpSpPr>
            <a:xfrm>
              <a:off x="7785644" y="3588044"/>
              <a:ext cx="88239" cy="73397"/>
              <a:chOff x="1410731" y="980661"/>
              <a:chExt cx="693039" cy="576469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 73"/>
          <p:cNvGrpSpPr/>
          <p:nvPr/>
        </p:nvGrpSpPr>
        <p:grpSpPr>
          <a:xfrm>
            <a:off x="2230834" y="2443253"/>
            <a:ext cx="809838" cy="893530"/>
            <a:chOff x="692150" y="3574647"/>
            <a:chExt cx="877324" cy="967991"/>
          </a:xfrm>
        </p:grpSpPr>
        <p:sp>
          <p:nvSpPr>
            <p:cNvPr id="75" name="Rectangle 74"/>
            <p:cNvSpPr>
              <a:spLocks/>
            </p:cNvSpPr>
            <p:nvPr/>
          </p:nvSpPr>
          <p:spPr>
            <a:xfrm>
              <a:off x="1005040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38" dirty="0">
                  <a:solidFill>
                    <a:prstClr val="black"/>
                  </a:solidFill>
                </a:rPr>
                <a:t>R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P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V</a:t>
              </a:r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76" name="Rectangle 75"/>
            <p:cNvSpPr>
              <a:spLocks/>
            </p:cNvSpPr>
            <p:nvPr/>
          </p:nvSpPr>
          <p:spPr>
            <a:xfrm>
              <a:off x="1174674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77" name="Rectangle 76"/>
            <p:cNvSpPr>
              <a:spLocks/>
            </p:cNvSpPr>
            <p:nvPr/>
          </p:nvSpPr>
          <p:spPr>
            <a:xfrm>
              <a:off x="1174674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92150" y="3574647"/>
              <a:ext cx="877324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RPV „as </a:t>
              </a:r>
              <a:r>
                <a:rPr lang="hr-HR" sz="1108" dirty="0" err="1">
                  <a:solidFill>
                    <a:prstClr val="black"/>
                  </a:solidFill>
                </a:rPr>
                <a:t>is</a:t>
              </a:r>
              <a:r>
                <a:rPr lang="hr-HR" sz="1108" dirty="0">
                  <a:solidFill>
                    <a:prstClr val="black"/>
                  </a:solidFill>
                </a:rPr>
                <a:t>”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191548" y="4079478"/>
            <a:ext cx="934871" cy="1015434"/>
            <a:chOff x="2047440" y="4147953"/>
            <a:chExt cx="1012777" cy="1100054"/>
          </a:xfrm>
        </p:grpSpPr>
        <p:sp>
          <p:nvSpPr>
            <p:cNvPr id="80" name="Rectangle 79"/>
            <p:cNvSpPr>
              <a:spLocks/>
            </p:cNvSpPr>
            <p:nvPr/>
          </p:nvSpPr>
          <p:spPr>
            <a:xfrm>
              <a:off x="2272628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38" dirty="0">
                  <a:solidFill>
                    <a:prstClr val="black"/>
                  </a:solidFill>
                </a:rPr>
                <a:t>R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P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V</a:t>
              </a:r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81" name="Rectangle 80"/>
            <p:cNvSpPr>
              <a:spLocks/>
            </p:cNvSpPr>
            <p:nvPr/>
          </p:nvSpPr>
          <p:spPr>
            <a:xfrm>
              <a:off x="2442262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82" name="Rectangle 81"/>
            <p:cNvSpPr>
              <a:spLocks/>
            </p:cNvSpPr>
            <p:nvPr/>
          </p:nvSpPr>
          <p:spPr>
            <a:xfrm>
              <a:off x="2442262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047440" y="4593868"/>
              <a:ext cx="1012777" cy="654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RPV </a:t>
              </a:r>
              <a:r>
                <a:rPr lang="hr-HR" sz="1108" dirty="0" err="1">
                  <a:solidFill>
                    <a:prstClr val="black"/>
                  </a:solidFill>
                </a:rPr>
                <a:t>impact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on </a:t>
              </a:r>
              <a:r>
                <a:rPr lang="hr-HR" sz="1108" dirty="0" err="1">
                  <a:solidFill>
                    <a:prstClr val="black"/>
                  </a:solidFill>
                </a:rPr>
                <a:t>society</a:t>
              </a:r>
              <a:r>
                <a:rPr lang="hr-HR" sz="1108" dirty="0">
                  <a:solidFill>
                    <a:prstClr val="black"/>
                  </a:solidFill>
                </a:rPr>
                <a:t> &amp;</a:t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 err="1">
                  <a:solidFill>
                    <a:prstClr val="black"/>
                  </a:solidFill>
                </a:rPr>
                <a:t>environment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sp>
          <p:nvSpPr>
            <p:cNvPr id="84" name="Rectangle 83"/>
            <p:cNvSpPr>
              <a:spLocks/>
            </p:cNvSpPr>
            <p:nvPr/>
          </p:nvSpPr>
          <p:spPr>
            <a:xfrm>
              <a:off x="2615062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85" name="Rectangle 84"/>
            <p:cNvSpPr>
              <a:spLocks/>
            </p:cNvSpPr>
            <p:nvPr/>
          </p:nvSpPr>
          <p:spPr>
            <a:xfrm>
              <a:off x="2615062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838978" y="2375448"/>
            <a:ext cx="845103" cy="1305599"/>
            <a:chOff x="5998826" y="2301918"/>
            <a:chExt cx="915529" cy="1414399"/>
          </a:xfrm>
        </p:grpSpPr>
        <p:grpSp>
          <p:nvGrpSpPr>
            <p:cNvPr id="87" name="Group 86"/>
            <p:cNvGrpSpPr/>
            <p:nvPr/>
          </p:nvGrpSpPr>
          <p:grpSpPr>
            <a:xfrm>
              <a:off x="6024588" y="2888538"/>
              <a:ext cx="864000" cy="827779"/>
              <a:chOff x="3089230" y="2892310"/>
              <a:chExt cx="864000" cy="827779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3089230" y="2892310"/>
                <a:ext cx="864000" cy="540003"/>
                <a:chOff x="3725334" y="2494286"/>
                <a:chExt cx="864000" cy="540003"/>
              </a:xfrm>
            </p:grpSpPr>
            <p:sp>
              <p:nvSpPr>
                <p:cNvPr id="106" name="Rectangle 105"/>
                <p:cNvSpPr>
                  <a:spLocks noChangeAspect="1"/>
                </p:cNvSpPr>
                <p:nvPr/>
              </p:nvSpPr>
              <p:spPr>
                <a:xfrm>
                  <a:off x="3725334" y="2494289"/>
                  <a:ext cx="864000" cy="54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Rectangle 106"/>
                <p:cNvSpPr>
                  <a:spLocks noChangeAspect="1"/>
                </p:cNvSpPr>
                <p:nvPr/>
              </p:nvSpPr>
              <p:spPr>
                <a:xfrm>
                  <a:off x="3725334" y="2888974"/>
                  <a:ext cx="864000" cy="1453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Rectangle 107"/>
                <p:cNvSpPr>
                  <a:spLocks/>
                </p:cNvSpPr>
                <p:nvPr/>
              </p:nvSpPr>
              <p:spPr>
                <a:xfrm>
                  <a:off x="3725334" y="2494288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Rectangle 108"/>
                <p:cNvSpPr>
                  <a:spLocks/>
                </p:cNvSpPr>
                <p:nvPr/>
              </p:nvSpPr>
              <p:spPr>
                <a:xfrm>
                  <a:off x="3898134" y="2494287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Rectangle 109"/>
                <p:cNvSpPr>
                  <a:spLocks/>
                </p:cNvSpPr>
                <p:nvPr/>
              </p:nvSpPr>
              <p:spPr>
                <a:xfrm>
                  <a:off x="4243734" y="2494286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1" name="Straight Connector 110"/>
                <p:cNvCxnSpPr>
                  <a:stCxn id="110" idx="1"/>
                  <a:endCxn id="110" idx="3"/>
                </p:cNvCxnSpPr>
                <p:nvPr/>
              </p:nvCxnSpPr>
              <p:spPr>
                <a:xfrm>
                  <a:off x="4243734" y="2691629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Straight Connector 111"/>
                <p:cNvCxnSpPr>
                  <a:stCxn id="109" idx="1"/>
                  <a:endCxn id="109" idx="3"/>
                </p:cNvCxnSpPr>
                <p:nvPr/>
              </p:nvCxnSpPr>
              <p:spPr>
                <a:xfrm>
                  <a:off x="3898134" y="2691630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3" name="Straight Connector 112"/>
                <p:cNvCxnSpPr>
                  <a:stCxn id="107" idx="0"/>
                  <a:endCxn id="107" idx="2"/>
                </p:cNvCxnSpPr>
                <p:nvPr/>
              </p:nvCxnSpPr>
              <p:spPr>
                <a:xfrm>
                  <a:off x="4157334" y="2888974"/>
                  <a:ext cx="0" cy="145315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02" name="Rectangle 101"/>
              <p:cNvSpPr>
                <a:spLocks noChangeAspect="1"/>
              </p:cNvSpPr>
              <p:nvPr/>
            </p:nvSpPr>
            <p:spPr>
              <a:xfrm>
                <a:off x="3089230" y="3429459"/>
                <a:ext cx="864000" cy="1453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03" name="Straight Connector 102"/>
              <p:cNvCxnSpPr>
                <a:stCxn id="102" idx="0"/>
                <a:endCxn id="102" idx="2"/>
              </p:cNvCxnSpPr>
              <p:nvPr/>
            </p:nvCxnSpPr>
            <p:spPr>
              <a:xfrm>
                <a:off x="3521230" y="3429459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4" name="Rectangle 103"/>
              <p:cNvSpPr>
                <a:spLocks noChangeAspect="1"/>
              </p:cNvSpPr>
              <p:nvPr/>
            </p:nvSpPr>
            <p:spPr>
              <a:xfrm>
                <a:off x="3089230" y="3574774"/>
                <a:ext cx="864000" cy="14531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05" name="Straight Connector 104"/>
              <p:cNvCxnSpPr>
                <a:stCxn id="104" idx="0"/>
                <a:endCxn id="104" idx="2"/>
              </p:cNvCxnSpPr>
              <p:nvPr/>
            </p:nvCxnSpPr>
            <p:spPr>
              <a:xfrm>
                <a:off x="3521230" y="3574774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8" name="TextBox 87"/>
            <p:cNvSpPr txBox="1"/>
            <p:nvPr/>
          </p:nvSpPr>
          <p:spPr>
            <a:xfrm>
              <a:off x="5998826" y="2301918"/>
              <a:ext cx="915529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 err="1">
                  <a:solidFill>
                    <a:prstClr val="black"/>
                  </a:solidFill>
                </a:rPr>
                <a:t>Improved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3PBM draft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grpSp>
          <p:nvGrpSpPr>
            <p:cNvPr id="89" name="Group 88"/>
            <p:cNvGrpSpPr>
              <a:grpSpLocks noChangeAspect="1"/>
            </p:cNvGrpSpPr>
            <p:nvPr/>
          </p:nvGrpSpPr>
          <p:grpSpPr>
            <a:xfrm>
              <a:off x="6604221" y="3598431"/>
              <a:ext cx="88239" cy="73397"/>
              <a:chOff x="1410731" y="980661"/>
              <a:chExt cx="693039" cy="576469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>
              <a:grpSpLocks noChangeAspect="1"/>
            </p:cNvGrpSpPr>
            <p:nvPr/>
          </p:nvGrpSpPr>
          <p:grpSpPr>
            <a:xfrm>
              <a:off x="6239668" y="3453814"/>
              <a:ext cx="88239" cy="73397"/>
              <a:chOff x="1410731" y="980661"/>
              <a:chExt cx="693039" cy="576469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/>
            <p:cNvGrpSpPr>
              <a:grpSpLocks noChangeAspect="1"/>
            </p:cNvGrpSpPr>
            <p:nvPr/>
          </p:nvGrpSpPr>
          <p:grpSpPr>
            <a:xfrm>
              <a:off x="6604221" y="3443864"/>
              <a:ext cx="88239" cy="73397"/>
              <a:chOff x="1410731" y="980661"/>
              <a:chExt cx="693039" cy="576469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>
              <a:grpSpLocks noChangeAspect="1"/>
            </p:cNvGrpSpPr>
            <p:nvPr/>
          </p:nvGrpSpPr>
          <p:grpSpPr>
            <a:xfrm>
              <a:off x="6108230" y="3588044"/>
              <a:ext cx="88239" cy="73397"/>
              <a:chOff x="1410731" y="980661"/>
              <a:chExt cx="693039" cy="576469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" name="Group 113"/>
          <p:cNvGrpSpPr/>
          <p:nvPr/>
        </p:nvGrpSpPr>
        <p:grpSpPr>
          <a:xfrm>
            <a:off x="3442932" y="2051839"/>
            <a:ext cx="930063" cy="1629631"/>
            <a:chOff x="3403107" y="1951342"/>
            <a:chExt cx="1007568" cy="1765434"/>
          </a:xfrm>
        </p:grpSpPr>
        <p:sp>
          <p:nvSpPr>
            <p:cNvPr id="115" name="TextBox 114"/>
            <p:cNvSpPr txBox="1"/>
            <p:nvPr/>
          </p:nvSpPr>
          <p:spPr>
            <a:xfrm>
              <a:off x="3403107" y="1951342"/>
              <a:ext cx="1007568" cy="654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3PBM </a:t>
              </a:r>
              <a:r>
                <a:rPr lang="hr-HR" sz="1108" dirty="0" err="1">
                  <a:solidFill>
                    <a:prstClr val="black"/>
                  </a:solidFill>
                </a:rPr>
                <a:t>Cause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and </a:t>
              </a:r>
              <a:r>
                <a:rPr lang="hr-HR" sz="1108" dirty="0" err="1">
                  <a:solidFill>
                    <a:prstClr val="black"/>
                  </a:solidFill>
                </a:rPr>
                <a:t>effect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 err="1">
                  <a:solidFill>
                    <a:prstClr val="black"/>
                  </a:solidFill>
                </a:rPr>
                <a:t>relationships</a:t>
              </a:r>
              <a:endParaRPr lang="en-US" sz="1108" dirty="0">
                <a:solidFill>
                  <a:srgbClr val="5B9BD5">
                    <a:lumMod val="75000"/>
                  </a:srgbClr>
                </a:solidFill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3500058" y="2888997"/>
              <a:ext cx="864000" cy="827779"/>
              <a:chOff x="3500058" y="2888997"/>
              <a:chExt cx="864000" cy="827779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3500058" y="2888997"/>
                <a:ext cx="864000" cy="827779"/>
                <a:chOff x="3089230" y="2892310"/>
                <a:chExt cx="864000" cy="827779"/>
              </a:xfrm>
            </p:grpSpPr>
            <p:grpSp>
              <p:nvGrpSpPr>
                <p:cNvPr id="134" name="Group 133"/>
                <p:cNvGrpSpPr/>
                <p:nvPr/>
              </p:nvGrpSpPr>
              <p:grpSpPr>
                <a:xfrm>
                  <a:off x="3089230" y="2892310"/>
                  <a:ext cx="864000" cy="540003"/>
                  <a:chOff x="3725334" y="2494286"/>
                  <a:chExt cx="864000" cy="540003"/>
                </a:xfrm>
              </p:grpSpPr>
              <p:sp>
                <p:nvSpPr>
                  <p:cNvPr id="139" name="Rectangle 138"/>
                  <p:cNvSpPr>
                    <a:spLocks noChangeAspect="1"/>
                  </p:cNvSpPr>
                  <p:nvPr/>
                </p:nvSpPr>
                <p:spPr>
                  <a:xfrm>
                    <a:off x="3725334" y="2494289"/>
                    <a:ext cx="864000" cy="540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0" name="Rectangle 139"/>
                  <p:cNvSpPr>
                    <a:spLocks noChangeAspect="1"/>
                  </p:cNvSpPr>
                  <p:nvPr/>
                </p:nvSpPr>
                <p:spPr>
                  <a:xfrm>
                    <a:off x="3725334" y="2888974"/>
                    <a:ext cx="864000" cy="1453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1" name="Rectangle 140"/>
                  <p:cNvSpPr>
                    <a:spLocks/>
                  </p:cNvSpPr>
                  <p:nvPr/>
                </p:nvSpPr>
                <p:spPr>
                  <a:xfrm>
                    <a:off x="3725334" y="2494288"/>
                    <a:ext cx="172800" cy="3946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2" name="Rectangle 141"/>
                  <p:cNvSpPr>
                    <a:spLocks/>
                  </p:cNvSpPr>
                  <p:nvPr/>
                </p:nvSpPr>
                <p:spPr>
                  <a:xfrm>
                    <a:off x="3898134" y="2494287"/>
                    <a:ext cx="172800" cy="3946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3" name="Rectangle 142"/>
                  <p:cNvSpPr>
                    <a:spLocks/>
                  </p:cNvSpPr>
                  <p:nvPr/>
                </p:nvSpPr>
                <p:spPr>
                  <a:xfrm>
                    <a:off x="4243734" y="2494286"/>
                    <a:ext cx="172800" cy="3946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144" name="Straight Connector 143"/>
                  <p:cNvCxnSpPr>
                    <a:stCxn id="143" idx="1"/>
                    <a:endCxn id="143" idx="3"/>
                  </p:cNvCxnSpPr>
                  <p:nvPr/>
                </p:nvCxnSpPr>
                <p:spPr>
                  <a:xfrm>
                    <a:off x="4243734" y="2691629"/>
                    <a:ext cx="172800" cy="0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5" name="Straight Connector 144"/>
                  <p:cNvCxnSpPr>
                    <a:stCxn id="142" idx="1"/>
                    <a:endCxn id="142" idx="3"/>
                  </p:cNvCxnSpPr>
                  <p:nvPr/>
                </p:nvCxnSpPr>
                <p:spPr>
                  <a:xfrm>
                    <a:off x="3898134" y="2691630"/>
                    <a:ext cx="172800" cy="0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6" name="Straight Connector 145"/>
                  <p:cNvCxnSpPr>
                    <a:stCxn id="140" idx="0"/>
                    <a:endCxn id="140" idx="2"/>
                  </p:cNvCxnSpPr>
                  <p:nvPr/>
                </p:nvCxnSpPr>
                <p:spPr>
                  <a:xfrm>
                    <a:off x="4157334" y="2888974"/>
                    <a:ext cx="0" cy="145315"/>
                  </a:xfrm>
                  <a:prstGeom prst="lin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sp>
              <p:nvSpPr>
                <p:cNvPr id="135" name="Rectangle 134"/>
                <p:cNvSpPr>
                  <a:spLocks noChangeAspect="1"/>
                </p:cNvSpPr>
                <p:nvPr/>
              </p:nvSpPr>
              <p:spPr>
                <a:xfrm>
                  <a:off x="3089230" y="3429459"/>
                  <a:ext cx="864000" cy="14531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36" name="Straight Connector 135"/>
                <p:cNvCxnSpPr>
                  <a:stCxn id="135" idx="0"/>
                  <a:endCxn id="135" idx="2"/>
                </p:cNvCxnSpPr>
                <p:nvPr/>
              </p:nvCxnSpPr>
              <p:spPr>
                <a:xfrm>
                  <a:off x="3521230" y="3429459"/>
                  <a:ext cx="0" cy="145315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37" name="Rectangle 136"/>
                <p:cNvSpPr>
                  <a:spLocks noChangeAspect="1"/>
                </p:cNvSpPr>
                <p:nvPr/>
              </p:nvSpPr>
              <p:spPr>
                <a:xfrm>
                  <a:off x="3089230" y="3574774"/>
                  <a:ext cx="864000" cy="145315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  <a:endCxn id="137" idx="2"/>
                </p:cNvCxnSpPr>
                <p:nvPr/>
              </p:nvCxnSpPr>
              <p:spPr>
                <a:xfrm>
                  <a:off x="3521230" y="3574774"/>
                  <a:ext cx="0" cy="145315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18" name="Group 117"/>
              <p:cNvGrpSpPr>
                <a:grpSpLocks noChangeAspect="1"/>
              </p:cNvGrpSpPr>
              <p:nvPr/>
            </p:nvGrpSpPr>
            <p:grpSpPr>
              <a:xfrm>
                <a:off x="4079691" y="3598890"/>
                <a:ext cx="88239" cy="73397"/>
                <a:chOff x="1410731" y="980661"/>
                <a:chExt cx="693039" cy="576469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410731" y="980661"/>
                  <a:ext cx="693039" cy="57646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flipV="1">
                  <a:off x="1410731" y="1062240"/>
                  <a:ext cx="520239" cy="49489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>
                <a:grpSpLocks noChangeAspect="1"/>
              </p:cNvGrpSpPr>
              <p:nvPr/>
            </p:nvGrpSpPr>
            <p:grpSpPr>
              <a:xfrm>
                <a:off x="3715138" y="3454273"/>
                <a:ext cx="88239" cy="73397"/>
                <a:chOff x="1410731" y="980661"/>
                <a:chExt cx="693039" cy="576469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1410731" y="980661"/>
                  <a:ext cx="693039" cy="57646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flipV="1">
                  <a:off x="1410731" y="1062240"/>
                  <a:ext cx="520239" cy="49489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119"/>
              <p:cNvGrpSpPr>
                <a:grpSpLocks noChangeAspect="1"/>
              </p:cNvGrpSpPr>
              <p:nvPr/>
            </p:nvGrpSpPr>
            <p:grpSpPr>
              <a:xfrm>
                <a:off x="4079691" y="3444323"/>
                <a:ext cx="88239" cy="73397"/>
                <a:chOff x="1410731" y="980661"/>
                <a:chExt cx="693039" cy="576469"/>
              </a:xfrm>
            </p:grpSpPr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1410731" y="980661"/>
                  <a:ext cx="693039" cy="57646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flipV="1">
                  <a:off x="1410731" y="1062240"/>
                  <a:ext cx="520239" cy="49489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/>
              <p:cNvGrpSpPr>
                <a:grpSpLocks noChangeAspect="1"/>
              </p:cNvGrpSpPr>
              <p:nvPr/>
            </p:nvGrpSpPr>
            <p:grpSpPr>
              <a:xfrm>
                <a:off x="3583700" y="3588503"/>
                <a:ext cx="88239" cy="73397"/>
                <a:chOff x="1410731" y="980661"/>
                <a:chExt cx="693039" cy="576469"/>
              </a:xfrm>
            </p:grpSpPr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1410731" y="980661"/>
                  <a:ext cx="693039" cy="57646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flipV="1">
                  <a:off x="1410731" y="1062240"/>
                  <a:ext cx="520239" cy="49489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Freeform 121"/>
              <p:cNvSpPr>
                <a:spLocks noChangeAspect="1"/>
              </p:cNvSpPr>
              <p:nvPr/>
            </p:nvSpPr>
            <p:spPr>
              <a:xfrm>
                <a:off x="3655078" y="3069975"/>
                <a:ext cx="138673" cy="394685"/>
              </a:xfrm>
              <a:custGeom>
                <a:avLst/>
                <a:gdLst>
                  <a:gd name="connsiteX0" fmla="*/ 241149 w 241149"/>
                  <a:gd name="connsiteY0" fmla="*/ 0 h 490331"/>
                  <a:gd name="connsiteX1" fmla="*/ 2610 w 241149"/>
                  <a:gd name="connsiteY1" fmla="*/ 231913 h 490331"/>
                  <a:gd name="connsiteX2" fmla="*/ 135132 w 241149"/>
                  <a:gd name="connsiteY2" fmla="*/ 490331 h 490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149" h="490331">
                    <a:moveTo>
                      <a:pt x="241149" y="0"/>
                    </a:moveTo>
                    <a:cubicBezTo>
                      <a:pt x="130714" y="75095"/>
                      <a:pt x="20279" y="150191"/>
                      <a:pt x="2610" y="231913"/>
                    </a:cubicBezTo>
                    <a:cubicBezTo>
                      <a:pt x="-15059" y="313635"/>
                      <a:pt x="60036" y="401983"/>
                      <a:pt x="135132" y="490331"/>
                    </a:cubicBezTo>
                  </a:path>
                </a:pathLst>
              </a:custGeom>
              <a:noFill/>
              <a:ln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2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Freeform 122"/>
              <p:cNvSpPr>
                <a:spLocks noChangeAspect="1"/>
              </p:cNvSpPr>
              <p:nvPr/>
            </p:nvSpPr>
            <p:spPr>
              <a:xfrm flipH="1">
                <a:off x="4112810" y="3083488"/>
                <a:ext cx="140004" cy="394685"/>
              </a:xfrm>
              <a:custGeom>
                <a:avLst/>
                <a:gdLst>
                  <a:gd name="connsiteX0" fmla="*/ 241149 w 241149"/>
                  <a:gd name="connsiteY0" fmla="*/ 0 h 490331"/>
                  <a:gd name="connsiteX1" fmla="*/ 2610 w 241149"/>
                  <a:gd name="connsiteY1" fmla="*/ 231913 h 490331"/>
                  <a:gd name="connsiteX2" fmla="*/ 135132 w 241149"/>
                  <a:gd name="connsiteY2" fmla="*/ 490331 h 490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149" h="490331">
                    <a:moveTo>
                      <a:pt x="241149" y="0"/>
                    </a:moveTo>
                    <a:cubicBezTo>
                      <a:pt x="130714" y="75095"/>
                      <a:pt x="20279" y="150191"/>
                      <a:pt x="2610" y="231913"/>
                    </a:cubicBezTo>
                    <a:cubicBezTo>
                      <a:pt x="-15059" y="313635"/>
                      <a:pt x="60036" y="401983"/>
                      <a:pt x="135132" y="490331"/>
                    </a:cubicBezTo>
                  </a:path>
                </a:pathLst>
              </a:custGeom>
              <a:noFill/>
              <a:ln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2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Freeform 123"/>
              <p:cNvSpPr>
                <a:spLocks noChangeAspect="1"/>
              </p:cNvSpPr>
              <p:nvPr/>
            </p:nvSpPr>
            <p:spPr>
              <a:xfrm>
                <a:off x="3561614" y="3050350"/>
                <a:ext cx="189693" cy="555322"/>
              </a:xfrm>
              <a:custGeom>
                <a:avLst/>
                <a:gdLst>
                  <a:gd name="connsiteX0" fmla="*/ 241149 w 241149"/>
                  <a:gd name="connsiteY0" fmla="*/ 0 h 490331"/>
                  <a:gd name="connsiteX1" fmla="*/ 2610 w 241149"/>
                  <a:gd name="connsiteY1" fmla="*/ 231913 h 490331"/>
                  <a:gd name="connsiteX2" fmla="*/ 135132 w 241149"/>
                  <a:gd name="connsiteY2" fmla="*/ 490331 h 490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149" h="490331">
                    <a:moveTo>
                      <a:pt x="241149" y="0"/>
                    </a:moveTo>
                    <a:cubicBezTo>
                      <a:pt x="130714" y="75095"/>
                      <a:pt x="20279" y="150191"/>
                      <a:pt x="2610" y="231913"/>
                    </a:cubicBezTo>
                    <a:cubicBezTo>
                      <a:pt x="-15059" y="313635"/>
                      <a:pt x="60036" y="401983"/>
                      <a:pt x="135132" y="490331"/>
                    </a:cubicBezTo>
                  </a:path>
                </a:pathLst>
              </a:custGeom>
              <a:noFill/>
              <a:ln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2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Freeform 124"/>
              <p:cNvSpPr>
                <a:spLocks noChangeAspect="1"/>
              </p:cNvSpPr>
              <p:nvPr/>
            </p:nvSpPr>
            <p:spPr>
              <a:xfrm flipH="1">
                <a:off x="4174126" y="3043568"/>
                <a:ext cx="153983" cy="555322"/>
              </a:xfrm>
              <a:custGeom>
                <a:avLst/>
                <a:gdLst>
                  <a:gd name="connsiteX0" fmla="*/ 241149 w 241149"/>
                  <a:gd name="connsiteY0" fmla="*/ 0 h 490331"/>
                  <a:gd name="connsiteX1" fmla="*/ 2610 w 241149"/>
                  <a:gd name="connsiteY1" fmla="*/ 231913 h 490331"/>
                  <a:gd name="connsiteX2" fmla="*/ 135132 w 241149"/>
                  <a:gd name="connsiteY2" fmla="*/ 490331 h 490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149" h="490331">
                    <a:moveTo>
                      <a:pt x="241149" y="0"/>
                    </a:moveTo>
                    <a:cubicBezTo>
                      <a:pt x="130714" y="75095"/>
                      <a:pt x="20279" y="150191"/>
                      <a:pt x="2610" y="231913"/>
                    </a:cubicBezTo>
                    <a:cubicBezTo>
                      <a:pt x="-15059" y="313635"/>
                      <a:pt x="60036" y="401983"/>
                      <a:pt x="135132" y="490331"/>
                    </a:cubicBezTo>
                  </a:path>
                </a:pathLst>
              </a:custGeom>
              <a:noFill/>
              <a:ln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2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47" name="Group 146"/>
          <p:cNvGrpSpPr/>
          <p:nvPr/>
        </p:nvGrpSpPr>
        <p:grpSpPr>
          <a:xfrm>
            <a:off x="4426901" y="4084326"/>
            <a:ext cx="1385316" cy="807813"/>
            <a:chOff x="4469073" y="4153204"/>
            <a:chExt cx="1500759" cy="875131"/>
          </a:xfrm>
        </p:grpSpPr>
        <p:sp>
          <p:nvSpPr>
            <p:cNvPr id="148" name="TextBox 147"/>
            <p:cNvSpPr txBox="1"/>
            <p:nvPr/>
          </p:nvSpPr>
          <p:spPr>
            <a:xfrm>
              <a:off x="4469073" y="4558901"/>
              <a:ext cx="1500759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RPV </a:t>
              </a:r>
              <a:r>
                <a:rPr lang="hr-HR" sz="1108" dirty="0" err="1">
                  <a:solidFill>
                    <a:prstClr val="black"/>
                  </a:solidFill>
                </a:rPr>
                <a:t>transformations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and </a:t>
              </a:r>
              <a:r>
                <a:rPr lang="hr-HR" sz="1108" dirty="0" err="1">
                  <a:solidFill>
                    <a:prstClr val="black"/>
                  </a:solidFill>
                </a:rPr>
                <a:t>expected</a:t>
              </a:r>
              <a:r>
                <a:rPr lang="hr-HR" sz="1108" dirty="0">
                  <a:solidFill>
                    <a:prstClr val="black"/>
                  </a:solidFill>
                </a:rPr>
                <a:t> </a:t>
              </a:r>
              <a:r>
                <a:rPr lang="hr-HR" sz="1108" dirty="0" err="1">
                  <a:solidFill>
                    <a:prstClr val="black"/>
                  </a:solidFill>
                </a:rPr>
                <a:t>results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4790619" y="4153204"/>
              <a:ext cx="1034758" cy="394685"/>
              <a:chOff x="4790619" y="4153204"/>
              <a:chExt cx="1034758" cy="394685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4790619" y="4153204"/>
                <a:ext cx="861958" cy="394685"/>
                <a:chOff x="4790619" y="4153204"/>
                <a:chExt cx="861958" cy="394685"/>
              </a:xfrm>
            </p:grpSpPr>
            <p:sp>
              <p:nvSpPr>
                <p:cNvPr id="154" name="Rectangle 153"/>
                <p:cNvSpPr>
                  <a:spLocks/>
                </p:cNvSpPr>
                <p:nvPr/>
              </p:nvSpPr>
              <p:spPr>
                <a:xfrm>
                  <a:off x="4790619" y="4153204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r-HR" sz="738" dirty="0">
                      <a:solidFill>
                        <a:prstClr val="black"/>
                      </a:solidFill>
                    </a:rPr>
                    <a:t>R</a:t>
                  </a:r>
                  <a:br>
                    <a:rPr lang="hr-HR" sz="738" dirty="0">
                      <a:solidFill>
                        <a:prstClr val="black"/>
                      </a:solidFill>
                    </a:rPr>
                  </a:br>
                  <a:r>
                    <a:rPr lang="hr-HR" sz="738" dirty="0">
                      <a:solidFill>
                        <a:prstClr val="black"/>
                      </a:solidFill>
                    </a:rPr>
                    <a:t>P</a:t>
                  </a:r>
                  <a:br>
                    <a:rPr lang="hr-HR" sz="738" dirty="0">
                      <a:solidFill>
                        <a:prstClr val="black"/>
                      </a:solidFill>
                    </a:rPr>
                  </a:br>
                  <a:r>
                    <a:rPr lang="hr-HR" sz="738" dirty="0">
                      <a:solidFill>
                        <a:prstClr val="black"/>
                      </a:solidFill>
                    </a:rPr>
                    <a:t>V</a:t>
                  </a:r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5" name="Rectangle 154"/>
                <p:cNvSpPr>
                  <a:spLocks/>
                </p:cNvSpPr>
                <p:nvPr/>
              </p:nvSpPr>
              <p:spPr>
                <a:xfrm>
                  <a:off x="4960253" y="4153204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Rectangle 155"/>
                <p:cNvSpPr>
                  <a:spLocks/>
                </p:cNvSpPr>
                <p:nvPr/>
              </p:nvSpPr>
              <p:spPr>
                <a:xfrm>
                  <a:off x="4960253" y="4283946"/>
                  <a:ext cx="172800" cy="133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57" name="Group 156"/>
                <p:cNvGrpSpPr/>
                <p:nvPr/>
              </p:nvGrpSpPr>
              <p:grpSpPr>
                <a:xfrm>
                  <a:off x="5133053" y="4153204"/>
                  <a:ext cx="172800" cy="394685"/>
                  <a:chOff x="6524518" y="4153204"/>
                  <a:chExt cx="172800" cy="394685"/>
                </a:xfrm>
              </p:grpSpPr>
              <p:sp>
                <p:nvSpPr>
                  <p:cNvPr id="164" name="Rectangle 163"/>
                  <p:cNvSpPr>
                    <a:spLocks/>
                  </p:cNvSpPr>
                  <p:nvPr/>
                </p:nvSpPr>
                <p:spPr>
                  <a:xfrm>
                    <a:off x="6524518" y="4153204"/>
                    <a:ext cx="172800" cy="3946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5" name="Rectangle 164"/>
                  <p:cNvSpPr>
                    <a:spLocks/>
                  </p:cNvSpPr>
                  <p:nvPr/>
                </p:nvSpPr>
                <p:spPr>
                  <a:xfrm>
                    <a:off x="6524518" y="4283946"/>
                    <a:ext cx="172800" cy="133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58" name="Group 157"/>
                <p:cNvGrpSpPr/>
                <p:nvPr/>
              </p:nvGrpSpPr>
              <p:grpSpPr>
                <a:xfrm>
                  <a:off x="5306977" y="4153204"/>
                  <a:ext cx="172800" cy="394685"/>
                  <a:chOff x="6524518" y="4153204"/>
                  <a:chExt cx="172800" cy="394685"/>
                </a:xfrm>
              </p:grpSpPr>
              <p:sp>
                <p:nvSpPr>
                  <p:cNvPr id="162" name="Rectangle 161"/>
                  <p:cNvSpPr>
                    <a:spLocks/>
                  </p:cNvSpPr>
                  <p:nvPr/>
                </p:nvSpPr>
                <p:spPr>
                  <a:xfrm>
                    <a:off x="6524518" y="4153204"/>
                    <a:ext cx="172800" cy="39468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3" name="Rectangle 162"/>
                  <p:cNvSpPr>
                    <a:spLocks/>
                  </p:cNvSpPr>
                  <p:nvPr/>
                </p:nvSpPr>
                <p:spPr>
                  <a:xfrm>
                    <a:off x="6524518" y="4283946"/>
                    <a:ext cx="172800" cy="1332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5479777" y="4153204"/>
                  <a:ext cx="172800" cy="394685"/>
                  <a:chOff x="6524518" y="4153204"/>
                  <a:chExt cx="172800" cy="394685"/>
                </a:xfrm>
              </p:grpSpPr>
              <p:sp>
                <p:nvSpPr>
                  <p:cNvPr id="160" name="Rectangle 159"/>
                  <p:cNvSpPr>
                    <a:spLocks/>
                  </p:cNvSpPr>
                  <p:nvPr/>
                </p:nvSpPr>
                <p:spPr>
                  <a:xfrm>
                    <a:off x="6524518" y="4153204"/>
                    <a:ext cx="172800" cy="3946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1" name="Rectangle 160"/>
                  <p:cNvSpPr>
                    <a:spLocks/>
                  </p:cNvSpPr>
                  <p:nvPr/>
                </p:nvSpPr>
                <p:spPr>
                  <a:xfrm>
                    <a:off x="6524518" y="4283946"/>
                    <a:ext cx="172800" cy="133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38" dirty="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151" name="Group 150"/>
              <p:cNvGrpSpPr/>
              <p:nvPr/>
            </p:nvGrpSpPr>
            <p:grpSpPr>
              <a:xfrm>
                <a:off x="5652577" y="4153204"/>
                <a:ext cx="172800" cy="394685"/>
                <a:chOff x="6524518" y="4153204"/>
                <a:chExt cx="172800" cy="394685"/>
              </a:xfrm>
            </p:grpSpPr>
            <p:sp>
              <p:nvSpPr>
                <p:cNvPr id="152" name="Rectangle 151"/>
                <p:cNvSpPr>
                  <a:spLocks/>
                </p:cNvSpPr>
                <p:nvPr/>
              </p:nvSpPr>
              <p:spPr>
                <a:xfrm>
                  <a:off x="6524518" y="4153204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Rectangle 152"/>
                <p:cNvSpPr>
                  <a:spLocks/>
                </p:cNvSpPr>
                <p:nvPr/>
              </p:nvSpPr>
              <p:spPr>
                <a:xfrm>
                  <a:off x="6524518" y="4283946"/>
                  <a:ext cx="172800" cy="133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166" name="Group 165"/>
          <p:cNvGrpSpPr/>
          <p:nvPr/>
        </p:nvGrpSpPr>
        <p:grpSpPr>
          <a:xfrm>
            <a:off x="3470588" y="4079479"/>
            <a:ext cx="822662" cy="674443"/>
            <a:chOff x="3433070" y="4147953"/>
            <a:chExt cx="891218" cy="730647"/>
          </a:xfrm>
        </p:grpSpPr>
        <p:sp>
          <p:nvSpPr>
            <p:cNvPr id="167" name="Rectangle 166"/>
            <p:cNvSpPr>
              <a:spLocks/>
            </p:cNvSpPr>
            <p:nvPr/>
          </p:nvSpPr>
          <p:spPr>
            <a:xfrm>
              <a:off x="3597477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38" dirty="0">
                  <a:solidFill>
                    <a:prstClr val="black"/>
                  </a:solidFill>
                </a:rPr>
                <a:t>R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P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V</a:t>
              </a:r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68" name="Rectangle 167"/>
            <p:cNvSpPr>
              <a:spLocks/>
            </p:cNvSpPr>
            <p:nvPr/>
          </p:nvSpPr>
          <p:spPr>
            <a:xfrm>
              <a:off x="3767111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69" name="Rectangle 168"/>
            <p:cNvSpPr>
              <a:spLocks/>
            </p:cNvSpPr>
            <p:nvPr/>
          </p:nvSpPr>
          <p:spPr>
            <a:xfrm>
              <a:off x="3767111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3433070" y="4593868"/>
              <a:ext cx="891218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RPV </a:t>
              </a:r>
              <a:r>
                <a:rPr lang="hr-HR" sz="1108" dirty="0" err="1">
                  <a:solidFill>
                    <a:prstClr val="black"/>
                  </a:solidFill>
                </a:rPr>
                <a:t>trends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sp>
          <p:nvSpPr>
            <p:cNvPr id="171" name="Rectangle 170"/>
            <p:cNvSpPr>
              <a:spLocks/>
            </p:cNvSpPr>
            <p:nvPr/>
          </p:nvSpPr>
          <p:spPr>
            <a:xfrm>
              <a:off x="3939911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2" name="Rectangle 171"/>
            <p:cNvSpPr>
              <a:spLocks/>
            </p:cNvSpPr>
            <p:nvPr/>
          </p:nvSpPr>
          <p:spPr>
            <a:xfrm>
              <a:off x="3939911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3" name="Rectangle 172"/>
            <p:cNvSpPr>
              <a:spLocks/>
            </p:cNvSpPr>
            <p:nvPr/>
          </p:nvSpPr>
          <p:spPr>
            <a:xfrm>
              <a:off x="4112711" y="4147953"/>
              <a:ext cx="172800" cy="3946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4" name="Rectangle 173"/>
            <p:cNvSpPr>
              <a:spLocks/>
            </p:cNvSpPr>
            <p:nvPr/>
          </p:nvSpPr>
          <p:spPr>
            <a:xfrm>
              <a:off x="4112711" y="4278695"/>
              <a:ext cx="172800" cy="133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831901" y="4079479"/>
            <a:ext cx="867545" cy="674443"/>
            <a:chOff x="5991156" y="4147953"/>
            <a:chExt cx="939840" cy="730647"/>
          </a:xfrm>
        </p:grpSpPr>
        <p:sp>
          <p:nvSpPr>
            <p:cNvPr id="176" name="Rectangle 175"/>
            <p:cNvSpPr>
              <a:spLocks/>
            </p:cNvSpPr>
            <p:nvPr/>
          </p:nvSpPr>
          <p:spPr>
            <a:xfrm>
              <a:off x="6310386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38" dirty="0">
                  <a:solidFill>
                    <a:prstClr val="black"/>
                  </a:solidFill>
                </a:rPr>
                <a:t>R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P</a:t>
              </a:r>
              <a:br>
                <a:rPr lang="hr-HR" sz="738" dirty="0">
                  <a:solidFill>
                    <a:prstClr val="black"/>
                  </a:solidFill>
                </a:rPr>
              </a:br>
              <a:r>
                <a:rPr lang="hr-HR" sz="738" dirty="0">
                  <a:solidFill>
                    <a:prstClr val="black"/>
                  </a:solidFill>
                </a:rPr>
                <a:t>V</a:t>
              </a:r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7" name="Rectangle 176"/>
            <p:cNvSpPr>
              <a:spLocks/>
            </p:cNvSpPr>
            <p:nvPr/>
          </p:nvSpPr>
          <p:spPr>
            <a:xfrm>
              <a:off x="6480020" y="4147953"/>
              <a:ext cx="172800" cy="39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8" name="Rectangle 177"/>
            <p:cNvSpPr>
              <a:spLocks/>
            </p:cNvSpPr>
            <p:nvPr/>
          </p:nvSpPr>
          <p:spPr>
            <a:xfrm>
              <a:off x="6480020" y="4278695"/>
              <a:ext cx="172800" cy="13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38" dirty="0">
                <a:solidFill>
                  <a:prstClr val="black"/>
                </a:solidFill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5991156" y="4593868"/>
              <a:ext cx="939840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RPV „to </a:t>
              </a:r>
              <a:r>
                <a:rPr lang="hr-HR" sz="1108" dirty="0" err="1">
                  <a:solidFill>
                    <a:prstClr val="black"/>
                  </a:solidFill>
                </a:rPr>
                <a:t>be</a:t>
              </a:r>
              <a:r>
                <a:rPr lang="hr-HR" sz="1108" dirty="0">
                  <a:solidFill>
                    <a:prstClr val="black"/>
                  </a:solidFill>
                </a:rPr>
                <a:t>”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7189843" y="4100887"/>
            <a:ext cx="910827" cy="653034"/>
            <a:chOff x="7462262" y="4171146"/>
            <a:chExt cx="986730" cy="707454"/>
          </a:xfrm>
        </p:grpSpPr>
        <p:sp>
          <p:nvSpPr>
            <p:cNvPr id="181" name="TextBox 180"/>
            <p:cNvSpPr txBox="1"/>
            <p:nvPr/>
          </p:nvSpPr>
          <p:spPr>
            <a:xfrm>
              <a:off x="7462262" y="4593868"/>
              <a:ext cx="986730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Test &amp; </a:t>
              </a:r>
              <a:r>
                <a:rPr lang="hr-HR" sz="1108" dirty="0" err="1">
                  <a:solidFill>
                    <a:prstClr val="black"/>
                  </a:solidFill>
                </a:rPr>
                <a:t>Learn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sp>
          <p:nvSpPr>
            <p:cNvPr id="182" name="Rectangle 181"/>
            <p:cNvSpPr>
              <a:spLocks/>
            </p:cNvSpPr>
            <p:nvPr/>
          </p:nvSpPr>
          <p:spPr>
            <a:xfrm rot="20913174">
              <a:off x="7631547" y="4171147"/>
              <a:ext cx="274142" cy="394685"/>
            </a:xfrm>
            <a:prstGeom prst="rect">
              <a:avLst/>
            </a:prstGeom>
            <a:solidFill>
              <a:srgbClr val="FFB9B9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T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sp>
          <p:nvSpPr>
            <p:cNvPr id="183" name="Rectangle 182"/>
            <p:cNvSpPr>
              <a:spLocks/>
            </p:cNvSpPr>
            <p:nvPr/>
          </p:nvSpPr>
          <p:spPr>
            <a:xfrm rot="683747">
              <a:off x="7956391" y="4171146"/>
              <a:ext cx="274142" cy="39468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L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942040" y="1268760"/>
            <a:ext cx="2670422" cy="911175"/>
            <a:chOff x="5027142" y="1103007"/>
            <a:chExt cx="2892957" cy="987106"/>
          </a:xfrm>
        </p:grpSpPr>
        <p:sp>
          <p:nvSpPr>
            <p:cNvPr id="185" name="Curved Right Arrow 184"/>
            <p:cNvSpPr/>
            <p:nvPr/>
          </p:nvSpPr>
          <p:spPr>
            <a:xfrm rot="5400000">
              <a:off x="6157227" y="327240"/>
              <a:ext cx="632788" cy="2892957"/>
            </a:xfrm>
            <a:prstGeom prst="curvedRightArrow">
              <a:avLst>
                <a:gd name="adj1" fmla="val 35831"/>
                <a:gd name="adj2" fmla="val 68803"/>
                <a:gd name="adj3" fmla="val 25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5883490" y="1103007"/>
              <a:ext cx="1155179" cy="28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>
                  <a:solidFill>
                    <a:prstClr val="black"/>
                  </a:solidFill>
                </a:rPr>
                <a:t>BM </a:t>
              </a:r>
              <a:r>
                <a:rPr lang="hr-HR" sz="1108" dirty="0" err="1">
                  <a:solidFill>
                    <a:prstClr val="black"/>
                  </a:solidFill>
                </a:rPr>
                <a:t>corrections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1202998" y="5178307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1.</a:t>
            </a:r>
            <a:endParaRPr lang="en-US" sz="1662" dirty="0">
              <a:solidFill>
                <a:prstClr val="black"/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2469610" y="5193449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2.</a:t>
            </a:r>
            <a:endParaRPr lang="en-US" sz="1662" dirty="0">
              <a:solidFill>
                <a:prstClr val="black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3769983" y="5178307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3.</a:t>
            </a:r>
            <a:endParaRPr lang="en-US" sz="1662" dirty="0">
              <a:solidFill>
                <a:prstClr val="black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4928440" y="5178307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4.</a:t>
            </a:r>
            <a:endParaRPr lang="en-US" sz="1662" dirty="0">
              <a:solidFill>
                <a:prstClr val="black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6061294" y="5193449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5.</a:t>
            </a:r>
            <a:endParaRPr lang="en-US" sz="1662" dirty="0">
              <a:solidFill>
                <a:prstClr val="black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7337736" y="5190959"/>
            <a:ext cx="3465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62" dirty="0">
                <a:solidFill>
                  <a:prstClr val="black"/>
                </a:solidFill>
              </a:rPr>
              <a:t>6.</a:t>
            </a:r>
            <a:endParaRPr lang="en-US" sz="1662" dirty="0">
              <a:solidFill>
                <a:prstClr val="black"/>
              </a:solidFill>
            </a:endParaRPr>
          </a:p>
        </p:txBody>
      </p:sp>
      <p:grpSp>
        <p:nvGrpSpPr>
          <p:cNvPr id="193" name="Group 192"/>
          <p:cNvGrpSpPr/>
          <p:nvPr/>
        </p:nvGrpSpPr>
        <p:grpSpPr>
          <a:xfrm>
            <a:off x="3321361" y="1865830"/>
            <a:ext cx="1208984" cy="1929523"/>
            <a:chOff x="3271406" y="1749832"/>
            <a:chExt cx="1309732" cy="2090317"/>
          </a:xfrm>
        </p:grpSpPr>
        <p:sp>
          <p:nvSpPr>
            <p:cNvPr id="194" name="Isosceles Triangle 193"/>
            <p:cNvSpPr/>
            <p:nvPr/>
          </p:nvSpPr>
          <p:spPr>
            <a:xfrm rot="5400000">
              <a:off x="3244271" y="3178823"/>
              <a:ext cx="443948" cy="19876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95" name="Isosceles Triangle 194"/>
            <p:cNvSpPr/>
            <p:nvPr/>
          </p:nvSpPr>
          <p:spPr>
            <a:xfrm rot="5400000" flipV="1">
              <a:off x="4173328" y="3192009"/>
              <a:ext cx="443948" cy="1980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96" name="Isosceles Triangle 195"/>
            <p:cNvSpPr/>
            <p:nvPr/>
          </p:nvSpPr>
          <p:spPr>
            <a:xfrm rot="10800000">
              <a:off x="3704303" y="2772459"/>
              <a:ext cx="443948" cy="19876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97" name="Isosceles Triangle 196"/>
            <p:cNvSpPr/>
            <p:nvPr/>
          </p:nvSpPr>
          <p:spPr>
            <a:xfrm rot="10800000" flipV="1">
              <a:off x="3715138" y="3642149"/>
              <a:ext cx="443948" cy="1980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prstClr val="white"/>
                </a:solidFill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3271406" y="1749832"/>
              <a:ext cx="1309732" cy="284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r-HR" sz="1108" dirty="0">
                  <a:solidFill>
                    <a:srgbClr val="5B9BD5">
                      <a:lumMod val="75000"/>
                    </a:srgbClr>
                  </a:solidFill>
                </a:rPr>
                <a:t>I</a:t>
              </a:r>
              <a:r>
                <a:rPr lang="en-US" sz="1108" dirty="0" err="1">
                  <a:solidFill>
                    <a:srgbClr val="5B9BD5">
                      <a:lumMod val="75000"/>
                    </a:srgbClr>
                  </a:solidFill>
                </a:rPr>
                <a:t>nfluencing</a:t>
              </a:r>
              <a:r>
                <a:rPr lang="en-US" sz="1108" dirty="0">
                  <a:solidFill>
                    <a:srgbClr val="5B9BD5">
                      <a:lumMod val="75000"/>
                    </a:srgbClr>
                  </a:solidFill>
                </a:rPr>
                <a:t> force</a:t>
              </a:r>
              <a:r>
                <a:rPr lang="hr-HR" sz="1108" dirty="0">
                  <a:solidFill>
                    <a:srgbClr val="5B9BD5">
                      <a:lumMod val="75000"/>
                    </a:srgbClr>
                  </a:solidFill>
                </a:rPr>
                <a:t>s</a:t>
              </a: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755576" y="3703495"/>
            <a:ext cx="1205779" cy="1315492"/>
            <a:chOff x="1880820" y="2892310"/>
            <a:chExt cx="1306260" cy="1425116"/>
          </a:xfrm>
        </p:grpSpPr>
        <p:grpSp>
          <p:nvGrpSpPr>
            <p:cNvPr id="200" name="Group 199"/>
            <p:cNvGrpSpPr/>
            <p:nvPr/>
          </p:nvGrpSpPr>
          <p:grpSpPr>
            <a:xfrm>
              <a:off x="2101951" y="2892310"/>
              <a:ext cx="864000" cy="827779"/>
              <a:chOff x="3089230" y="2892310"/>
              <a:chExt cx="864000" cy="827779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3089230" y="2892310"/>
                <a:ext cx="864000" cy="540003"/>
                <a:chOff x="3725334" y="2494286"/>
                <a:chExt cx="864000" cy="540003"/>
              </a:xfrm>
            </p:grpSpPr>
            <p:sp>
              <p:nvSpPr>
                <p:cNvPr id="219" name="Rectangle 218"/>
                <p:cNvSpPr>
                  <a:spLocks noChangeAspect="1"/>
                </p:cNvSpPr>
                <p:nvPr/>
              </p:nvSpPr>
              <p:spPr>
                <a:xfrm>
                  <a:off x="3725334" y="2494289"/>
                  <a:ext cx="864000" cy="54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0" name="Rectangle 219"/>
                <p:cNvSpPr>
                  <a:spLocks noChangeAspect="1"/>
                </p:cNvSpPr>
                <p:nvPr/>
              </p:nvSpPr>
              <p:spPr>
                <a:xfrm>
                  <a:off x="3725334" y="2888974"/>
                  <a:ext cx="864000" cy="1453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Rectangle 220"/>
                <p:cNvSpPr>
                  <a:spLocks/>
                </p:cNvSpPr>
                <p:nvPr/>
              </p:nvSpPr>
              <p:spPr>
                <a:xfrm>
                  <a:off x="3725334" y="2494288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Rectangle 221"/>
                <p:cNvSpPr>
                  <a:spLocks/>
                </p:cNvSpPr>
                <p:nvPr/>
              </p:nvSpPr>
              <p:spPr>
                <a:xfrm>
                  <a:off x="3898134" y="2494287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Rectangle 222"/>
                <p:cNvSpPr>
                  <a:spLocks/>
                </p:cNvSpPr>
                <p:nvPr/>
              </p:nvSpPr>
              <p:spPr>
                <a:xfrm>
                  <a:off x="4243734" y="2494286"/>
                  <a:ext cx="172800" cy="3946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38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24" name="Straight Connector 223"/>
                <p:cNvCxnSpPr>
                  <a:stCxn id="223" idx="1"/>
                  <a:endCxn id="223" idx="3"/>
                </p:cNvCxnSpPr>
                <p:nvPr/>
              </p:nvCxnSpPr>
              <p:spPr>
                <a:xfrm>
                  <a:off x="4243734" y="2691629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25" name="Straight Connector 224"/>
                <p:cNvCxnSpPr>
                  <a:stCxn id="222" idx="1"/>
                  <a:endCxn id="222" idx="3"/>
                </p:cNvCxnSpPr>
                <p:nvPr/>
              </p:nvCxnSpPr>
              <p:spPr>
                <a:xfrm>
                  <a:off x="3898134" y="2691630"/>
                  <a:ext cx="172800" cy="0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26" name="Straight Connector 225"/>
                <p:cNvCxnSpPr>
                  <a:stCxn id="220" idx="0"/>
                  <a:endCxn id="220" idx="2"/>
                </p:cNvCxnSpPr>
                <p:nvPr/>
              </p:nvCxnSpPr>
              <p:spPr>
                <a:xfrm>
                  <a:off x="4157334" y="2888974"/>
                  <a:ext cx="0" cy="145315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215" name="Rectangle 214"/>
              <p:cNvSpPr>
                <a:spLocks noChangeAspect="1"/>
              </p:cNvSpPr>
              <p:nvPr/>
            </p:nvSpPr>
            <p:spPr>
              <a:xfrm>
                <a:off x="3089230" y="3429459"/>
                <a:ext cx="864000" cy="1453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16" name="Straight Connector 215"/>
              <p:cNvCxnSpPr>
                <a:stCxn id="215" idx="0"/>
                <a:endCxn id="215" idx="2"/>
              </p:cNvCxnSpPr>
              <p:nvPr/>
            </p:nvCxnSpPr>
            <p:spPr>
              <a:xfrm>
                <a:off x="3521230" y="3429459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7" name="Rectangle 216"/>
              <p:cNvSpPr>
                <a:spLocks noChangeAspect="1"/>
              </p:cNvSpPr>
              <p:nvPr/>
            </p:nvSpPr>
            <p:spPr>
              <a:xfrm>
                <a:off x="3089230" y="3574774"/>
                <a:ext cx="864000" cy="14531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18" name="Straight Connector 217"/>
              <p:cNvCxnSpPr>
                <a:stCxn id="217" idx="0"/>
                <a:endCxn id="217" idx="2"/>
              </p:cNvCxnSpPr>
              <p:nvPr/>
            </p:nvCxnSpPr>
            <p:spPr>
              <a:xfrm>
                <a:off x="3521230" y="3574774"/>
                <a:ext cx="0" cy="145315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01" name="TextBox 200"/>
            <p:cNvSpPr txBox="1"/>
            <p:nvPr/>
          </p:nvSpPr>
          <p:spPr>
            <a:xfrm>
              <a:off x="1880820" y="3847992"/>
              <a:ext cx="1306260" cy="46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1108" dirty="0" err="1">
                  <a:solidFill>
                    <a:prstClr val="black"/>
                  </a:solidFill>
                </a:rPr>
                <a:t>Two</a:t>
              </a:r>
              <a:r>
                <a:rPr lang="hr-HR" sz="1108" dirty="0">
                  <a:solidFill>
                    <a:prstClr val="black"/>
                  </a:solidFill>
                </a:rPr>
                <a:t> </a:t>
              </a:r>
              <a:r>
                <a:rPr lang="hr-HR" sz="1108" dirty="0" err="1">
                  <a:solidFill>
                    <a:prstClr val="black"/>
                  </a:solidFill>
                </a:rPr>
                <a:t>perspectives</a:t>
              </a:r>
              <a:r>
                <a:rPr lang="hr-HR" sz="1108" dirty="0">
                  <a:solidFill>
                    <a:prstClr val="black"/>
                  </a:solidFill>
                </a:rPr>
                <a:t/>
              </a:r>
              <a:br>
                <a:rPr lang="hr-HR" sz="1108" dirty="0">
                  <a:solidFill>
                    <a:prstClr val="black"/>
                  </a:solidFill>
                </a:rPr>
              </a:br>
              <a:r>
                <a:rPr lang="hr-HR" sz="1108" dirty="0">
                  <a:solidFill>
                    <a:prstClr val="black"/>
                  </a:solidFill>
                </a:rPr>
                <a:t>BM </a:t>
              </a:r>
              <a:r>
                <a:rPr lang="hr-HR" sz="1108" dirty="0" err="1">
                  <a:solidFill>
                    <a:prstClr val="black"/>
                  </a:solidFill>
                </a:rPr>
                <a:t>impact</a:t>
              </a:r>
              <a:r>
                <a:rPr lang="hr-HR" sz="1108" dirty="0">
                  <a:solidFill>
                    <a:prstClr val="black"/>
                  </a:solidFill>
                </a:rPr>
                <a:t> „as </a:t>
              </a:r>
              <a:r>
                <a:rPr lang="hr-HR" sz="1108" dirty="0" err="1">
                  <a:solidFill>
                    <a:prstClr val="black"/>
                  </a:solidFill>
                </a:rPr>
                <a:t>is</a:t>
              </a:r>
              <a:r>
                <a:rPr lang="hr-HR" sz="1108" dirty="0">
                  <a:solidFill>
                    <a:prstClr val="black"/>
                  </a:solidFill>
                </a:rPr>
                <a:t>”</a:t>
              </a:r>
              <a:endParaRPr lang="en-US" sz="1108" dirty="0">
                <a:solidFill>
                  <a:prstClr val="black"/>
                </a:solidFill>
              </a:endParaRPr>
            </a:p>
          </p:txBody>
        </p:sp>
        <p:grpSp>
          <p:nvGrpSpPr>
            <p:cNvPr id="202" name="Group 201"/>
            <p:cNvGrpSpPr>
              <a:grpSpLocks noChangeAspect="1"/>
            </p:cNvGrpSpPr>
            <p:nvPr/>
          </p:nvGrpSpPr>
          <p:grpSpPr>
            <a:xfrm>
              <a:off x="2681584" y="3602203"/>
              <a:ext cx="88239" cy="73397"/>
              <a:chOff x="1410731" y="980661"/>
              <a:chExt cx="693039" cy="576469"/>
            </a:xfrm>
          </p:grpSpPr>
          <p:cxnSp>
            <p:nvCxnSpPr>
              <p:cNvPr id="212" name="Straight Connector 211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/>
            <p:cNvGrpSpPr>
              <a:grpSpLocks noChangeAspect="1"/>
            </p:cNvGrpSpPr>
            <p:nvPr/>
          </p:nvGrpSpPr>
          <p:grpSpPr>
            <a:xfrm>
              <a:off x="2317031" y="3457586"/>
              <a:ext cx="88239" cy="73397"/>
              <a:chOff x="1410731" y="980661"/>
              <a:chExt cx="693039" cy="576469"/>
            </a:xfrm>
          </p:grpSpPr>
          <p:cxnSp>
            <p:nvCxnSpPr>
              <p:cNvPr id="210" name="Straight Connector 209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Group 203"/>
            <p:cNvGrpSpPr>
              <a:grpSpLocks noChangeAspect="1"/>
            </p:cNvGrpSpPr>
            <p:nvPr/>
          </p:nvGrpSpPr>
          <p:grpSpPr>
            <a:xfrm>
              <a:off x="2681584" y="3447636"/>
              <a:ext cx="88239" cy="73397"/>
              <a:chOff x="1410731" y="980661"/>
              <a:chExt cx="693039" cy="576469"/>
            </a:xfrm>
          </p:grpSpPr>
          <p:cxnSp>
            <p:nvCxnSpPr>
              <p:cNvPr id="208" name="Straight Connector 207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Group 204"/>
            <p:cNvGrpSpPr>
              <a:grpSpLocks noChangeAspect="1"/>
            </p:cNvGrpSpPr>
            <p:nvPr/>
          </p:nvGrpSpPr>
          <p:grpSpPr>
            <a:xfrm>
              <a:off x="2185593" y="3591816"/>
              <a:ext cx="88239" cy="73397"/>
              <a:chOff x="1410731" y="980661"/>
              <a:chExt cx="693039" cy="576469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>
                <a:off x="1410731" y="980661"/>
                <a:ext cx="693039" cy="5764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V="1">
                <a:off x="1410731" y="1062240"/>
                <a:ext cx="520239" cy="49489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29" name="Picture 228" descr="https://iblue.interreg-med.eu/fileadmin/_processed_/6/e/csm_LOGO_COLOUR_iBlue_NO_BORDER_b9513a8ea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990" y="417756"/>
            <a:ext cx="965200" cy="403225"/>
          </a:xfrm>
          <a:prstGeom prst="rect">
            <a:avLst/>
          </a:prstGeom>
          <a:noFill/>
          <a:extLst/>
        </p:spPr>
      </p:pic>
      <p:grpSp>
        <p:nvGrpSpPr>
          <p:cNvPr id="232" name="Group 231"/>
          <p:cNvGrpSpPr/>
          <p:nvPr/>
        </p:nvGrpSpPr>
        <p:grpSpPr>
          <a:xfrm>
            <a:off x="836237" y="5387562"/>
            <a:ext cx="3735762" cy="811360"/>
            <a:chOff x="836237" y="5387562"/>
            <a:chExt cx="3735762" cy="811360"/>
          </a:xfrm>
        </p:grpSpPr>
        <p:sp>
          <p:nvSpPr>
            <p:cNvPr id="2" name="Left Brace 1"/>
            <p:cNvSpPr/>
            <p:nvPr/>
          </p:nvSpPr>
          <p:spPr>
            <a:xfrm rot="16200000">
              <a:off x="2513734" y="3710065"/>
              <a:ext cx="380768" cy="3735762"/>
            </a:xfrm>
            <a:prstGeom prst="leftBrace">
              <a:avLst>
                <a:gd name="adj1" fmla="val 37890"/>
                <a:gd name="adj2" fmla="val 500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845806" y="5829590"/>
              <a:ext cx="1716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Phase 1 Analysis</a:t>
              </a:r>
              <a:endParaRPr lang="hr-HR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4572000" y="5387561"/>
            <a:ext cx="3735762" cy="821619"/>
            <a:chOff x="4572000" y="5387561"/>
            <a:chExt cx="3735762" cy="821619"/>
          </a:xfrm>
        </p:grpSpPr>
        <p:sp>
          <p:nvSpPr>
            <p:cNvPr id="228" name="Left Brace 227"/>
            <p:cNvSpPr/>
            <p:nvPr/>
          </p:nvSpPr>
          <p:spPr>
            <a:xfrm rot="16200000">
              <a:off x="6249497" y="3710064"/>
              <a:ext cx="380768" cy="3735762"/>
            </a:xfrm>
            <a:prstGeom prst="leftBrace">
              <a:avLst>
                <a:gd name="adj1" fmla="val 37890"/>
                <a:gd name="adj2" fmla="val 500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5320568" y="5839848"/>
              <a:ext cx="2238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Phase 2 Improvement</a:t>
              </a:r>
              <a:endParaRPr lang="hr-HR" dirty="0">
                <a:solidFill>
                  <a:prstClr val="black"/>
                </a:solidFill>
              </a:endParaRPr>
            </a:p>
          </p:txBody>
        </p:sp>
      </p:grpSp>
      <p:sp>
        <p:nvSpPr>
          <p:cNvPr id="234" name="Oval 233"/>
          <p:cNvSpPr/>
          <p:nvPr/>
        </p:nvSpPr>
        <p:spPr>
          <a:xfrm>
            <a:off x="4186841" y="1959763"/>
            <a:ext cx="1946521" cy="326129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1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C</a:t>
            </a:r>
            <a:r>
              <a:rPr lang="en-US" b="1" dirty="0" err="1" smtClean="0"/>
              <a:t>ause</a:t>
            </a:r>
            <a:r>
              <a:rPr lang="en-US" b="1" dirty="0" smtClean="0"/>
              <a:t> </a:t>
            </a:r>
            <a:r>
              <a:rPr lang="en-US" b="1" dirty="0"/>
              <a:t>and effect relationships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Speculate</a:t>
            </a:r>
            <a:r>
              <a:rPr lang="hr-HR" b="1" dirty="0" smtClean="0"/>
              <a:t>!</a:t>
            </a:r>
          </a:p>
          <a:p>
            <a:r>
              <a:rPr lang="en-US" dirty="0" smtClean="0"/>
              <a:t>How </a:t>
            </a:r>
            <a:r>
              <a:rPr lang="hr-HR" dirty="0" smtClean="0"/>
              <a:t>BM/element </a:t>
            </a:r>
            <a:r>
              <a:rPr lang="en-US" dirty="0" smtClean="0"/>
              <a:t>change can </a:t>
            </a:r>
            <a:r>
              <a:rPr lang="en-US" dirty="0"/>
              <a:t>improve society impact can improve economic impact? </a:t>
            </a:r>
          </a:p>
          <a:p>
            <a:endParaRPr lang="hr-HR" dirty="0" smtClean="0"/>
          </a:p>
          <a:p>
            <a:r>
              <a:rPr lang="en-US" dirty="0" smtClean="0"/>
              <a:t>How </a:t>
            </a:r>
            <a:r>
              <a:rPr lang="hr-HR" dirty="0"/>
              <a:t>BM/element </a:t>
            </a:r>
            <a:r>
              <a:rPr lang="en-US" dirty="0"/>
              <a:t>change </a:t>
            </a:r>
            <a:r>
              <a:rPr lang="en-US" dirty="0" smtClean="0"/>
              <a:t>can </a:t>
            </a:r>
            <a:r>
              <a:rPr lang="en-US" dirty="0"/>
              <a:t>improve environmental impact can improve economic impact?</a:t>
            </a:r>
          </a:p>
        </p:txBody>
      </p:sp>
    </p:spTree>
    <p:extLst>
      <p:ext uri="{BB962C8B-B14F-4D97-AF65-F5344CB8AC3E}">
        <p14:creationId xmlns:p14="http://schemas.microsoft.com/office/powerpoint/2010/main" val="11926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3-PBM</a:t>
            </a:r>
            <a:r>
              <a:rPr lang="hr-HR" dirty="0" smtClean="0"/>
              <a:t> </a:t>
            </a:r>
            <a:r>
              <a:rPr lang="hr-HR" dirty="0" err="1" smtClean="0"/>
              <a:t>key</a:t>
            </a:r>
            <a:r>
              <a:rPr lang="hr-HR" dirty="0" smtClean="0"/>
              <a:t> </a:t>
            </a:r>
            <a:r>
              <a:rPr lang="hr-HR" dirty="0" err="1" smtClean="0"/>
              <a:t>forms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5737">
            <a:off x="3265357" y="1689046"/>
            <a:ext cx="2101365" cy="148712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319" y="3212976"/>
            <a:ext cx="1863529" cy="144000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49" y="3732888"/>
            <a:ext cx="1863529" cy="144000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48" y="4236944"/>
            <a:ext cx="1863529" cy="144000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815" y="4668992"/>
            <a:ext cx="1863529" cy="144000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65">
            <a:off x="3968066" y="1693267"/>
            <a:ext cx="2475568" cy="1748034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  <p:grpSp>
        <p:nvGrpSpPr>
          <p:cNvPr id="30" name="Group 29"/>
          <p:cNvGrpSpPr/>
          <p:nvPr/>
        </p:nvGrpSpPr>
        <p:grpSpPr>
          <a:xfrm>
            <a:off x="7244976" y="4355812"/>
            <a:ext cx="1535343" cy="1130103"/>
            <a:chOff x="7244976" y="4355812"/>
            <a:chExt cx="1535343" cy="1130103"/>
          </a:xfrm>
        </p:grpSpPr>
        <p:sp>
          <p:nvSpPr>
            <p:cNvPr id="22" name="Freeform 21"/>
            <p:cNvSpPr/>
            <p:nvPr/>
          </p:nvSpPr>
          <p:spPr>
            <a:xfrm flipH="1">
              <a:off x="7244976" y="4668991"/>
              <a:ext cx="1535343" cy="816924"/>
            </a:xfrm>
            <a:custGeom>
              <a:avLst/>
              <a:gdLst>
                <a:gd name="connsiteX0" fmla="*/ 0 w 1695157"/>
                <a:gd name="connsiteY0" fmla="*/ 64299 h 732514"/>
                <a:gd name="connsiteX1" fmla="*/ 1230923 w 1695157"/>
                <a:gd name="connsiteY1" fmla="*/ 64299 h 732514"/>
                <a:gd name="connsiteX2" fmla="*/ 1695157 w 1695157"/>
                <a:gd name="connsiteY2" fmla="*/ 732514 h 732514"/>
                <a:gd name="connsiteX0" fmla="*/ 0 w 1695157"/>
                <a:gd name="connsiteY0" fmla="*/ 64299 h 732514"/>
                <a:gd name="connsiteX1" fmla="*/ 1230923 w 1695157"/>
                <a:gd name="connsiteY1" fmla="*/ 64299 h 732514"/>
                <a:gd name="connsiteX2" fmla="*/ 1695157 w 1695157"/>
                <a:gd name="connsiteY2" fmla="*/ 732514 h 732514"/>
                <a:gd name="connsiteX0" fmla="*/ 0 w 1695157"/>
                <a:gd name="connsiteY0" fmla="*/ 23024 h 691239"/>
                <a:gd name="connsiteX1" fmla="*/ 1230923 w 1695157"/>
                <a:gd name="connsiteY1" fmla="*/ 23024 h 691239"/>
                <a:gd name="connsiteX2" fmla="*/ 1695157 w 1695157"/>
                <a:gd name="connsiteY2" fmla="*/ 691239 h 691239"/>
                <a:gd name="connsiteX0" fmla="*/ 0 w 1695157"/>
                <a:gd name="connsiteY0" fmla="*/ 23024 h 691239"/>
                <a:gd name="connsiteX1" fmla="*/ 1230923 w 1695157"/>
                <a:gd name="connsiteY1" fmla="*/ 23024 h 691239"/>
                <a:gd name="connsiteX2" fmla="*/ 1695157 w 1695157"/>
                <a:gd name="connsiteY2" fmla="*/ 691239 h 691239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5157" h="668215">
                  <a:moveTo>
                    <a:pt x="0" y="0"/>
                  </a:moveTo>
                  <a:cubicBezTo>
                    <a:pt x="1233853" y="586"/>
                    <a:pt x="12896" y="8207"/>
                    <a:pt x="1230923" y="0"/>
                  </a:cubicBezTo>
                  <a:cubicBezTo>
                    <a:pt x="1689295" y="667043"/>
                    <a:pt x="1238543" y="-4103"/>
                    <a:pt x="1695157" y="668215"/>
                  </a:cubicBezTo>
                </a:path>
              </a:pathLst>
            </a:custGeom>
            <a:noFill/>
            <a:ln w="31750" cap="rnd">
              <a:solidFill>
                <a:srgbClr val="C0000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68344" y="4355812"/>
              <a:ext cx="8522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Results</a:t>
              </a:r>
              <a:endParaRPr lang="hr-HR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65042" y="3923764"/>
            <a:ext cx="2315415" cy="1428291"/>
            <a:chOff x="6565044" y="3923764"/>
            <a:chExt cx="2203585" cy="1428291"/>
          </a:xfrm>
        </p:grpSpPr>
        <p:sp>
          <p:nvSpPr>
            <p:cNvPr id="24" name="Freeform 23"/>
            <p:cNvSpPr/>
            <p:nvPr/>
          </p:nvSpPr>
          <p:spPr>
            <a:xfrm flipH="1">
              <a:off x="6565044" y="4243821"/>
              <a:ext cx="2009432" cy="1108234"/>
            </a:xfrm>
            <a:custGeom>
              <a:avLst/>
              <a:gdLst>
                <a:gd name="connsiteX0" fmla="*/ 0 w 1695157"/>
                <a:gd name="connsiteY0" fmla="*/ 64299 h 732514"/>
                <a:gd name="connsiteX1" fmla="*/ 1230923 w 1695157"/>
                <a:gd name="connsiteY1" fmla="*/ 64299 h 732514"/>
                <a:gd name="connsiteX2" fmla="*/ 1695157 w 1695157"/>
                <a:gd name="connsiteY2" fmla="*/ 732514 h 732514"/>
                <a:gd name="connsiteX0" fmla="*/ 0 w 1695157"/>
                <a:gd name="connsiteY0" fmla="*/ 64299 h 732514"/>
                <a:gd name="connsiteX1" fmla="*/ 1230923 w 1695157"/>
                <a:gd name="connsiteY1" fmla="*/ 64299 h 732514"/>
                <a:gd name="connsiteX2" fmla="*/ 1695157 w 1695157"/>
                <a:gd name="connsiteY2" fmla="*/ 732514 h 732514"/>
                <a:gd name="connsiteX0" fmla="*/ 0 w 1695157"/>
                <a:gd name="connsiteY0" fmla="*/ 23024 h 691239"/>
                <a:gd name="connsiteX1" fmla="*/ 1230923 w 1695157"/>
                <a:gd name="connsiteY1" fmla="*/ 23024 h 691239"/>
                <a:gd name="connsiteX2" fmla="*/ 1695157 w 1695157"/>
                <a:gd name="connsiteY2" fmla="*/ 691239 h 691239"/>
                <a:gd name="connsiteX0" fmla="*/ 0 w 1695157"/>
                <a:gd name="connsiteY0" fmla="*/ 23024 h 691239"/>
                <a:gd name="connsiteX1" fmla="*/ 1230923 w 1695157"/>
                <a:gd name="connsiteY1" fmla="*/ 23024 h 691239"/>
                <a:gd name="connsiteX2" fmla="*/ 1695157 w 1695157"/>
                <a:gd name="connsiteY2" fmla="*/ 691239 h 691239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  <a:gd name="connsiteX0" fmla="*/ 0 w 1695157"/>
                <a:gd name="connsiteY0" fmla="*/ 0 h 668215"/>
                <a:gd name="connsiteX1" fmla="*/ 1230923 w 1695157"/>
                <a:gd name="connsiteY1" fmla="*/ 0 h 668215"/>
                <a:gd name="connsiteX2" fmla="*/ 1695157 w 1695157"/>
                <a:gd name="connsiteY2" fmla="*/ 668215 h 66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5157" h="668215">
                  <a:moveTo>
                    <a:pt x="0" y="0"/>
                  </a:moveTo>
                  <a:cubicBezTo>
                    <a:pt x="1233853" y="586"/>
                    <a:pt x="12896" y="8207"/>
                    <a:pt x="1230923" y="0"/>
                  </a:cubicBezTo>
                  <a:cubicBezTo>
                    <a:pt x="1689295" y="667043"/>
                    <a:pt x="1238543" y="-4103"/>
                    <a:pt x="1695157" y="668215"/>
                  </a:cubicBezTo>
                </a:path>
              </a:pathLst>
            </a:custGeom>
            <a:noFill/>
            <a:ln w="31750" cap="rnd">
              <a:solidFill>
                <a:srgbClr val="C0000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66816" y="3923764"/>
              <a:ext cx="1701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Transformations</a:t>
              </a:r>
              <a:endParaRPr lang="hr-HR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64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914400" y="5788864"/>
            <a:ext cx="6553200" cy="5204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Questions &amp; Answers</a:t>
            </a:r>
            <a:endParaRPr lang="en-US" sz="4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0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ogle Hrvats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7157" y="3487644"/>
            <a:ext cx="2912534" cy="1006148"/>
          </a:xfrm>
          <a:prstGeom prst="rect">
            <a:avLst/>
          </a:prstGeom>
        </p:spPr>
      </p:pic>
      <p:pic>
        <p:nvPicPr>
          <p:cNvPr id="5" name="Picture 4" descr="mw-630-istock-free-sign-630w.jpg"/>
          <p:cNvPicPr>
            <a:picLocks noChangeAspect="1"/>
          </p:cNvPicPr>
          <p:nvPr/>
        </p:nvPicPr>
        <p:blipFill>
          <a:blip r:embed="rId3" cstate="print"/>
          <a:srcRect l="12038" r="9725"/>
          <a:stretch>
            <a:fillRect/>
          </a:stretch>
        </p:blipFill>
        <p:spPr>
          <a:xfrm rot="401509">
            <a:off x="4868792" y="1674353"/>
            <a:ext cx="2791312" cy="18575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21359629">
            <a:off x="1483897" y="3990301"/>
            <a:ext cx="2102675" cy="89748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Net Income </a:t>
            </a:r>
            <a:b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</a:b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24 B$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rot="300372">
            <a:off x="3282079" y="4286164"/>
            <a:ext cx="2102675" cy="897483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Revenue</a:t>
            </a:r>
            <a:b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</a:b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90 B$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rot="21403832">
            <a:off x="5032867" y="3747391"/>
            <a:ext cx="2102675" cy="897483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hr-HR" dirty="0" smtClean="0">
                <a:solidFill>
                  <a:srgbClr val="C00000"/>
                </a:solidFill>
                <a:latin typeface="Calibri" panose="020F0502020204030204" pitchFamily="34" charset="0"/>
              </a:rPr>
              <a:t>57.100 </a:t>
            </a:r>
            <a:r>
              <a:rPr lang="hr-HR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employees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092825"/>
            <a:ext cx="1763690" cy="42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0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339171" y="325666"/>
            <a:ext cx="5315396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marL="268288" indent="-268288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hr-HR" sz="16700" b="1" kern="0" dirty="0" smtClean="0">
                <a:solidFill>
                  <a:prstClr val="white">
                    <a:lumMod val="75000"/>
                  </a:prstClr>
                </a:solidFill>
                <a:ea typeface="ＭＳ Ｐゴシック" charset="0"/>
                <a:cs typeface="Calibri" pitchFamily="34" charset="0"/>
              </a:rPr>
              <a:t>?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11454" y="2482587"/>
            <a:ext cx="2814145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4000" b="1" dirty="0" smtClean="0">
                <a:solidFill>
                  <a:prstClr val="black"/>
                </a:solidFill>
                <a:ea typeface="ＭＳ Ｐゴシック" charset="0"/>
                <a:cs typeface="FreeSansBold"/>
              </a:rPr>
              <a:t>“…</a:t>
            </a:r>
            <a:r>
              <a:rPr lang="hr-HR" sz="4000" dirty="0" err="1" smtClean="0">
                <a:solidFill>
                  <a:prstClr val="black"/>
                </a:solidFill>
                <a:ea typeface="ＭＳ Ｐゴシック" charset="0"/>
                <a:cs typeface="FreeSansBold"/>
              </a:rPr>
              <a:t>superior</a:t>
            </a:r>
            <a:r>
              <a:rPr lang="hr-HR" sz="4000" dirty="0" smtClean="0">
                <a:solidFill>
                  <a:prstClr val="black"/>
                </a:solidFill>
                <a:ea typeface="ＭＳ Ｐゴシック" charset="0"/>
                <a:cs typeface="FreeSansBold"/>
              </a:rPr>
              <a:t/>
            </a:r>
            <a:br>
              <a:rPr lang="hr-HR" sz="4000" dirty="0" smtClean="0">
                <a:solidFill>
                  <a:prstClr val="black"/>
                </a:solidFill>
                <a:ea typeface="ＭＳ Ｐゴシック" charset="0"/>
                <a:cs typeface="FreeSansBold"/>
              </a:rPr>
            </a:br>
            <a:r>
              <a:rPr lang="hr-HR" sz="4000" b="1" dirty="0" err="1" smtClean="0">
                <a:solidFill>
                  <a:prstClr val="black"/>
                </a:solidFill>
                <a:ea typeface="ＭＳ Ｐゴシック" charset="0"/>
                <a:cs typeface="FreeSansBold"/>
              </a:rPr>
              <a:t>business</a:t>
            </a:r>
            <a:r>
              <a:rPr lang="hr-HR" sz="4000" b="1" dirty="0" smtClean="0">
                <a:solidFill>
                  <a:prstClr val="black"/>
                </a:solidFill>
                <a:ea typeface="ＭＳ Ｐゴシック" charset="0"/>
                <a:cs typeface="FreeSansBold"/>
              </a:rPr>
              <a:t> </a:t>
            </a:r>
            <a:br>
              <a:rPr lang="hr-HR" sz="4000" b="1" dirty="0" smtClean="0">
                <a:solidFill>
                  <a:prstClr val="black"/>
                </a:solidFill>
                <a:ea typeface="ＭＳ Ｐゴシック" charset="0"/>
                <a:cs typeface="FreeSansBold"/>
              </a:rPr>
            </a:br>
            <a:r>
              <a:rPr lang="hr-HR" sz="4000" b="1" dirty="0" smtClean="0">
                <a:solidFill>
                  <a:prstClr val="black"/>
                </a:solidFill>
                <a:ea typeface="ＭＳ Ｐゴシック" charset="0"/>
                <a:cs typeface="FreeSansBold"/>
              </a:rPr>
              <a:t>model.”</a:t>
            </a:r>
            <a:endParaRPr lang="en-US" sz="5400" dirty="0" smtClean="0">
              <a:solidFill>
                <a:prstClr val="black"/>
              </a:solidFill>
              <a:ea typeface="ＭＳ Ｐゴシック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t="-375" r="8758"/>
          <a:stretch/>
        </p:blipFill>
        <p:spPr>
          <a:xfrm>
            <a:off x="4572000" y="1074236"/>
            <a:ext cx="4495800" cy="40866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93096"/>
            <a:ext cx="7803556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2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52" y="4407395"/>
            <a:ext cx="6413548" cy="30055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402" y="3742377"/>
            <a:ext cx="4999153" cy="2469094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92000" y="1978823"/>
            <a:ext cx="7560000" cy="2900354"/>
          </a:xfrm>
        </p:spPr>
        <p:txBody>
          <a:bodyPr>
            <a:normAutofit/>
          </a:bodyPr>
          <a:lstStyle/>
          <a:p>
            <a:pPr marL="252000" lvl="0" indent="0" algn="ctr">
              <a:spcBef>
                <a:spcPts val="0"/>
              </a:spcBef>
              <a:buNone/>
            </a:pPr>
            <a:r>
              <a:rPr lang="hr-HR" sz="4000" dirty="0" smtClean="0">
                <a:solidFill>
                  <a:srgbClr val="FFC000"/>
                </a:solidFill>
              </a:rPr>
              <a:t>Business model is </a:t>
            </a:r>
          </a:p>
          <a:p>
            <a:pPr marL="252000" indent="0" algn="ctr">
              <a:spcBef>
                <a:spcPts val="0"/>
              </a:spcBef>
              <a:buNone/>
            </a:pPr>
            <a:r>
              <a:rPr lang="hr-HR" sz="4000" dirty="0" smtClean="0">
                <a:solidFill>
                  <a:srgbClr val="FFC000"/>
                </a:solidFill>
              </a:rPr>
              <a:t>the </a:t>
            </a:r>
            <a:r>
              <a:rPr lang="hr-HR" sz="4000" b="1" kern="1200" dirty="0" smtClean="0">
                <a:solidFill>
                  <a:schemeClr val="bg1"/>
                </a:solidFill>
              </a:rPr>
              <a:t>rationale </a:t>
            </a:r>
            <a:r>
              <a:rPr lang="hr-HR" sz="4000" dirty="0" smtClean="0">
                <a:solidFill>
                  <a:srgbClr val="FFC000"/>
                </a:solidFill>
              </a:rPr>
              <a:t>of </a:t>
            </a:r>
            <a:r>
              <a:rPr lang="en-US" sz="4000" b="1" dirty="0" smtClean="0">
                <a:solidFill>
                  <a:schemeClr val="bg1"/>
                </a:solidFill>
              </a:rPr>
              <a:t>how</a:t>
            </a:r>
            <a:r>
              <a:rPr lang="en-US" sz="4000" dirty="0" smtClean="0">
                <a:solidFill>
                  <a:srgbClr val="FFC000"/>
                </a:solidFill>
              </a:rPr>
              <a:t> an organization </a:t>
            </a:r>
            <a:r>
              <a:rPr lang="en-US" sz="4000" b="1" kern="1200" dirty="0" smtClean="0">
                <a:solidFill>
                  <a:schemeClr val="bg1"/>
                </a:solidFill>
              </a:rPr>
              <a:t>creates, delivers </a:t>
            </a:r>
            <a:r>
              <a:rPr lang="en-US" sz="4000" dirty="0" smtClean="0">
                <a:solidFill>
                  <a:srgbClr val="FFC000"/>
                </a:solidFill>
              </a:rPr>
              <a:t>and </a:t>
            </a:r>
            <a:r>
              <a:rPr lang="en-US" sz="4000" b="1" kern="1200" dirty="0" smtClean="0">
                <a:solidFill>
                  <a:schemeClr val="bg1"/>
                </a:solidFill>
              </a:rPr>
              <a:t>captures value</a:t>
            </a:r>
            <a:endParaRPr lang="hr-HR" sz="4000" b="1" kern="12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8214" y="1042876"/>
            <a:ext cx="75600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r-HR" sz="4400" b="1" dirty="0">
              <a:solidFill>
                <a:prstClr val="black">
                  <a:lumMod val="50000"/>
                  <a:lumOff val="50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3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ngerSewingMach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0119" y="1772816"/>
            <a:ext cx="4283762" cy="302433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92166" y="4675785"/>
            <a:ext cx="7559675" cy="76944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r-HR" sz="4400" dirty="0">
                <a:solidFill>
                  <a:prstClr val="black"/>
                </a:solidFill>
                <a:cs typeface="Calibri" pitchFamily="34" charset="0"/>
              </a:rPr>
              <a:t>“D</a:t>
            </a:r>
            <a:r>
              <a:rPr lang="en-US" sz="4400" dirty="0" err="1">
                <a:solidFill>
                  <a:prstClr val="black"/>
                </a:solidFill>
                <a:cs typeface="Calibri" pitchFamily="34" charset="0"/>
              </a:rPr>
              <a:t>ollar</a:t>
            </a:r>
            <a:r>
              <a:rPr lang="en-US" sz="4400" dirty="0">
                <a:solidFill>
                  <a:prstClr val="black"/>
                </a:solidFill>
                <a:cs typeface="Calibri" pitchFamily="34" charset="0"/>
              </a:rPr>
              <a:t> down, dollar a week</a:t>
            </a:r>
            <a:r>
              <a:rPr lang="hr-HR" sz="4400" dirty="0">
                <a:solidFill>
                  <a:prstClr val="black"/>
                </a:solidFill>
                <a:cs typeface="Calibri" pitchFamily="34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318902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165&quot;&gt;&lt;object type=&quot;3&quot; unique_id=&quot;10166&quot;&gt;&lt;property id=&quot;20148&quot; value=&quot;5&quot;/&gt;&lt;property id=&quot;20300&quot; value=&quot;Slide 1&quot;/&gt;&lt;property id=&quot;20307&quot; value=&quot;256&quot;/&gt;&lt;/object&gt;&lt;object type=&quot;3&quot; unique_id=&quot;10167&quot;&gt;&lt;property id=&quot;20148&quot; value=&quot;5&quot;/&gt;&lt;property id=&quot;20300&quot; value=&quot;Slide 2&quot;/&gt;&lt;property id=&quot;20307&quot; value=&quot;287&quot;/&gt;&lt;/object&gt;&lt;object type=&quot;3&quot; unique_id=&quot;10168&quot;&gt;&lt;property id=&quot;20148&quot; value=&quot;5&quot;/&gt;&lt;property id=&quot;20300&quot; value=&quot;Slide 3&quot;/&gt;&lt;property id=&quot;20307&quot; value=&quot;284&quot;/&gt;&lt;/object&gt;&lt;object type=&quot;3&quot; unique_id=&quot;10169&quot;&gt;&lt;property id=&quot;20148&quot; value=&quot;5&quot;/&gt;&lt;property id=&quot;20300&quot; value=&quot;Slide 4&quot;/&gt;&lt;property id=&quot;20307&quot; value=&quot;285&quot;/&gt;&lt;/object&gt;&lt;object type=&quot;3&quot; unique_id=&quot;10171&quot;&gt;&lt;property id=&quot;20148&quot; value=&quot;5&quot;/&gt;&lt;property id=&quot;20300&quot; value=&quot;Slide 6&quot;/&gt;&lt;property id=&quot;20307&quot; value=&quot;271&quot;/&gt;&lt;/object&gt;&lt;object type=&quot;3&quot; unique_id=&quot;10172&quot;&gt;&lt;property id=&quot;20148&quot; value=&quot;5&quot;/&gt;&lt;property id=&quot;20300&quot; value=&quot;Slide 7&quot;/&gt;&lt;property id=&quot;20307&quot; value=&quot;272&quot;/&gt;&lt;/object&gt;&lt;object type=&quot;3&quot; unique_id=&quot;10173&quot;&gt;&lt;property id=&quot;20148&quot; value=&quot;5&quot;/&gt;&lt;property id=&quot;20300&quot; value=&quot;Slide 8&quot;/&gt;&lt;property id=&quot;20307&quot; value=&quot;273&quot;/&gt;&lt;/object&gt;&lt;object type=&quot;3&quot; unique_id=&quot;10174&quot;&gt;&lt;property id=&quot;20148&quot; value=&quot;5&quot;/&gt;&lt;property id=&quot;20300&quot; value=&quot;Slide 9&quot;/&gt;&lt;property id=&quot;20307&quot; value=&quot;275&quot;/&gt;&lt;/object&gt;&lt;object type=&quot;3&quot; unique_id=&quot;10177&quot;&gt;&lt;property id=&quot;20148&quot; value=&quot;5&quot;/&gt;&lt;property id=&quot;20300&quot; value=&quot;Slide 11&quot;/&gt;&lt;property id=&quot;20307&quot; value=&quot;294&quot;/&gt;&lt;/object&gt;&lt;object type=&quot;3&quot; unique_id=&quot;10182&quot;&gt;&lt;property id=&quot;20148&quot; value=&quot;5&quot;/&gt;&lt;property id=&quot;20300&quot; value=&quot;Slide 18&quot;/&gt;&lt;property id=&quot;20307&quot; value=&quot;295&quot;/&gt;&lt;/object&gt;&lt;object type=&quot;3&quot; unique_id=&quot;10183&quot;&gt;&lt;property id=&quot;20148&quot; value=&quot;5&quot;/&gt;&lt;property id=&quot;20300&quot; value=&quot;Slide 19&quot;/&gt;&lt;property id=&quot;20307&quot; value=&quot;288&quot;/&gt;&lt;/object&gt;&lt;object type=&quot;3&quot; unique_id=&quot;10185&quot;&gt;&lt;property id=&quot;20148&quot; value=&quot;5&quot;/&gt;&lt;property id=&quot;20300&quot; value=&quot;Slide 31&quot;/&gt;&lt;property id=&quot;20307&quot; value=&quot;289&quot;/&gt;&lt;/object&gt;&lt;object type=&quot;3&quot; unique_id=&quot;10186&quot;&gt;&lt;property id=&quot;20148&quot; value=&quot;5&quot;/&gt;&lt;property id=&quot;20300&quot; value=&quot;Slide 25&quot;/&gt;&lt;property id=&quot;20307&quot; value=&quot;297&quot;/&gt;&lt;/object&gt;&lt;object type=&quot;3&quot; unique_id=&quot;10187&quot;&gt;&lt;property id=&quot;20148&quot; value=&quot;5&quot;/&gt;&lt;property id=&quot;20300&quot; value=&quot;Slide 26&quot;/&gt;&lt;property id=&quot;20307&quot; value=&quot;298&quot;/&gt;&lt;/object&gt;&lt;object type=&quot;3&quot; unique_id=&quot;10191&quot;&gt;&lt;property id=&quot;20148&quot; value=&quot;5&quot;/&gt;&lt;property id=&quot;20300&quot; value=&quot;Slide 29&quot;/&gt;&lt;property id=&quot;20307&quot; value=&quot;290&quot;/&gt;&lt;/object&gt;&lt;object type=&quot;3&quot; unique_id=&quot;10194&quot;&gt;&lt;property id=&quot;20148&quot; value=&quot;5&quot;/&gt;&lt;property id=&quot;20300&quot; value=&quot;Slide 37&quot;/&gt;&lt;property id=&quot;20307&quot; value=&quot;291&quot;/&gt;&lt;/object&gt;&lt;object type=&quot;3&quot; unique_id=&quot;10195&quot;&gt;&lt;property id=&quot;20148&quot; value=&quot;5&quot;/&gt;&lt;property id=&quot;20300&quot; value=&quot;Slide 32&quot;/&gt;&lt;property id=&quot;20307&quot; value=&quot;310&quot;/&gt;&lt;/object&gt;&lt;object type=&quot;3&quot; unique_id=&quot;10196&quot;&gt;&lt;property id=&quot;20148&quot; value=&quot;5&quot;/&gt;&lt;property id=&quot;20300&quot; value=&quot;Slide 33&quot;/&gt;&lt;property id=&quot;20307&quot; value=&quot;307&quot;/&gt;&lt;/object&gt;&lt;object type=&quot;3&quot; unique_id=&quot;10197&quot;&gt;&lt;property id=&quot;20148&quot; value=&quot;5&quot;/&gt;&lt;property id=&quot;20300&quot; value=&quot;Slide 34&quot;/&gt;&lt;property id=&quot;20307&quot; value=&quot;308&quot;/&gt;&lt;/object&gt;&lt;object type=&quot;3&quot; unique_id=&quot;10198&quot;&gt;&lt;property id=&quot;20148&quot; value=&quot;5&quot;/&gt;&lt;property id=&quot;20300&quot; value=&quot;Slide 35&quot;/&gt;&lt;property id=&quot;20307&quot; value=&quot;309&quot;/&gt;&lt;/object&gt;&lt;object type=&quot;3&quot; unique_id=&quot;10201&quot;&gt;&lt;property id=&quot;20148&quot; value=&quot;5&quot;/&gt;&lt;property id=&quot;20300&quot; value=&quot;Slide 45&quot;/&gt;&lt;property id=&quot;20307&quot; value=&quot;314&quot;/&gt;&lt;/object&gt;&lt;object type=&quot;3&quot; unique_id=&quot;10316&quot;&gt;&lt;property id=&quot;20148&quot; value=&quot;5&quot;/&gt;&lt;property id=&quot;20300&quot; value=&quot;Slide 12&quot;/&gt;&lt;property id=&quot;20307&quot; value=&quot;315&quot;/&gt;&lt;/object&gt;&lt;object type=&quot;3&quot; unique_id=&quot;47907&quot;&gt;&lt;property id=&quot;20148&quot; value=&quot;5&quot;/&gt;&lt;property id=&quot;20300&quot; value=&quot;Slide 5&quot;/&gt;&lt;property id=&quot;20307&quot; value=&quot;316&quot;/&gt;&lt;/object&gt;&lt;object type=&quot;3&quot; unique_id=&quot;48511&quot;&gt;&lt;property id=&quot;20148&quot; value=&quot;5&quot;/&gt;&lt;property id=&quot;20300&quot; value=&quot;Slide 38&quot;/&gt;&lt;property id=&quot;20307&quot; value=&quot;323&quot;/&gt;&lt;/object&gt;&lt;object type=&quot;3&quot; unique_id=&quot;48512&quot;&gt;&lt;property id=&quot;20148&quot; value=&quot;5&quot;/&gt;&lt;property id=&quot;20300&quot; value=&quot;Slide 39&quot;/&gt;&lt;property id=&quot;20307&quot; value=&quot;324&quot;/&gt;&lt;/object&gt;&lt;object type=&quot;3&quot; unique_id=&quot;49487&quot;&gt;&lt;property id=&quot;20148&quot; value=&quot;5&quot;/&gt;&lt;property id=&quot;20300&quot; value=&quot;Slide 17&quot;/&gt;&lt;property id=&quot;20307&quot; value=&quot;325&quot;/&gt;&lt;/object&gt;&lt;object type=&quot;3&quot; unique_id=&quot;49488&quot;&gt;&lt;property id=&quot;20148&quot; value=&quot;5&quot;/&gt;&lt;property id=&quot;20300&quot; value=&quot;Slide 20&quot;/&gt;&lt;property id=&quot;20307&quot; value=&quot;326&quot;/&gt;&lt;/object&gt;&lt;object type=&quot;3&quot; unique_id=&quot;49489&quot;&gt;&lt;property id=&quot;20148&quot; value=&quot;5&quot;/&gt;&lt;property id=&quot;20300&quot; value=&quot;Slide 21 - &amp;quot;Posao kupca&amp;quot;&quot;/&gt;&lt;property id=&quot;20307&quot; value=&quot;327&quot;/&gt;&lt;/object&gt;&lt;object type=&quot;3&quot; unique_id=&quot;49490&quot;&gt;&lt;property id=&quot;20148&quot; value=&quot;5&quot;/&gt;&lt;property id=&quot;20300&quot; value=&quot;Slide 22 - &amp;quot;Primjeri poslova kupaca&amp;quot;&quot;/&gt;&lt;property id=&quot;20307&quot; value=&quot;328&quot;/&gt;&lt;/object&gt;&lt;object type=&quot;3&quot; unique_id=&quot;49491&quot;&gt;&lt;property id=&quot;20148&quot; value=&quot;5&quot;/&gt;&lt;property id=&quot;20300&quot; value=&quot;Slide 23 - &amp;quot;Zabaviti se subotom navečer.&amp;quot;&quot;/&gt;&lt;property id=&quot;20307&quot; value=&quot;329&quot;/&gt;&lt;/object&gt;&lt;object type=&quot;3&quot; unique_id=&quot;49492&quot;&gt;&lt;property id=&quot;20148&quot; value=&quot;5&quot;/&gt;&lt;property id=&quot;20300&quot; value=&quot;Slide 24&quot;/&gt;&lt;property id=&quot;20307&quot; value=&quot;337&quot;/&gt;&lt;/object&gt;&lt;object type=&quot;3&quot; unique_id=&quot;49493&quot;&gt;&lt;property id=&quot;20148&quot; value=&quot;5&quot;/&gt;&lt;property id=&quot;20300&quot; value=&quot;Slide 27&quot;/&gt;&lt;property id=&quot;20307&quot; value=&quot;338&quot;/&gt;&lt;/object&gt;&lt;object type=&quot;3&quot; unique_id=&quot;49494&quot;&gt;&lt;property id=&quot;20148&quot; value=&quot;5&quot;/&gt;&lt;property id=&quot;20300&quot; value=&quot;Slide 30&quot;/&gt;&lt;property id=&quot;20307&quot; value=&quot;334&quot;/&gt;&lt;/object&gt;&lt;object type=&quot;3&quot; unique_id=&quot;49495&quot;&gt;&lt;property id=&quot;20148&quot; value=&quot;5&quot;/&gt;&lt;property id=&quot;20300&quot; value=&quot;Slide 36&quot;/&gt;&lt;property id=&quot;20307&quot; value=&quot;339&quot;/&gt;&lt;/object&gt;&lt;object type=&quot;3&quot; unique_id=&quot;49496&quot;&gt;&lt;property id=&quot;20148&quot; value=&quot;5&quot;/&gt;&lt;property id=&quot;20300&quot; value=&quot;Slide 40&quot;/&gt;&lt;property id=&quot;20307&quot; value=&quot;340&quot;/&gt;&lt;/object&gt;&lt;object type=&quot;3&quot; unique_id=&quot;49497&quot;&gt;&lt;property id=&quot;20148&quot; value=&quot;5&quot;/&gt;&lt;property id=&quot;20300&quot; value=&quot;Slide 41&quot;/&gt;&lt;property id=&quot;20307&quot; value=&quot;331&quot;/&gt;&lt;/object&gt;&lt;object type=&quot;3&quot; unique_id=&quot;49498&quot;&gt;&lt;property id=&quot;20148&quot; value=&quot;5&quot;/&gt;&lt;property id=&quot;20300&quot; value=&quot;Slide 42&quot;/&gt;&lt;property id=&quot;20307&quot; value=&quot;332&quot;/&gt;&lt;/object&gt;&lt;object type=&quot;3&quot; unique_id=&quot;49499&quot;&gt;&lt;property id=&quot;20148&quot; value=&quot;5&quot;/&gt;&lt;property id=&quot;20300&quot; value=&quot;Slide 43&quot;/&gt;&lt;property id=&quot;20307&quot; value=&quot;333&quot;/&gt;&lt;/object&gt;&lt;object type=&quot;3&quot; unique_id=&quot;50433&quot;&gt;&lt;property id=&quot;20148&quot; value=&quot;5&quot;/&gt;&lt;property id=&quot;20300&quot; value=&quot;Slide 44&quot;/&gt;&lt;property id=&quot;20307&quot; value=&quot;341&quot;/&gt;&lt;/object&gt;&lt;object type=&quot;3&quot; unique_id=&quot;150947&quot;&gt;&lt;property id=&quot;20148&quot; value=&quot;5&quot;/&gt;&lt;property id=&quot;20300&quot; value=&quot;Slide 10&quot;/&gt;&lt;property id=&quot;20307&quot; value=&quot;342&quot;/&gt;&lt;/object&gt;&lt;object type=&quot;3&quot; unique_id=&quot;150948&quot;&gt;&lt;property id=&quot;20148&quot; value=&quot;5&quot;/&gt;&lt;property id=&quot;20300&quot; value=&quot;Slide 13&quot;/&gt;&lt;property id=&quot;20307&quot; value=&quot;343&quot;/&gt;&lt;/object&gt;&lt;object type=&quot;3&quot; unique_id=&quot;150949&quot;&gt;&lt;property id=&quot;20148&quot; value=&quot;5&quot;/&gt;&lt;property id=&quot;20300&quot; value=&quot;Slide 14&quot;/&gt;&lt;property id=&quot;20307&quot; value=&quot;344&quot;/&gt;&lt;/object&gt;&lt;object type=&quot;3&quot; unique_id=&quot;150950&quot;&gt;&lt;property id=&quot;20148&quot; value=&quot;5&quot;/&gt;&lt;property id=&quot;20300&quot; value=&quot;Slide 15&quot;/&gt;&lt;property id=&quot;20307&quot; value=&quot;345&quot;/&gt;&lt;/object&gt;&lt;object type=&quot;3&quot; unique_id=&quot;150951&quot;&gt;&lt;property id=&quot;20148&quot; value=&quot;5&quot;/&gt;&lt;property id=&quot;20300&quot; value=&quot;Slide 16&quot;/&gt;&lt;property id=&quot;20307&quot; value=&quot;346&quot;/&gt;&lt;/object&gt;&lt;object type=&quot;3&quot; unique_id=&quot;150952&quot;&gt;&lt;property id=&quot;20148&quot; value=&quot;5&quot;/&gt;&lt;property id=&quot;20300&quot; value=&quot;Slide 28&quot;/&gt;&lt;property id=&quot;20307&quot; value=&quot;347&quot;/&gt;&lt;/object&gt;&lt;/object&gt;&lt;object type=&quot;8&quot; unique_id=&quot;1023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>
              <a:lumMod val="85000"/>
              <a:lumOff val="1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>
              <a:lumMod val="85000"/>
              <a:lumOff val="1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>
              <a:lumMod val="85000"/>
              <a:lumOff val="1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>
              <a:lumMod val="85000"/>
              <a:lumOff val="1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>
              <a:lumMod val="85000"/>
              <a:lumOff val="1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>
              <a:lumMod val="85000"/>
              <a:lumOff val="1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>
              <a:lumMod val="85000"/>
              <a:lumOff val="1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10371</TotalTime>
  <Words>1223</Words>
  <Application>Microsoft Office PowerPoint</Application>
  <PresentationFormat>On-screen Show (4:3)</PresentationFormat>
  <Paragraphs>572</Paragraphs>
  <Slides>55</Slides>
  <Notes>9</Notes>
  <HiddenSlides>6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55</vt:i4>
      </vt:variant>
    </vt:vector>
  </HeadingPairs>
  <TitlesOfParts>
    <vt:vector size="67" baseType="lpstr">
      <vt:lpstr>Office Theme</vt:lpstr>
      <vt:lpstr>4_Office Theme</vt:lpstr>
      <vt:lpstr>1_Office Theme</vt:lpstr>
      <vt:lpstr>2_Office Theme</vt:lpstr>
      <vt:lpstr>3_Office Theme</vt:lpstr>
      <vt:lpstr>6_Office Theme</vt:lpstr>
      <vt:lpstr>Custom Design</vt:lpstr>
      <vt:lpstr>5_Office Theme</vt:lpstr>
      <vt:lpstr>9_Office Theme</vt:lpstr>
      <vt:lpstr>1_Custom Design</vt:lpstr>
      <vt:lpstr>10_Office Theme</vt:lpstr>
      <vt:lpstr>11_Office Theme</vt:lpstr>
      <vt:lpstr>PowerPoint Presentation</vt:lpstr>
      <vt:lpstr>Session 1 Theory session</vt:lpstr>
      <vt:lpstr>Session 2 Practice and case studies session</vt:lpstr>
      <vt:lpstr>PowerPoint Presentation</vt:lpstr>
      <vt:lpstr>Two concepts combined into 3-PBM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Best Practices</vt:lpstr>
      <vt:lpstr>PowerPoint Presentation</vt:lpstr>
      <vt:lpstr>PowerPoint Presentation</vt:lpstr>
      <vt:lpstr>3-PBM key 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3-PBM key forms</vt:lpstr>
      <vt:lpstr>3-PBM initial steps</vt:lpstr>
      <vt:lpstr>PowerPoint Presentation</vt:lpstr>
      <vt:lpstr>3-PBM key forms</vt:lpstr>
      <vt:lpstr>What to ask to identify values? </vt:lpstr>
      <vt:lpstr>PowerPoint Presentation</vt:lpstr>
      <vt:lpstr>3-PBM key forms</vt:lpstr>
      <vt:lpstr>Rationale for forces and trends </vt:lpstr>
      <vt:lpstr>PowerPoint Presentation</vt:lpstr>
      <vt:lpstr>Cause and effect relationships </vt:lpstr>
      <vt:lpstr>3-PBM key forms</vt:lpstr>
      <vt:lpstr>PowerPoint Presentation</vt:lpstr>
    </vt:vector>
  </TitlesOfParts>
  <Company>Dragon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Kiki</dc:creator>
  <cp:lastModifiedBy>Demetra Palaonda</cp:lastModifiedBy>
  <cp:revision>259</cp:revision>
  <cp:lastPrinted>2018-05-06T20:02:10Z</cp:lastPrinted>
  <dcterms:created xsi:type="dcterms:W3CDTF">2013-08-22T16:24:51Z</dcterms:created>
  <dcterms:modified xsi:type="dcterms:W3CDTF">2019-09-13T09:03:17Z</dcterms:modified>
</cp:coreProperties>
</file>