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3" r:id="rId2"/>
  </p:sldMasterIdLst>
  <p:notesMasterIdLst>
    <p:notesMasterId r:id="rId14"/>
  </p:notesMasterIdLst>
  <p:sldIdLst>
    <p:sldId id="413" r:id="rId3"/>
    <p:sldId id="256" r:id="rId4"/>
    <p:sldId id="410" r:id="rId5"/>
    <p:sldId id="411" r:id="rId6"/>
    <p:sldId id="399" r:id="rId7"/>
    <p:sldId id="406" r:id="rId8"/>
    <p:sldId id="408" r:id="rId9"/>
    <p:sldId id="400" r:id="rId10"/>
    <p:sldId id="409" r:id="rId11"/>
    <p:sldId id="402" r:id="rId12"/>
    <p:sldId id="412" r:id="rId13"/>
  </p:sldIdLst>
  <p:sldSz cx="12192000" cy="6858000"/>
  <p:notesSz cx="6865938" cy="9998075"/>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4BBA"/>
    <a:srgbClr val="FFFFFF"/>
    <a:srgbClr val="00B0F0"/>
    <a:srgbClr val="EFDC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3DEB53-FB2B-4673-861D-968A68D860F5}" v="23" dt="2019-09-16T10:09:25.9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12" autoAdjust="0"/>
    <p:restoredTop sz="94660"/>
  </p:normalViewPr>
  <p:slideViewPr>
    <p:cSldViewPr snapToGrid="0">
      <p:cViewPr>
        <p:scale>
          <a:sx n="81" d="100"/>
          <a:sy n="81" d="100"/>
        </p:scale>
        <p:origin x="-102" y="-570"/>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ip Ammerman" userId="a5578774d60ce417" providerId="LiveId" clId="{69E4CE28-4771-4E0D-B784-2DAACE121B2C}"/>
    <pc:docChg chg="undo custSel addSld delSld modSld sldOrd">
      <pc:chgData name="Philip Ammerman" userId="a5578774d60ce417" providerId="LiveId" clId="{69E4CE28-4771-4E0D-B784-2DAACE121B2C}" dt="2019-09-16T10:15:08.965" v="5255" actId="20577"/>
      <pc:docMkLst>
        <pc:docMk/>
      </pc:docMkLst>
      <pc:sldChg chg="modSp">
        <pc:chgData name="Philip Ammerman" userId="a5578774d60ce417" providerId="LiveId" clId="{69E4CE28-4771-4E0D-B784-2DAACE121B2C}" dt="2019-09-16T10:04:09.078" v="4379" actId="1076"/>
        <pc:sldMkLst>
          <pc:docMk/>
          <pc:sldMk cId="2947580102" sldId="256"/>
        </pc:sldMkLst>
        <pc:spChg chg="mod">
          <ac:chgData name="Philip Ammerman" userId="a5578774d60ce417" providerId="LiveId" clId="{69E4CE28-4771-4E0D-B784-2DAACE121B2C}" dt="2019-09-16T10:04:09.078" v="4379" actId="1076"/>
          <ac:spMkLst>
            <pc:docMk/>
            <pc:sldMk cId="2947580102" sldId="256"/>
            <ac:spMk id="11" creationId="{00000000-0000-0000-0000-000000000000}"/>
          </ac:spMkLst>
        </pc:spChg>
      </pc:sldChg>
      <pc:sldChg chg="modSp">
        <pc:chgData name="Philip Ammerman" userId="a5578774d60ce417" providerId="LiveId" clId="{69E4CE28-4771-4E0D-B784-2DAACE121B2C}" dt="2019-09-16T10:14:24.013" v="5245" actId="14100"/>
        <pc:sldMkLst>
          <pc:docMk/>
          <pc:sldMk cId="1012611221" sldId="399"/>
        </pc:sldMkLst>
        <pc:cxnChg chg="mod">
          <ac:chgData name="Philip Ammerman" userId="a5578774d60ce417" providerId="LiveId" clId="{69E4CE28-4771-4E0D-B784-2DAACE121B2C}" dt="2019-09-16T10:14:24.013" v="5245" actId="14100"/>
          <ac:cxnSpMkLst>
            <pc:docMk/>
            <pc:sldMk cId="1012611221" sldId="399"/>
            <ac:cxnSpMk id="45" creationId="{E28A141C-3A8D-4C52-8B22-758600D02BFC}"/>
          </ac:cxnSpMkLst>
        </pc:cxnChg>
        <pc:cxnChg chg="mod">
          <ac:chgData name="Philip Ammerman" userId="a5578774d60ce417" providerId="LiveId" clId="{69E4CE28-4771-4E0D-B784-2DAACE121B2C}" dt="2019-09-16T10:14:20.313" v="5244" actId="14100"/>
          <ac:cxnSpMkLst>
            <pc:docMk/>
            <pc:sldMk cId="1012611221" sldId="399"/>
            <ac:cxnSpMk id="48" creationId="{E1C484FE-357A-4B37-9D79-1496B325D226}"/>
          </ac:cxnSpMkLst>
        </pc:cxnChg>
      </pc:sldChg>
      <pc:sldChg chg="modSp">
        <pc:chgData name="Philip Ammerman" userId="a5578774d60ce417" providerId="LiveId" clId="{69E4CE28-4771-4E0D-B784-2DAACE121B2C}" dt="2019-09-16T09:59:07.456" v="3617" actId="1037"/>
        <pc:sldMkLst>
          <pc:docMk/>
          <pc:sldMk cId="4064690881" sldId="400"/>
        </pc:sldMkLst>
        <pc:spChg chg="mod">
          <ac:chgData name="Philip Ammerman" userId="a5578774d60ce417" providerId="LiveId" clId="{69E4CE28-4771-4E0D-B784-2DAACE121B2C}" dt="2019-09-16T09:59:07.456" v="3617" actId="1037"/>
          <ac:spMkLst>
            <pc:docMk/>
            <pc:sldMk cId="4064690881" sldId="400"/>
            <ac:spMk id="12" creationId="{F43F0C66-0ED9-4700-8C29-1B9BA14BA647}"/>
          </ac:spMkLst>
        </pc:spChg>
        <pc:spChg chg="mod">
          <ac:chgData name="Philip Ammerman" userId="a5578774d60ce417" providerId="LiveId" clId="{69E4CE28-4771-4E0D-B784-2DAACE121B2C}" dt="2019-09-16T09:50:58.927" v="2655" actId="20577"/>
          <ac:spMkLst>
            <pc:docMk/>
            <pc:sldMk cId="4064690881" sldId="400"/>
            <ac:spMk id="13" creationId="{A7C8D8CC-D152-427F-AF36-625474DCDBD3}"/>
          </ac:spMkLst>
        </pc:spChg>
      </pc:sldChg>
      <pc:sldChg chg="addSp delSp modSp">
        <pc:chgData name="Philip Ammerman" userId="a5578774d60ce417" providerId="LiveId" clId="{69E4CE28-4771-4E0D-B784-2DAACE121B2C}" dt="2019-09-16T10:15:08.965" v="5255" actId="20577"/>
        <pc:sldMkLst>
          <pc:docMk/>
          <pc:sldMk cId="1223047884" sldId="402"/>
        </pc:sldMkLst>
        <pc:spChg chg="add mod">
          <ac:chgData name="Philip Ammerman" userId="a5578774d60ce417" providerId="LiveId" clId="{69E4CE28-4771-4E0D-B784-2DAACE121B2C}" dt="2019-09-16T10:15:08.965" v="5255" actId="20577"/>
          <ac:spMkLst>
            <pc:docMk/>
            <pc:sldMk cId="1223047884" sldId="402"/>
            <ac:spMk id="6" creationId="{8F8EE69B-54CD-426E-946B-EABC0121CC41}"/>
          </ac:spMkLst>
        </pc:spChg>
        <pc:spChg chg="add mod">
          <ac:chgData name="Philip Ammerman" userId="a5578774d60ce417" providerId="LiveId" clId="{69E4CE28-4771-4E0D-B784-2DAACE121B2C}" dt="2019-09-16T10:07:07.894" v="5109" actId="207"/>
          <ac:spMkLst>
            <pc:docMk/>
            <pc:sldMk cId="1223047884" sldId="402"/>
            <ac:spMk id="7" creationId="{8ED9A551-3786-4D8F-A8B7-E507CF444776}"/>
          </ac:spMkLst>
        </pc:spChg>
        <pc:spChg chg="mod">
          <ac:chgData name="Philip Ammerman" userId="a5578774d60ce417" providerId="LiveId" clId="{69E4CE28-4771-4E0D-B784-2DAACE121B2C}" dt="2019-09-16T09:58:56.253" v="3604" actId="1037"/>
          <ac:spMkLst>
            <pc:docMk/>
            <pc:sldMk cId="1223047884" sldId="402"/>
            <ac:spMk id="12" creationId="{F43F0C66-0ED9-4700-8C29-1B9BA14BA647}"/>
          </ac:spMkLst>
        </pc:spChg>
        <pc:spChg chg="mod">
          <ac:chgData name="Philip Ammerman" userId="a5578774d60ce417" providerId="LiveId" clId="{69E4CE28-4771-4E0D-B784-2DAACE121B2C}" dt="2019-09-16T09:51:14.620" v="2691" actId="20577"/>
          <ac:spMkLst>
            <pc:docMk/>
            <pc:sldMk cId="1223047884" sldId="402"/>
            <ac:spMk id="13" creationId="{A7C8D8CC-D152-427F-AF36-625474DCDBD3}"/>
          </ac:spMkLst>
        </pc:spChg>
        <pc:graphicFrameChg chg="del">
          <ac:chgData name="Philip Ammerman" userId="a5578774d60ce417" providerId="LiveId" clId="{69E4CE28-4771-4E0D-B784-2DAACE121B2C}" dt="2019-09-16T09:51:18.427" v="2692" actId="478"/>
          <ac:graphicFrameMkLst>
            <pc:docMk/>
            <pc:sldMk cId="1223047884" sldId="402"/>
            <ac:graphicFrameMk id="2" creationId="{57C13D2F-F5E1-4B9F-A955-EE585F8D6E52}"/>
          </ac:graphicFrameMkLst>
        </pc:graphicFrameChg>
      </pc:sldChg>
      <pc:sldChg chg="del">
        <pc:chgData name="Philip Ammerman" userId="a5578774d60ce417" providerId="LiveId" clId="{69E4CE28-4771-4E0D-B784-2DAACE121B2C}" dt="2019-09-16T09:50:10.005" v="2637" actId="2696"/>
        <pc:sldMkLst>
          <pc:docMk/>
          <pc:sldMk cId="2837485180" sldId="407"/>
        </pc:sldMkLst>
      </pc:sldChg>
      <pc:sldChg chg="modSp">
        <pc:chgData name="Philip Ammerman" userId="a5578774d60ce417" providerId="LiveId" clId="{69E4CE28-4771-4E0D-B784-2DAACE121B2C}" dt="2019-09-16T10:07:54.367" v="5123" actId="20577"/>
        <pc:sldMkLst>
          <pc:docMk/>
          <pc:sldMk cId="4206382078" sldId="408"/>
        </pc:sldMkLst>
        <pc:spChg chg="mod">
          <ac:chgData name="Philip Ammerman" userId="a5578774d60ce417" providerId="LiveId" clId="{69E4CE28-4771-4E0D-B784-2DAACE121B2C}" dt="2019-09-16T10:07:44.673" v="5117" actId="20577"/>
          <ac:spMkLst>
            <pc:docMk/>
            <pc:sldMk cId="4206382078" sldId="408"/>
            <ac:spMk id="59" creationId="{0477BB9C-5818-4FCC-882F-2F7DDA622AF2}"/>
          </ac:spMkLst>
        </pc:spChg>
        <pc:spChg chg="mod">
          <ac:chgData name="Philip Ammerman" userId="a5578774d60ce417" providerId="LiveId" clId="{69E4CE28-4771-4E0D-B784-2DAACE121B2C}" dt="2019-09-16T10:07:37.647" v="5111" actId="20577"/>
          <ac:spMkLst>
            <pc:docMk/>
            <pc:sldMk cId="4206382078" sldId="408"/>
            <ac:spMk id="61" creationId="{1D639DC9-B99E-4CA5-B0C5-6535674F1460}"/>
          </ac:spMkLst>
        </pc:spChg>
        <pc:spChg chg="mod">
          <ac:chgData name="Philip Ammerman" userId="a5578774d60ce417" providerId="LiveId" clId="{69E4CE28-4771-4E0D-B784-2DAACE121B2C}" dt="2019-09-16T10:07:41.113" v="5113" actId="20577"/>
          <ac:spMkLst>
            <pc:docMk/>
            <pc:sldMk cId="4206382078" sldId="408"/>
            <ac:spMk id="62" creationId="{0A1C88B7-D0EF-41CC-A7D8-3912C4043E0E}"/>
          </ac:spMkLst>
        </pc:spChg>
        <pc:spChg chg="mod">
          <ac:chgData name="Philip Ammerman" userId="a5578774d60ce417" providerId="LiveId" clId="{69E4CE28-4771-4E0D-B784-2DAACE121B2C}" dt="2019-09-16T10:07:48" v="5119" actId="20577"/>
          <ac:spMkLst>
            <pc:docMk/>
            <pc:sldMk cId="4206382078" sldId="408"/>
            <ac:spMk id="67" creationId="{12C66205-0D48-4888-AB50-2F0517C5C5CB}"/>
          </ac:spMkLst>
        </pc:spChg>
        <pc:spChg chg="mod">
          <ac:chgData name="Philip Ammerman" userId="a5578774d60ce417" providerId="LiveId" clId="{69E4CE28-4771-4E0D-B784-2DAACE121B2C}" dt="2019-09-16T10:07:54.367" v="5123" actId="20577"/>
          <ac:spMkLst>
            <pc:docMk/>
            <pc:sldMk cId="4206382078" sldId="408"/>
            <ac:spMk id="68" creationId="{0AFABEAC-CE1F-4960-9387-85D731611555}"/>
          </ac:spMkLst>
        </pc:spChg>
        <pc:spChg chg="mod">
          <ac:chgData name="Philip Ammerman" userId="a5578774d60ce417" providerId="LiveId" clId="{69E4CE28-4771-4E0D-B784-2DAACE121B2C}" dt="2019-09-16T10:07:50.870" v="5121" actId="20577"/>
          <ac:spMkLst>
            <pc:docMk/>
            <pc:sldMk cId="4206382078" sldId="408"/>
            <ac:spMk id="69" creationId="{63E573A5-BE33-4FDD-8E25-19F5A685E9C3}"/>
          </ac:spMkLst>
        </pc:spChg>
      </pc:sldChg>
      <pc:sldChg chg="modSp">
        <pc:chgData name="Philip Ammerman" userId="a5578774d60ce417" providerId="LiveId" clId="{69E4CE28-4771-4E0D-B784-2DAACE121B2C}" dt="2019-09-16T09:59:03.115" v="3612" actId="1038"/>
        <pc:sldMkLst>
          <pc:docMk/>
          <pc:sldMk cId="860328382" sldId="409"/>
        </pc:sldMkLst>
        <pc:spChg chg="mod">
          <ac:chgData name="Philip Ammerman" userId="a5578774d60ce417" providerId="LiveId" clId="{69E4CE28-4771-4E0D-B784-2DAACE121B2C}" dt="2019-09-16T09:59:03.115" v="3612" actId="1038"/>
          <ac:spMkLst>
            <pc:docMk/>
            <pc:sldMk cId="860328382" sldId="409"/>
            <ac:spMk id="12" creationId="{F43F0C66-0ED9-4700-8C29-1B9BA14BA647}"/>
          </ac:spMkLst>
        </pc:spChg>
        <pc:spChg chg="mod">
          <ac:chgData name="Philip Ammerman" userId="a5578774d60ce417" providerId="LiveId" clId="{69E4CE28-4771-4E0D-B784-2DAACE121B2C}" dt="2019-09-16T09:50:24.148" v="2647" actId="20577"/>
          <ac:spMkLst>
            <pc:docMk/>
            <pc:sldMk cId="860328382" sldId="409"/>
            <ac:spMk id="39" creationId="{43C72E28-96E7-4C72-B70E-EC07E3ED2E79}"/>
          </ac:spMkLst>
        </pc:spChg>
      </pc:sldChg>
      <pc:sldChg chg="addSp delSp modSp add ord">
        <pc:chgData name="Philip Ammerman" userId="a5578774d60ce417" providerId="LiveId" clId="{69E4CE28-4771-4E0D-B784-2DAACE121B2C}" dt="2019-09-16T10:13:30.847" v="5240" actId="20577"/>
        <pc:sldMkLst>
          <pc:docMk/>
          <pc:sldMk cId="1407650541" sldId="410"/>
        </pc:sldMkLst>
        <pc:spChg chg="mod">
          <ac:chgData name="Philip Ammerman" userId="a5578774d60ce417" providerId="LiveId" clId="{69E4CE28-4771-4E0D-B784-2DAACE121B2C}" dt="2019-09-16T09:41:51.272" v="895" actId="1035"/>
          <ac:spMkLst>
            <pc:docMk/>
            <pc:sldMk cId="1407650541" sldId="410"/>
            <ac:spMk id="2" creationId="{743F18A6-5F73-4920-B4CE-64CDB985928F}"/>
          </ac:spMkLst>
        </pc:spChg>
        <pc:spChg chg="add mod ord">
          <ac:chgData name="Philip Ammerman" userId="a5578774d60ce417" providerId="LiveId" clId="{69E4CE28-4771-4E0D-B784-2DAACE121B2C}" dt="2019-09-16T09:43:52.441" v="1371" actId="1038"/>
          <ac:spMkLst>
            <pc:docMk/>
            <pc:sldMk cId="1407650541" sldId="410"/>
            <ac:spMk id="3" creationId="{73A3A404-0A00-4E5D-BF49-B4F7F1069B92}"/>
          </ac:spMkLst>
        </pc:spChg>
        <pc:spChg chg="mod">
          <ac:chgData name="Philip Ammerman" userId="a5578774d60ce417" providerId="LiveId" clId="{69E4CE28-4771-4E0D-B784-2DAACE121B2C}" dt="2019-09-16T09:30:49.927" v="213" actId="20577"/>
          <ac:spMkLst>
            <pc:docMk/>
            <pc:sldMk cId="1407650541" sldId="410"/>
            <ac:spMk id="13" creationId="{A7C8D8CC-D152-427F-AF36-625474DCDBD3}"/>
          </ac:spMkLst>
        </pc:spChg>
        <pc:spChg chg="add mod">
          <ac:chgData name="Philip Ammerman" userId="a5578774d60ce417" providerId="LiveId" clId="{69E4CE28-4771-4E0D-B784-2DAACE121B2C}" dt="2019-09-16T09:41:51.272" v="895" actId="1035"/>
          <ac:spMkLst>
            <pc:docMk/>
            <pc:sldMk cId="1407650541" sldId="410"/>
            <ac:spMk id="21" creationId="{057EC597-2378-4B0B-8A40-F775A63DDED6}"/>
          </ac:spMkLst>
        </pc:spChg>
        <pc:spChg chg="add mod">
          <ac:chgData name="Philip Ammerman" userId="a5578774d60ce417" providerId="LiveId" clId="{69E4CE28-4771-4E0D-B784-2DAACE121B2C}" dt="2019-09-16T09:43:52.441" v="1371" actId="1038"/>
          <ac:spMkLst>
            <pc:docMk/>
            <pc:sldMk cId="1407650541" sldId="410"/>
            <ac:spMk id="22" creationId="{201A00C2-9CCE-417C-BF00-43765508A06E}"/>
          </ac:spMkLst>
        </pc:spChg>
        <pc:spChg chg="add mod ord">
          <ac:chgData name="Philip Ammerman" userId="a5578774d60ce417" providerId="LiveId" clId="{69E4CE28-4771-4E0D-B784-2DAACE121B2C}" dt="2019-09-16T09:41:51.272" v="895" actId="1035"/>
          <ac:spMkLst>
            <pc:docMk/>
            <pc:sldMk cId="1407650541" sldId="410"/>
            <ac:spMk id="24" creationId="{9A2510CE-E04F-4BED-8888-3A1000EFCF44}"/>
          </ac:spMkLst>
        </pc:spChg>
        <pc:spChg chg="add mod ord">
          <ac:chgData name="Philip Ammerman" userId="a5578774d60ce417" providerId="LiveId" clId="{69E4CE28-4771-4E0D-B784-2DAACE121B2C}" dt="2019-09-16T09:42:09.045" v="898" actId="167"/>
          <ac:spMkLst>
            <pc:docMk/>
            <pc:sldMk cId="1407650541" sldId="410"/>
            <ac:spMk id="25" creationId="{2A9C39A6-9C5D-4EF0-B4AD-EDC2A8872612}"/>
          </ac:spMkLst>
        </pc:spChg>
        <pc:spChg chg="add mod">
          <ac:chgData name="Philip Ammerman" userId="a5578774d60ce417" providerId="LiveId" clId="{69E4CE28-4771-4E0D-B784-2DAACE121B2C}" dt="2019-09-16T09:42:17.905" v="908" actId="20577"/>
          <ac:spMkLst>
            <pc:docMk/>
            <pc:sldMk cId="1407650541" sldId="410"/>
            <ac:spMk id="26" creationId="{D2EFAFC9-D21B-4569-BEF3-2E738C087B02}"/>
          </ac:spMkLst>
        </pc:spChg>
        <pc:spChg chg="mod">
          <ac:chgData name="Philip Ammerman" userId="a5578774d60ce417" providerId="LiveId" clId="{69E4CE28-4771-4E0D-B784-2DAACE121B2C}" dt="2019-09-16T10:13:30.847" v="5240" actId="20577"/>
          <ac:spMkLst>
            <pc:docMk/>
            <pc:sldMk cId="1407650541" sldId="410"/>
            <ac:spMk id="59" creationId="{0477BB9C-5818-4FCC-882F-2F7DDA622AF2}"/>
          </ac:spMkLst>
        </pc:spChg>
        <pc:spChg chg="mod">
          <ac:chgData name="Philip Ammerman" userId="a5578774d60ce417" providerId="LiveId" clId="{69E4CE28-4771-4E0D-B784-2DAACE121B2C}" dt="2019-09-16T09:41:51.272" v="895" actId="1035"/>
          <ac:spMkLst>
            <pc:docMk/>
            <pc:sldMk cId="1407650541" sldId="410"/>
            <ac:spMk id="61" creationId="{1D639DC9-B99E-4CA5-B0C5-6535674F1460}"/>
          </ac:spMkLst>
        </pc:spChg>
        <pc:spChg chg="mod">
          <ac:chgData name="Philip Ammerman" userId="a5578774d60ce417" providerId="LiveId" clId="{69E4CE28-4771-4E0D-B784-2DAACE121B2C}" dt="2019-09-16T09:43:52.441" v="1371" actId="1038"/>
          <ac:spMkLst>
            <pc:docMk/>
            <pc:sldMk cId="1407650541" sldId="410"/>
            <ac:spMk id="62" creationId="{0A1C88B7-D0EF-41CC-A7D8-3912C4043E0E}"/>
          </ac:spMkLst>
        </pc:spChg>
        <pc:spChg chg="mod">
          <ac:chgData name="Philip Ammerman" userId="a5578774d60ce417" providerId="LiveId" clId="{69E4CE28-4771-4E0D-B784-2DAACE121B2C}" dt="2019-09-16T09:43:48.872" v="1363" actId="1076"/>
          <ac:spMkLst>
            <pc:docMk/>
            <pc:sldMk cId="1407650541" sldId="410"/>
            <ac:spMk id="64" creationId="{FF1B46AE-35FC-45DF-908C-E4268A2C6DB2}"/>
          </ac:spMkLst>
        </pc:spChg>
        <pc:spChg chg="del">
          <ac:chgData name="Philip Ammerman" userId="a5578774d60ce417" providerId="LiveId" clId="{69E4CE28-4771-4E0D-B784-2DAACE121B2C}" dt="2019-09-16T09:30:01.362" v="162" actId="478"/>
          <ac:spMkLst>
            <pc:docMk/>
            <pc:sldMk cId="1407650541" sldId="410"/>
            <ac:spMk id="67" creationId="{12C66205-0D48-4888-AB50-2F0517C5C5CB}"/>
          </ac:spMkLst>
        </pc:spChg>
        <pc:spChg chg="del">
          <ac:chgData name="Philip Ammerman" userId="a5578774d60ce417" providerId="LiveId" clId="{69E4CE28-4771-4E0D-B784-2DAACE121B2C}" dt="2019-09-16T09:30:01.362" v="162" actId="478"/>
          <ac:spMkLst>
            <pc:docMk/>
            <pc:sldMk cId="1407650541" sldId="410"/>
            <ac:spMk id="68" creationId="{0AFABEAC-CE1F-4960-9387-85D731611555}"/>
          </ac:spMkLst>
        </pc:spChg>
        <pc:spChg chg="del">
          <ac:chgData name="Philip Ammerman" userId="a5578774d60ce417" providerId="LiveId" clId="{69E4CE28-4771-4E0D-B784-2DAACE121B2C}" dt="2019-09-16T09:30:01.362" v="162" actId="478"/>
          <ac:spMkLst>
            <pc:docMk/>
            <pc:sldMk cId="1407650541" sldId="410"/>
            <ac:spMk id="69" creationId="{63E573A5-BE33-4FDD-8E25-19F5A685E9C3}"/>
          </ac:spMkLst>
        </pc:spChg>
        <pc:spChg chg="del">
          <ac:chgData name="Philip Ammerman" userId="a5578774d60ce417" providerId="LiveId" clId="{69E4CE28-4771-4E0D-B784-2DAACE121B2C}" dt="2019-09-16T09:30:01.362" v="162" actId="478"/>
          <ac:spMkLst>
            <pc:docMk/>
            <pc:sldMk cId="1407650541" sldId="410"/>
            <ac:spMk id="70" creationId="{ADB113A6-0AD2-4BD2-AF23-70D7B6CAA6BE}"/>
          </ac:spMkLst>
        </pc:spChg>
        <pc:spChg chg="del">
          <ac:chgData name="Philip Ammerman" userId="a5578774d60ce417" providerId="LiveId" clId="{69E4CE28-4771-4E0D-B784-2DAACE121B2C}" dt="2019-09-16T09:30:01.362" v="162" actId="478"/>
          <ac:spMkLst>
            <pc:docMk/>
            <pc:sldMk cId="1407650541" sldId="410"/>
            <ac:spMk id="81" creationId="{CEF84B84-732F-4F48-8EE8-D70C8E3F3A8A}"/>
          </ac:spMkLst>
        </pc:spChg>
        <pc:spChg chg="del">
          <ac:chgData name="Philip Ammerman" userId="a5578774d60ce417" providerId="LiveId" clId="{69E4CE28-4771-4E0D-B784-2DAACE121B2C}" dt="2019-09-16T09:30:01.362" v="162" actId="478"/>
          <ac:spMkLst>
            <pc:docMk/>
            <pc:sldMk cId="1407650541" sldId="410"/>
            <ac:spMk id="85" creationId="{47A83F28-BAFF-4AFE-AF85-68D1EBC7688D}"/>
          </ac:spMkLst>
        </pc:spChg>
        <pc:spChg chg="del">
          <ac:chgData name="Philip Ammerman" userId="a5578774d60ce417" providerId="LiveId" clId="{69E4CE28-4771-4E0D-B784-2DAACE121B2C}" dt="2019-09-16T09:30:01.362" v="162" actId="478"/>
          <ac:spMkLst>
            <pc:docMk/>
            <pc:sldMk cId="1407650541" sldId="410"/>
            <ac:spMk id="86" creationId="{19C6D34A-7CEB-4284-85B3-0C38C5254157}"/>
          </ac:spMkLst>
        </pc:spChg>
        <pc:spChg chg="del">
          <ac:chgData name="Philip Ammerman" userId="a5578774d60ce417" providerId="LiveId" clId="{69E4CE28-4771-4E0D-B784-2DAACE121B2C}" dt="2019-09-16T09:30:01.362" v="162" actId="478"/>
          <ac:spMkLst>
            <pc:docMk/>
            <pc:sldMk cId="1407650541" sldId="410"/>
            <ac:spMk id="87" creationId="{3CA3F524-DB24-41AB-9C54-15A65DBEDF5A}"/>
          </ac:spMkLst>
        </pc:spChg>
        <pc:spChg chg="del">
          <ac:chgData name="Philip Ammerman" userId="a5578774d60ce417" providerId="LiveId" clId="{69E4CE28-4771-4E0D-B784-2DAACE121B2C}" dt="2019-09-16T09:30:01.362" v="162" actId="478"/>
          <ac:spMkLst>
            <pc:docMk/>
            <pc:sldMk cId="1407650541" sldId="410"/>
            <ac:spMk id="88" creationId="{E966B256-8561-4852-96EA-D8A281700265}"/>
          </ac:spMkLst>
        </pc:spChg>
        <pc:spChg chg="del">
          <ac:chgData name="Philip Ammerman" userId="a5578774d60ce417" providerId="LiveId" clId="{69E4CE28-4771-4E0D-B784-2DAACE121B2C}" dt="2019-09-16T09:30:01.362" v="162" actId="478"/>
          <ac:spMkLst>
            <pc:docMk/>
            <pc:sldMk cId="1407650541" sldId="410"/>
            <ac:spMk id="89" creationId="{D64B0943-C906-44A8-A4CD-95E4C4EA5750}"/>
          </ac:spMkLst>
        </pc:spChg>
        <pc:spChg chg="del">
          <ac:chgData name="Philip Ammerman" userId="a5578774d60ce417" providerId="LiveId" clId="{69E4CE28-4771-4E0D-B784-2DAACE121B2C}" dt="2019-09-16T09:30:01.362" v="162" actId="478"/>
          <ac:spMkLst>
            <pc:docMk/>
            <pc:sldMk cId="1407650541" sldId="410"/>
            <ac:spMk id="90" creationId="{B74DEFD2-ED01-49BC-B684-B5BC3E8F16B2}"/>
          </ac:spMkLst>
        </pc:spChg>
        <pc:spChg chg="del">
          <ac:chgData name="Philip Ammerman" userId="a5578774d60ce417" providerId="LiveId" clId="{69E4CE28-4771-4E0D-B784-2DAACE121B2C}" dt="2019-09-16T09:30:01.362" v="162" actId="478"/>
          <ac:spMkLst>
            <pc:docMk/>
            <pc:sldMk cId="1407650541" sldId="410"/>
            <ac:spMk id="92" creationId="{D2EC9899-9486-4DB4-8F50-01B103E051FD}"/>
          </ac:spMkLst>
        </pc:spChg>
      </pc:sldChg>
      <pc:sldChg chg="addSp delSp modSp add">
        <pc:chgData name="Philip Ammerman" userId="a5578774d60ce417" providerId="LiveId" clId="{69E4CE28-4771-4E0D-B784-2DAACE121B2C}" dt="2019-09-16T10:13:52.574" v="5242" actId="20577"/>
        <pc:sldMkLst>
          <pc:docMk/>
          <pc:sldMk cId="269789642" sldId="411"/>
        </pc:sldMkLst>
        <pc:spChg chg="del">
          <ac:chgData name="Philip Ammerman" userId="a5578774d60ce417" providerId="LiveId" clId="{69E4CE28-4771-4E0D-B784-2DAACE121B2C}" dt="2019-09-16T09:44:39.302" v="1389" actId="478"/>
          <ac:spMkLst>
            <pc:docMk/>
            <pc:sldMk cId="269789642" sldId="411"/>
            <ac:spMk id="2" creationId="{743F18A6-5F73-4920-B4CE-64CDB985928F}"/>
          </ac:spMkLst>
        </pc:spChg>
        <pc:spChg chg="del">
          <ac:chgData name="Philip Ammerman" userId="a5578774d60ce417" providerId="LiveId" clId="{69E4CE28-4771-4E0D-B784-2DAACE121B2C}" dt="2019-09-16T09:44:39.302" v="1389" actId="478"/>
          <ac:spMkLst>
            <pc:docMk/>
            <pc:sldMk cId="269789642" sldId="411"/>
            <ac:spMk id="3" creationId="{73A3A404-0A00-4E5D-BF49-B4F7F1069B92}"/>
          </ac:spMkLst>
        </pc:spChg>
        <pc:spChg chg="mod">
          <ac:chgData name="Philip Ammerman" userId="a5578774d60ce417" providerId="LiveId" clId="{69E4CE28-4771-4E0D-B784-2DAACE121B2C}" dt="2019-09-16T09:44:05.456" v="1388" actId="20577"/>
          <ac:spMkLst>
            <pc:docMk/>
            <pc:sldMk cId="269789642" sldId="411"/>
            <ac:spMk id="13" creationId="{A7C8D8CC-D152-427F-AF36-625474DCDBD3}"/>
          </ac:spMkLst>
        </pc:spChg>
        <pc:spChg chg="add mod">
          <ac:chgData name="Philip Ammerman" userId="a5578774d60ce417" providerId="LiveId" clId="{69E4CE28-4771-4E0D-B784-2DAACE121B2C}" dt="2019-09-16T09:46:44.057" v="1863" actId="554"/>
          <ac:spMkLst>
            <pc:docMk/>
            <pc:sldMk cId="269789642" sldId="411"/>
            <ac:spMk id="15" creationId="{A7FEC98D-883E-41B4-AFDD-A3BAA9365549}"/>
          </ac:spMkLst>
        </pc:spChg>
        <pc:spChg chg="add mod">
          <ac:chgData name="Philip Ammerman" userId="a5578774d60ce417" providerId="LiveId" clId="{69E4CE28-4771-4E0D-B784-2DAACE121B2C}" dt="2019-09-16T10:13:52.574" v="5242" actId="20577"/>
          <ac:spMkLst>
            <pc:docMk/>
            <pc:sldMk cId="269789642" sldId="411"/>
            <ac:spMk id="16" creationId="{FAABF252-39FF-468F-8874-1563175C04F6}"/>
          </ac:spMkLst>
        </pc:spChg>
        <pc:spChg chg="add mod">
          <ac:chgData name="Philip Ammerman" userId="a5578774d60ce417" providerId="LiveId" clId="{69E4CE28-4771-4E0D-B784-2DAACE121B2C}" dt="2019-09-16T09:46:52.113" v="1879" actId="20577"/>
          <ac:spMkLst>
            <pc:docMk/>
            <pc:sldMk cId="269789642" sldId="411"/>
            <ac:spMk id="17" creationId="{C846DE31-D6AE-4805-AFB5-3B10851B6FA3}"/>
          </ac:spMkLst>
        </pc:spChg>
        <pc:spChg chg="add mod">
          <ac:chgData name="Philip Ammerman" userId="a5578774d60ce417" providerId="LiveId" clId="{69E4CE28-4771-4E0D-B784-2DAACE121B2C}" dt="2019-09-16T09:48:18.122" v="2227" actId="20577"/>
          <ac:spMkLst>
            <pc:docMk/>
            <pc:sldMk cId="269789642" sldId="411"/>
            <ac:spMk id="18" creationId="{08B9ADF1-EBF9-48BE-9758-9FCAE6EE789A}"/>
          </ac:spMkLst>
        </pc:spChg>
        <pc:spChg chg="add mod">
          <ac:chgData name="Philip Ammerman" userId="a5578774d60ce417" providerId="LiveId" clId="{69E4CE28-4771-4E0D-B784-2DAACE121B2C}" dt="2019-09-16T09:49:43.861" v="2636" actId="1036"/>
          <ac:spMkLst>
            <pc:docMk/>
            <pc:sldMk cId="269789642" sldId="411"/>
            <ac:spMk id="19" creationId="{417152D7-0F9E-4F18-AF62-0524E0848F7B}"/>
          </ac:spMkLst>
        </pc:spChg>
        <pc:spChg chg="add mod">
          <ac:chgData name="Philip Ammerman" userId="a5578774d60ce417" providerId="LiveId" clId="{69E4CE28-4771-4E0D-B784-2DAACE121B2C}" dt="2019-09-16T09:49:43.861" v="2636" actId="1036"/>
          <ac:spMkLst>
            <pc:docMk/>
            <pc:sldMk cId="269789642" sldId="411"/>
            <ac:spMk id="20" creationId="{CD6A5A15-7DFE-498A-86D6-1856CE2BF489}"/>
          </ac:spMkLst>
        </pc:spChg>
        <pc:spChg chg="del">
          <ac:chgData name="Philip Ammerman" userId="a5578774d60ce417" providerId="LiveId" clId="{69E4CE28-4771-4E0D-B784-2DAACE121B2C}" dt="2019-09-16T09:44:39.302" v="1389" actId="478"/>
          <ac:spMkLst>
            <pc:docMk/>
            <pc:sldMk cId="269789642" sldId="411"/>
            <ac:spMk id="21" creationId="{057EC597-2378-4B0B-8A40-F775A63DDED6}"/>
          </ac:spMkLst>
        </pc:spChg>
        <pc:spChg chg="del">
          <ac:chgData name="Philip Ammerman" userId="a5578774d60ce417" providerId="LiveId" clId="{69E4CE28-4771-4E0D-B784-2DAACE121B2C}" dt="2019-09-16T09:44:39.302" v="1389" actId="478"/>
          <ac:spMkLst>
            <pc:docMk/>
            <pc:sldMk cId="269789642" sldId="411"/>
            <ac:spMk id="22" creationId="{201A00C2-9CCE-417C-BF00-43765508A06E}"/>
          </ac:spMkLst>
        </pc:spChg>
        <pc:spChg chg="del">
          <ac:chgData name="Philip Ammerman" userId="a5578774d60ce417" providerId="LiveId" clId="{69E4CE28-4771-4E0D-B784-2DAACE121B2C}" dt="2019-09-16T09:44:39.302" v="1389" actId="478"/>
          <ac:spMkLst>
            <pc:docMk/>
            <pc:sldMk cId="269789642" sldId="411"/>
            <ac:spMk id="24" creationId="{9A2510CE-E04F-4BED-8888-3A1000EFCF44}"/>
          </ac:spMkLst>
        </pc:spChg>
        <pc:spChg chg="del">
          <ac:chgData name="Philip Ammerman" userId="a5578774d60ce417" providerId="LiveId" clId="{69E4CE28-4771-4E0D-B784-2DAACE121B2C}" dt="2019-09-16T09:44:39.302" v="1389" actId="478"/>
          <ac:spMkLst>
            <pc:docMk/>
            <pc:sldMk cId="269789642" sldId="411"/>
            <ac:spMk id="25" creationId="{2A9C39A6-9C5D-4EF0-B4AD-EDC2A8872612}"/>
          </ac:spMkLst>
        </pc:spChg>
        <pc:spChg chg="del">
          <ac:chgData name="Philip Ammerman" userId="a5578774d60ce417" providerId="LiveId" clId="{69E4CE28-4771-4E0D-B784-2DAACE121B2C}" dt="2019-09-16T09:44:39.302" v="1389" actId="478"/>
          <ac:spMkLst>
            <pc:docMk/>
            <pc:sldMk cId="269789642" sldId="411"/>
            <ac:spMk id="26" creationId="{D2EFAFC9-D21B-4569-BEF3-2E738C087B02}"/>
          </ac:spMkLst>
        </pc:spChg>
        <pc:spChg chg="del">
          <ac:chgData name="Philip Ammerman" userId="a5578774d60ce417" providerId="LiveId" clId="{69E4CE28-4771-4E0D-B784-2DAACE121B2C}" dt="2019-09-16T09:44:39.302" v="1389" actId="478"/>
          <ac:spMkLst>
            <pc:docMk/>
            <pc:sldMk cId="269789642" sldId="411"/>
            <ac:spMk id="59" creationId="{0477BB9C-5818-4FCC-882F-2F7DDA622AF2}"/>
          </ac:spMkLst>
        </pc:spChg>
        <pc:spChg chg="del">
          <ac:chgData name="Philip Ammerman" userId="a5578774d60ce417" providerId="LiveId" clId="{69E4CE28-4771-4E0D-B784-2DAACE121B2C}" dt="2019-09-16T09:44:39.302" v="1389" actId="478"/>
          <ac:spMkLst>
            <pc:docMk/>
            <pc:sldMk cId="269789642" sldId="411"/>
            <ac:spMk id="61" creationId="{1D639DC9-B99E-4CA5-B0C5-6535674F1460}"/>
          </ac:spMkLst>
        </pc:spChg>
        <pc:spChg chg="del">
          <ac:chgData name="Philip Ammerman" userId="a5578774d60ce417" providerId="LiveId" clId="{69E4CE28-4771-4E0D-B784-2DAACE121B2C}" dt="2019-09-16T09:44:39.302" v="1389" actId="478"/>
          <ac:spMkLst>
            <pc:docMk/>
            <pc:sldMk cId="269789642" sldId="411"/>
            <ac:spMk id="62" creationId="{0A1C88B7-D0EF-41CC-A7D8-3912C4043E0E}"/>
          </ac:spMkLst>
        </pc:spChg>
        <pc:spChg chg="del">
          <ac:chgData name="Philip Ammerman" userId="a5578774d60ce417" providerId="LiveId" clId="{69E4CE28-4771-4E0D-B784-2DAACE121B2C}" dt="2019-09-16T09:44:39.302" v="1389" actId="478"/>
          <ac:spMkLst>
            <pc:docMk/>
            <pc:sldMk cId="269789642" sldId="411"/>
            <ac:spMk id="64" creationId="{FF1B46AE-35FC-45DF-908C-E4268A2C6DB2}"/>
          </ac:spMkLst>
        </pc:spChg>
      </pc:sldChg>
      <pc:sldChg chg="modSp add">
        <pc:chgData name="Philip Ammerman" userId="a5578774d60ce417" providerId="LiveId" clId="{69E4CE28-4771-4E0D-B784-2DAACE121B2C}" dt="2019-09-16T10:12:50.193" v="5207" actId="1076"/>
        <pc:sldMkLst>
          <pc:docMk/>
          <pc:sldMk cId="827446158" sldId="412"/>
        </pc:sldMkLst>
        <pc:spChg chg="mod">
          <ac:chgData name="Philip Ammerman" userId="a5578774d60ce417" providerId="LiveId" clId="{69E4CE28-4771-4E0D-B784-2DAACE121B2C}" dt="2019-09-16T10:12:50.193" v="5207" actId="1076"/>
          <ac:spMkLst>
            <pc:docMk/>
            <pc:sldMk cId="827446158" sldId="412"/>
            <ac:spMk id="6" creationId="{8F8EE69B-54CD-426E-946B-EABC0121CC41}"/>
          </ac:spMkLst>
        </pc:spChg>
        <pc:spChg chg="mod">
          <ac:chgData name="Philip Ammerman" userId="a5578774d60ce417" providerId="LiveId" clId="{69E4CE28-4771-4E0D-B784-2DAACE121B2C}" dt="2019-09-16T10:11:33.149" v="5186" actId="20577"/>
          <ac:spMkLst>
            <pc:docMk/>
            <pc:sldMk cId="827446158" sldId="412"/>
            <ac:spMk id="13" creationId="{A7C8D8CC-D152-427F-AF36-625474DCDBD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4975" cy="501650"/>
          </a:xfrm>
          <a:prstGeom prst="rect">
            <a:avLst/>
          </a:prstGeom>
        </p:spPr>
        <p:txBody>
          <a:bodyPr vert="horz" lIns="91440" tIns="45720" rIns="91440" bIns="45720" rtlCol="0"/>
          <a:lstStyle>
            <a:lvl1pPr algn="l">
              <a:defRPr sz="1200"/>
            </a:lvl1pPr>
          </a:lstStyle>
          <a:p>
            <a:endParaRPr lang="x-none"/>
          </a:p>
        </p:txBody>
      </p:sp>
      <p:sp>
        <p:nvSpPr>
          <p:cNvPr id="3" name="Date Placeholder 2"/>
          <p:cNvSpPr>
            <a:spLocks noGrp="1"/>
          </p:cNvSpPr>
          <p:nvPr>
            <p:ph type="dt" idx="1"/>
          </p:nvPr>
        </p:nvSpPr>
        <p:spPr>
          <a:xfrm>
            <a:off x="3889375" y="0"/>
            <a:ext cx="2974975" cy="501650"/>
          </a:xfrm>
          <a:prstGeom prst="rect">
            <a:avLst/>
          </a:prstGeom>
        </p:spPr>
        <p:txBody>
          <a:bodyPr vert="horz" lIns="91440" tIns="45720" rIns="91440" bIns="45720" rtlCol="0"/>
          <a:lstStyle>
            <a:lvl1pPr algn="r">
              <a:defRPr sz="1200"/>
            </a:lvl1pPr>
          </a:lstStyle>
          <a:p>
            <a:fld id="{FCD398C6-D968-4DE4-95DE-CC18D7B290C4}" type="datetimeFigureOut">
              <a:rPr lang="x-none" smtClean="0"/>
              <a:t>16-Sep-19</a:t>
            </a:fld>
            <a:endParaRPr lang="x-none"/>
          </a:p>
        </p:txBody>
      </p:sp>
      <p:sp>
        <p:nvSpPr>
          <p:cNvPr id="4" name="Slide Image Placeholder 3"/>
          <p:cNvSpPr>
            <a:spLocks noGrp="1" noRot="1" noChangeAspect="1"/>
          </p:cNvSpPr>
          <p:nvPr>
            <p:ph type="sldImg" idx="2"/>
          </p:nvPr>
        </p:nvSpPr>
        <p:spPr>
          <a:xfrm>
            <a:off x="434975" y="1249363"/>
            <a:ext cx="5997575" cy="3375025"/>
          </a:xfrm>
          <a:prstGeom prst="rect">
            <a:avLst/>
          </a:prstGeom>
          <a:noFill/>
          <a:ln w="12700">
            <a:solidFill>
              <a:prstClr val="black"/>
            </a:solidFill>
          </a:ln>
        </p:spPr>
        <p:txBody>
          <a:bodyPr vert="horz" lIns="91440" tIns="45720" rIns="91440" bIns="45720" rtlCol="0" anchor="ctr"/>
          <a:lstStyle/>
          <a:p>
            <a:endParaRPr lang="x-none"/>
          </a:p>
        </p:txBody>
      </p:sp>
      <p:sp>
        <p:nvSpPr>
          <p:cNvPr id="5" name="Notes Placeholder 4"/>
          <p:cNvSpPr>
            <a:spLocks noGrp="1"/>
          </p:cNvSpPr>
          <p:nvPr>
            <p:ph type="body" sz="quarter" idx="3"/>
          </p:nvPr>
        </p:nvSpPr>
        <p:spPr>
          <a:xfrm>
            <a:off x="687388" y="4811713"/>
            <a:ext cx="5492750" cy="39370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Footer Placeholder 5"/>
          <p:cNvSpPr>
            <a:spLocks noGrp="1"/>
          </p:cNvSpPr>
          <p:nvPr>
            <p:ph type="ftr" sz="quarter" idx="4"/>
          </p:nvPr>
        </p:nvSpPr>
        <p:spPr>
          <a:xfrm>
            <a:off x="0" y="9496425"/>
            <a:ext cx="2974975" cy="501650"/>
          </a:xfrm>
          <a:prstGeom prst="rect">
            <a:avLst/>
          </a:prstGeom>
        </p:spPr>
        <p:txBody>
          <a:bodyPr vert="horz" lIns="91440" tIns="45720" rIns="91440" bIns="45720" rtlCol="0" anchor="b"/>
          <a:lstStyle>
            <a:lvl1pPr algn="l">
              <a:defRPr sz="1200"/>
            </a:lvl1pPr>
          </a:lstStyle>
          <a:p>
            <a:endParaRPr lang="x-none"/>
          </a:p>
        </p:txBody>
      </p:sp>
      <p:sp>
        <p:nvSpPr>
          <p:cNvPr id="7" name="Slide Number Placeholder 6"/>
          <p:cNvSpPr>
            <a:spLocks noGrp="1"/>
          </p:cNvSpPr>
          <p:nvPr>
            <p:ph type="sldNum" sz="quarter" idx="5"/>
          </p:nvPr>
        </p:nvSpPr>
        <p:spPr>
          <a:xfrm>
            <a:off x="3889375" y="9496425"/>
            <a:ext cx="2974975" cy="501650"/>
          </a:xfrm>
          <a:prstGeom prst="rect">
            <a:avLst/>
          </a:prstGeom>
        </p:spPr>
        <p:txBody>
          <a:bodyPr vert="horz" lIns="91440" tIns="45720" rIns="91440" bIns="45720" rtlCol="0" anchor="b"/>
          <a:lstStyle>
            <a:lvl1pPr algn="r">
              <a:defRPr sz="1200"/>
            </a:lvl1pPr>
          </a:lstStyle>
          <a:p>
            <a:fld id="{AEA67542-E7C6-4B57-AD53-4ABAB78B6A77}" type="slidenum">
              <a:rPr lang="x-none" smtClean="0"/>
              <a:t>‹#›</a:t>
            </a:fld>
            <a:endParaRPr lang="x-none"/>
          </a:p>
        </p:txBody>
      </p:sp>
    </p:spTree>
    <p:extLst>
      <p:ext uri="{BB962C8B-B14F-4D97-AF65-F5344CB8AC3E}">
        <p14:creationId xmlns:p14="http://schemas.microsoft.com/office/powerpoint/2010/main" val="1732265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4975" y="1249363"/>
            <a:ext cx="5997575" cy="3375025"/>
          </a:xfrm>
        </p:spPr>
      </p:sp>
      <p:sp>
        <p:nvSpPr>
          <p:cNvPr id="3" name="Notes Placeholder 2"/>
          <p:cNvSpPr>
            <a:spLocks noGrp="1"/>
          </p:cNvSpPr>
          <p:nvPr>
            <p:ph type="body" idx="1"/>
          </p:nvPr>
        </p:nvSpPr>
        <p:spPr/>
        <p:txBody>
          <a:bodyPr/>
          <a:lstStyle/>
          <a:p>
            <a:endParaRPr lang="x-none" dirty="0"/>
          </a:p>
        </p:txBody>
      </p:sp>
      <p:sp>
        <p:nvSpPr>
          <p:cNvPr id="4" name="Slide Number Placeholder 3"/>
          <p:cNvSpPr>
            <a:spLocks noGrp="1"/>
          </p:cNvSpPr>
          <p:nvPr>
            <p:ph type="sldNum" sz="quarter" idx="5"/>
          </p:nvPr>
        </p:nvSpPr>
        <p:spPr/>
        <p:txBody>
          <a:bodyPr/>
          <a:lstStyle/>
          <a:p>
            <a:fld id="{AEA67542-E7C6-4B57-AD53-4ABAB78B6A77}" type="slidenum">
              <a:rPr lang="x-none" smtClean="0"/>
              <a:t>3</a:t>
            </a:fld>
            <a:endParaRPr lang="x-none"/>
          </a:p>
        </p:txBody>
      </p:sp>
    </p:spTree>
    <p:extLst>
      <p:ext uri="{BB962C8B-B14F-4D97-AF65-F5344CB8AC3E}">
        <p14:creationId xmlns:p14="http://schemas.microsoft.com/office/powerpoint/2010/main" val="2999329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4975" y="1249363"/>
            <a:ext cx="5997575" cy="3375025"/>
          </a:xfrm>
        </p:spPr>
      </p:sp>
      <p:sp>
        <p:nvSpPr>
          <p:cNvPr id="3" name="Notes Placeholder 2"/>
          <p:cNvSpPr>
            <a:spLocks noGrp="1"/>
          </p:cNvSpPr>
          <p:nvPr>
            <p:ph type="body" idx="1"/>
          </p:nvPr>
        </p:nvSpPr>
        <p:spPr/>
        <p:txBody>
          <a:bodyPr/>
          <a:lstStyle/>
          <a:p>
            <a:endParaRPr lang="x-none" dirty="0"/>
          </a:p>
        </p:txBody>
      </p:sp>
      <p:sp>
        <p:nvSpPr>
          <p:cNvPr id="4" name="Slide Number Placeholder 3"/>
          <p:cNvSpPr>
            <a:spLocks noGrp="1"/>
          </p:cNvSpPr>
          <p:nvPr>
            <p:ph type="sldNum" sz="quarter" idx="5"/>
          </p:nvPr>
        </p:nvSpPr>
        <p:spPr/>
        <p:txBody>
          <a:bodyPr/>
          <a:lstStyle/>
          <a:p>
            <a:fld id="{AEA67542-E7C6-4B57-AD53-4ABAB78B6A77}" type="slidenum">
              <a:rPr lang="x-none" smtClean="0"/>
              <a:t>4</a:t>
            </a:fld>
            <a:endParaRPr lang="x-none"/>
          </a:p>
        </p:txBody>
      </p:sp>
    </p:spTree>
    <p:extLst>
      <p:ext uri="{BB962C8B-B14F-4D97-AF65-F5344CB8AC3E}">
        <p14:creationId xmlns:p14="http://schemas.microsoft.com/office/powerpoint/2010/main" val="1331505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4975" y="1249363"/>
            <a:ext cx="5997575" cy="3375025"/>
          </a:xfrm>
        </p:spPr>
      </p:sp>
      <p:sp>
        <p:nvSpPr>
          <p:cNvPr id="3" name="Notes Placeholder 2"/>
          <p:cNvSpPr>
            <a:spLocks noGrp="1"/>
          </p:cNvSpPr>
          <p:nvPr>
            <p:ph type="body" idx="1"/>
          </p:nvPr>
        </p:nvSpPr>
        <p:spPr/>
        <p:txBody>
          <a:bodyPr/>
          <a:lstStyle/>
          <a:p>
            <a:endParaRPr lang="x-none" dirty="0"/>
          </a:p>
        </p:txBody>
      </p:sp>
      <p:sp>
        <p:nvSpPr>
          <p:cNvPr id="4" name="Slide Number Placeholder 3"/>
          <p:cNvSpPr>
            <a:spLocks noGrp="1"/>
          </p:cNvSpPr>
          <p:nvPr>
            <p:ph type="sldNum" sz="quarter" idx="5"/>
          </p:nvPr>
        </p:nvSpPr>
        <p:spPr/>
        <p:txBody>
          <a:bodyPr/>
          <a:lstStyle/>
          <a:p>
            <a:fld id="{AEA67542-E7C6-4B57-AD53-4ABAB78B6A77}" type="slidenum">
              <a:rPr lang="x-none" smtClean="0"/>
              <a:t>7</a:t>
            </a:fld>
            <a:endParaRPr lang="x-none"/>
          </a:p>
        </p:txBody>
      </p:sp>
    </p:spTree>
    <p:extLst>
      <p:ext uri="{BB962C8B-B14F-4D97-AF65-F5344CB8AC3E}">
        <p14:creationId xmlns:p14="http://schemas.microsoft.com/office/powerpoint/2010/main" val="1838381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3ABAE651-87A0-4C75-AEBC-0B5C3EA81F3F}" type="datetimeFigureOut">
              <a:rPr lang="id-ID" smtClean="0"/>
              <a:t>16/09/2019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F87207C-5211-46B9-B85F-2D48806FCAF4}" type="slidenum">
              <a:rPr lang="id-ID" smtClean="0"/>
              <a:t>‹#›</a:t>
            </a:fld>
            <a:endParaRPr lang="id-ID"/>
          </a:p>
        </p:txBody>
      </p:sp>
    </p:spTree>
    <p:extLst>
      <p:ext uri="{BB962C8B-B14F-4D97-AF65-F5344CB8AC3E}">
        <p14:creationId xmlns:p14="http://schemas.microsoft.com/office/powerpoint/2010/main" val="1263836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2_Custom Layout">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5562600" y="438150"/>
            <a:ext cx="2794000" cy="2781300"/>
          </a:xfrm>
          <a:custGeom>
            <a:avLst/>
            <a:gdLst>
              <a:gd name="connsiteX0" fmla="*/ 0 w 2794000"/>
              <a:gd name="connsiteY0" fmla="*/ 0 h 2781300"/>
              <a:gd name="connsiteX1" fmla="*/ 2794000 w 2794000"/>
              <a:gd name="connsiteY1" fmla="*/ 0 h 2781300"/>
              <a:gd name="connsiteX2" fmla="*/ 2794000 w 2794000"/>
              <a:gd name="connsiteY2" fmla="*/ 2781300 h 2781300"/>
              <a:gd name="connsiteX3" fmla="*/ 0 w 2794000"/>
              <a:gd name="connsiteY3" fmla="*/ 2781300 h 2781300"/>
            </a:gdLst>
            <a:ahLst/>
            <a:cxnLst>
              <a:cxn ang="0">
                <a:pos x="connsiteX0" y="connsiteY0"/>
              </a:cxn>
              <a:cxn ang="0">
                <a:pos x="connsiteX1" y="connsiteY1"/>
              </a:cxn>
              <a:cxn ang="0">
                <a:pos x="connsiteX2" y="connsiteY2"/>
              </a:cxn>
              <a:cxn ang="0">
                <a:pos x="connsiteX3" y="connsiteY3"/>
              </a:cxn>
            </a:cxnLst>
            <a:rect l="l" t="t" r="r" b="b"/>
            <a:pathLst>
              <a:path w="2794000" h="2781300">
                <a:moveTo>
                  <a:pt x="0" y="0"/>
                </a:moveTo>
                <a:lnTo>
                  <a:pt x="2794000" y="0"/>
                </a:lnTo>
                <a:lnTo>
                  <a:pt x="2794000" y="2781300"/>
                </a:lnTo>
                <a:lnTo>
                  <a:pt x="0" y="2781300"/>
                </a:lnTo>
                <a:close/>
              </a:path>
            </a:pathLst>
          </a:custGeom>
        </p:spPr>
        <p:txBody>
          <a:bodyPr wrap="square">
            <a:noAutofit/>
          </a:bodyPr>
          <a:lstStyle/>
          <a:p>
            <a:endParaRPr lang="id-ID"/>
          </a:p>
        </p:txBody>
      </p:sp>
      <p:sp>
        <p:nvSpPr>
          <p:cNvPr id="7" name="Picture Placeholder 6"/>
          <p:cNvSpPr>
            <a:spLocks noGrp="1"/>
          </p:cNvSpPr>
          <p:nvPr>
            <p:ph type="pic" sz="quarter" idx="11"/>
          </p:nvPr>
        </p:nvSpPr>
        <p:spPr>
          <a:xfrm>
            <a:off x="7410451" y="2209800"/>
            <a:ext cx="4191000" cy="4171950"/>
          </a:xfrm>
          <a:custGeom>
            <a:avLst/>
            <a:gdLst>
              <a:gd name="connsiteX0" fmla="*/ 0 w 4191000"/>
              <a:gd name="connsiteY0" fmla="*/ 0 h 4171950"/>
              <a:gd name="connsiteX1" fmla="*/ 4191000 w 4191000"/>
              <a:gd name="connsiteY1" fmla="*/ 0 h 4171950"/>
              <a:gd name="connsiteX2" fmla="*/ 4191000 w 4191000"/>
              <a:gd name="connsiteY2" fmla="*/ 4171950 h 4171950"/>
              <a:gd name="connsiteX3" fmla="*/ 0 w 4191000"/>
              <a:gd name="connsiteY3" fmla="*/ 4171950 h 4171950"/>
            </a:gdLst>
            <a:ahLst/>
            <a:cxnLst>
              <a:cxn ang="0">
                <a:pos x="connsiteX0" y="connsiteY0"/>
              </a:cxn>
              <a:cxn ang="0">
                <a:pos x="connsiteX1" y="connsiteY1"/>
              </a:cxn>
              <a:cxn ang="0">
                <a:pos x="connsiteX2" y="connsiteY2"/>
              </a:cxn>
              <a:cxn ang="0">
                <a:pos x="connsiteX3" y="connsiteY3"/>
              </a:cxn>
            </a:cxnLst>
            <a:rect l="l" t="t" r="r" b="b"/>
            <a:pathLst>
              <a:path w="4191000" h="4171950">
                <a:moveTo>
                  <a:pt x="0" y="0"/>
                </a:moveTo>
                <a:lnTo>
                  <a:pt x="4191000" y="0"/>
                </a:lnTo>
                <a:lnTo>
                  <a:pt x="4191000" y="4171950"/>
                </a:lnTo>
                <a:lnTo>
                  <a:pt x="0" y="4171950"/>
                </a:lnTo>
                <a:close/>
              </a:path>
            </a:pathLst>
          </a:custGeom>
        </p:spPr>
        <p:txBody>
          <a:bodyPr wrap="square">
            <a:noAutofit/>
          </a:bodyPr>
          <a:lstStyle/>
          <a:p>
            <a:endParaRPr lang="id-ID"/>
          </a:p>
        </p:txBody>
      </p:sp>
    </p:spTree>
    <p:extLst>
      <p:ext uri="{BB962C8B-B14F-4D97-AF65-F5344CB8AC3E}">
        <p14:creationId xmlns:p14="http://schemas.microsoft.com/office/powerpoint/2010/main" val="1746892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8_Custom Layout">
    <p:spTree>
      <p:nvGrpSpPr>
        <p:cNvPr id="1" name=""/>
        <p:cNvGrpSpPr/>
        <p:nvPr/>
      </p:nvGrpSpPr>
      <p:grpSpPr>
        <a:xfrm>
          <a:off x="0" y="0"/>
          <a:ext cx="0" cy="0"/>
          <a:chOff x="0" y="0"/>
          <a:chExt cx="0" cy="0"/>
        </a:xfrm>
      </p:grpSpPr>
      <p:sp>
        <p:nvSpPr>
          <p:cNvPr id="6" name="Picture Placeholder 6"/>
          <p:cNvSpPr>
            <a:spLocks noGrp="1"/>
          </p:cNvSpPr>
          <p:nvPr>
            <p:ph type="pic" sz="quarter" idx="10"/>
          </p:nvPr>
        </p:nvSpPr>
        <p:spPr>
          <a:xfrm>
            <a:off x="6319159" y="654957"/>
            <a:ext cx="5168900" cy="2400300"/>
          </a:xfrm>
        </p:spPr>
        <p:txBody>
          <a:bodyPr/>
          <a:lstStyle/>
          <a:p>
            <a:endParaRPr lang="id-ID" dirty="0"/>
          </a:p>
        </p:txBody>
      </p:sp>
      <p:sp>
        <p:nvSpPr>
          <p:cNvPr id="7" name="Picture Placeholder 8"/>
          <p:cNvSpPr>
            <a:spLocks noGrp="1"/>
          </p:cNvSpPr>
          <p:nvPr>
            <p:ph type="pic" sz="quarter" idx="12"/>
          </p:nvPr>
        </p:nvSpPr>
        <p:spPr>
          <a:xfrm>
            <a:off x="8938534" y="3118757"/>
            <a:ext cx="2549525" cy="3111500"/>
          </a:xfrm>
        </p:spPr>
        <p:txBody>
          <a:bodyPr/>
          <a:lstStyle/>
          <a:p>
            <a:endParaRPr lang="id-ID"/>
          </a:p>
        </p:txBody>
      </p:sp>
      <p:sp>
        <p:nvSpPr>
          <p:cNvPr id="8" name="Picture Placeholder 8"/>
          <p:cNvSpPr>
            <a:spLocks noGrp="1"/>
          </p:cNvSpPr>
          <p:nvPr>
            <p:ph type="pic" sz="quarter" idx="13"/>
          </p:nvPr>
        </p:nvSpPr>
        <p:spPr>
          <a:xfrm>
            <a:off x="6319159" y="3118757"/>
            <a:ext cx="2549525" cy="3111500"/>
          </a:xfrm>
        </p:spPr>
        <p:txBody>
          <a:bodyPr/>
          <a:lstStyle/>
          <a:p>
            <a:endParaRPr lang="id-ID"/>
          </a:p>
        </p:txBody>
      </p:sp>
    </p:spTree>
    <p:extLst>
      <p:ext uri="{BB962C8B-B14F-4D97-AF65-F5344CB8AC3E}">
        <p14:creationId xmlns:p14="http://schemas.microsoft.com/office/powerpoint/2010/main" val="37997771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9_Custom Layout">
    <p:spTree>
      <p:nvGrpSpPr>
        <p:cNvPr id="1" name=""/>
        <p:cNvGrpSpPr/>
        <p:nvPr/>
      </p:nvGrpSpPr>
      <p:grpSpPr>
        <a:xfrm>
          <a:off x="0" y="0"/>
          <a:ext cx="0" cy="0"/>
          <a:chOff x="0" y="0"/>
          <a:chExt cx="0" cy="0"/>
        </a:xfrm>
      </p:grpSpPr>
      <p:sp>
        <p:nvSpPr>
          <p:cNvPr id="6" name="Picture Placeholder 6"/>
          <p:cNvSpPr>
            <a:spLocks noGrp="1"/>
          </p:cNvSpPr>
          <p:nvPr>
            <p:ph type="pic" sz="quarter" idx="10"/>
          </p:nvPr>
        </p:nvSpPr>
        <p:spPr>
          <a:xfrm>
            <a:off x="756559" y="3905251"/>
            <a:ext cx="5168900" cy="2400300"/>
          </a:xfrm>
        </p:spPr>
        <p:txBody>
          <a:bodyPr/>
          <a:lstStyle/>
          <a:p>
            <a:endParaRPr lang="id-ID" dirty="0"/>
          </a:p>
        </p:txBody>
      </p:sp>
      <p:sp>
        <p:nvSpPr>
          <p:cNvPr id="7" name="Picture Placeholder 8"/>
          <p:cNvSpPr>
            <a:spLocks noGrp="1"/>
          </p:cNvSpPr>
          <p:nvPr>
            <p:ph type="pic" sz="quarter" idx="12"/>
          </p:nvPr>
        </p:nvSpPr>
        <p:spPr>
          <a:xfrm>
            <a:off x="3375934" y="718457"/>
            <a:ext cx="2549525" cy="3111500"/>
          </a:xfrm>
        </p:spPr>
        <p:txBody>
          <a:bodyPr/>
          <a:lstStyle/>
          <a:p>
            <a:endParaRPr lang="id-ID" dirty="0"/>
          </a:p>
        </p:txBody>
      </p:sp>
      <p:sp>
        <p:nvSpPr>
          <p:cNvPr id="8" name="Picture Placeholder 8"/>
          <p:cNvSpPr>
            <a:spLocks noGrp="1"/>
          </p:cNvSpPr>
          <p:nvPr>
            <p:ph type="pic" sz="quarter" idx="13"/>
          </p:nvPr>
        </p:nvSpPr>
        <p:spPr>
          <a:xfrm>
            <a:off x="756559" y="718457"/>
            <a:ext cx="2549525" cy="3111500"/>
          </a:xfrm>
        </p:spPr>
        <p:txBody>
          <a:bodyPr/>
          <a:lstStyle/>
          <a:p>
            <a:endParaRPr lang="id-ID"/>
          </a:p>
        </p:txBody>
      </p:sp>
    </p:spTree>
    <p:extLst>
      <p:ext uri="{BB962C8B-B14F-4D97-AF65-F5344CB8AC3E}">
        <p14:creationId xmlns:p14="http://schemas.microsoft.com/office/powerpoint/2010/main" val="20109056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
        <p:nvSpPr>
          <p:cNvPr id="13" name="Picture Placeholder 12"/>
          <p:cNvSpPr>
            <a:spLocks noGrp="1"/>
          </p:cNvSpPr>
          <p:nvPr>
            <p:ph type="pic" sz="quarter" idx="10"/>
          </p:nvPr>
        </p:nvSpPr>
        <p:spPr>
          <a:xfrm>
            <a:off x="180304" y="154546"/>
            <a:ext cx="3296992" cy="3199910"/>
          </a:xfrm>
          <a:custGeom>
            <a:avLst/>
            <a:gdLst>
              <a:gd name="connsiteX0" fmla="*/ 0 w 3296992"/>
              <a:gd name="connsiteY0" fmla="*/ 0 h 3199910"/>
              <a:gd name="connsiteX1" fmla="*/ 3296992 w 3296992"/>
              <a:gd name="connsiteY1" fmla="*/ 0 h 3199910"/>
              <a:gd name="connsiteX2" fmla="*/ 3296992 w 3296992"/>
              <a:gd name="connsiteY2" fmla="*/ 3199910 h 3199910"/>
              <a:gd name="connsiteX3" fmla="*/ 0 w 3296992"/>
              <a:gd name="connsiteY3" fmla="*/ 3199910 h 3199910"/>
            </a:gdLst>
            <a:ahLst/>
            <a:cxnLst>
              <a:cxn ang="0">
                <a:pos x="connsiteX0" y="connsiteY0"/>
              </a:cxn>
              <a:cxn ang="0">
                <a:pos x="connsiteX1" y="connsiteY1"/>
              </a:cxn>
              <a:cxn ang="0">
                <a:pos x="connsiteX2" y="connsiteY2"/>
              </a:cxn>
              <a:cxn ang="0">
                <a:pos x="connsiteX3" y="connsiteY3"/>
              </a:cxn>
            </a:cxnLst>
            <a:rect l="l" t="t" r="r" b="b"/>
            <a:pathLst>
              <a:path w="3296992" h="3199910">
                <a:moveTo>
                  <a:pt x="0" y="0"/>
                </a:moveTo>
                <a:lnTo>
                  <a:pt x="3296992" y="0"/>
                </a:lnTo>
                <a:lnTo>
                  <a:pt x="3296992" y="3199910"/>
                </a:lnTo>
                <a:lnTo>
                  <a:pt x="0" y="3199910"/>
                </a:lnTo>
                <a:close/>
              </a:path>
            </a:pathLst>
          </a:custGeom>
        </p:spPr>
        <p:txBody>
          <a:bodyPr wrap="square">
            <a:noAutofit/>
          </a:bodyPr>
          <a:lstStyle/>
          <a:p>
            <a:endParaRPr lang="id-ID"/>
          </a:p>
        </p:txBody>
      </p:sp>
      <p:sp>
        <p:nvSpPr>
          <p:cNvPr id="18" name="Picture Placeholder 17"/>
          <p:cNvSpPr>
            <a:spLocks noGrp="1"/>
          </p:cNvSpPr>
          <p:nvPr>
            <p:ph type="pic" sz="quarter" idx="13"/>
          </p:nvPr>
        </p:nvSpPr>
        <p:spPr>
          <a:xfrm>
            <a:off x="3606086" y="154546"/>
            <a:ext cx="4790940" cy="3199910"/>
          </a:xfrm>
          <a:custGeom>
            <a:avLst/>
            <a:gdLst>
              <a:gd name="connsiteX0" fmla="*/ 0 w 4790940"/>
              <a:gd name="connsiteY0" fmla="*/ 0 h 3199910"/>
              <a:gd name="connsiteX1" fmla="*/ 4790940 w 4790940"/>
              <a:gd name="connsiteY1" fmla="*/ 0 h 3199910"/>
              <a:gd name="connsiteX2" fmla="*/ 4790940 w 4790940"/>
              <a:gd name="connsiteY2" fmla="*/ 3199910 h 3199910"/>
              <a:gd name="connsiteX3" fmla="*/ 0 w 4790940"/>
              <a:gd name="connsiteY3" fmla="*/ 3199910 h 3199910"/>
            </a:gdLst>
            <a:ahLst/>
            <a:cxnLst>
              <a:cxn ang="0">
                <a:pos x="connsiteX0" y="connsiteY0"/>
              </a:cxn>
              <a:cxn ang="0">
                <a:pos x="connsiteX1" y="connsiteY1"/>
              </a:cxn>
              <a:cxn ang="0">
                <a:pos x="connsiteX2" y="connsiteY2"/>
              </a:cxn>
              <a:cxn ang="0">
                <a:pos x="connsiteX3" y="connsiteY3"/>
              </a:cxn>
            </a:cxnLst>
            <a:rect l="l" t="t" r="r" b="b"/>
            <a:pathLst>
              <a:path w="4790940" h="3199910">
                <a:moveTo>
                  <a:pt x="0" y="0"/>
                </a:moveTo>
                <a:lnTo>
                  <a:pt x="4790940" y="0"/>
                </a:lnTo>
                <a:lnTo>
                  <a:pt x="4790940" y="3199910"/>
                </a:lnTo>
                <a:lnTo>
                  <a:pt x="0" y="3199910"/>
                </a:lnTo>
                <a:close/>
              </a:path>
            </a:pathLst>
          </a:custGeom>
        </p:spPr>
        <p:txBody>
          <a:bodyPr wrap="square">
            <a:noAutofit/>
          </a:bodyPr>
          <a:lstStyle/>
          <a:p>
            <a:endParaRPr lang="id-ID"/>
          </a:p>
        </p:txBody>
      </p:sp>
      <p:sp>
        <p:nvSpPr>
          <p:cNvPr id="21" name="Picture Placeholder 20"/>
          <p:cNvSpPr>
            <a:spLocks noGrp="1"/>
          </p:cNvSpPr>
          <p:nvPr>
            <p:ph type="pic" sz="quarter" idx="14"/>
          </p:nvPr>
        </p:nvSpPr>
        <p:spPr>
          <a:xfrm>
            <a:off x="7031866" y="3471346"/>
            <a:ext cx="4945487" cy="3199910"/>
          </a:xfrm>
          <a:custGeom>
            <a:avLst/>
            <a:gdLst>
              <a:gd name="connsiteX0" fmla="*/ 0 w 4945486"/>
              <a:gd name="connsiteY0" fmla="*/ 0 h 3199910"/>
              <a:gd name="connsiteX1" fmla="*/ 4945486 w 4945486"/>
              <a:gd name="connsiteY1" fmla="*/ 0 h 3199910"/>
              <a:gd name="connsiteX2" fmla="*/ 4945486 w 4945486"/>
              <a:gd name="connsiteY2" fmla="*/ 3199910 h 3199910"/>
              <a:gd name="connsiteX3" fmla="*/ 0 w 4945486"/>
              <a:gd name="connsiteY3" fmla="*/ 3199910 h 3199910"/>
            </a:gdLst>
            <a:ahLst/>
            <a:cxnLst>
              <a:cxn ang="0">
                <a:pos x="connsiteX0" y="connsiteY0"/>
              </a:cxn>
              <a:cxn ang="0">
                <a:pos x="connsiteX1" y="connsiteY1"/>
              </a:cxn>
              <a:cxn ang="0">
                <a:pos x="connsiteX2" y="connsiteY2"/>
              </a:cxn>
              <a:cxn ang="0">
                <a:pos x="connsiteX3" y="connsiteY3"/>
              </a:cxn>
            </a:cxnLst>
            <a:rect l="l" t="t" r="r" b="b"/>
            <a:pathLst>
              <a:path w="4945486" h="3199910">
                <a:moveTo>
                  <a:pt x="0" y="0"/>
                </a:moveTo>
                <a:lnTo>
                  <a:pt x="4945486" y="0"/>
                </a:lnTo>
                <a:lnTo>
                  <a:pt x="4945486" y="3199910"/>
                </a:lnTo>
                <a:lnTo>
                  <a:pt x="0" y="3199910"/>
                </a:lnTo>
                <a:close/>
              </a:path>
            </a:pathLst>
          </a:custGeom>
        </p:spPr>
        <p:txBody>
          <a:bodyPr wrap="square">
            <a:noAutofit/>
          </a:bodyPr>
          <a:lstStyle/>
          <a:p>
            <a:endParaRPr lang="id-ID"/>
          </a:p>
        </p:txBody>
      </p:sp>
      <p:sp>
        <p:nvSpPr>
          <p:cNvPr id="22" name="Picture Placeholder 21"/>
          <p:cNvSpPr>
            <a:spLocks noGrp="1"/>
          </p:cNvSpPr>
          <p:nvPr>
            <p:ph type="pic" sz="quarter" idx="11"/>
          </p:nvPr>
        </p:nvSpPr>
        <p:spPr>
          <a:xfrm>
            <a:off x="180304" y="3471346"/>
            <a:ext cx="3296992" cy="3199910"/>
          </a:xfrm>
          <a:custGeom>
            <a:avLst/>
            <a:gdLst>
              <a:gd name="connsiteX0" fmla="*/ 0 w 3296992"/>
              <a:gd name="connsiteY0" fmla="*/ 0 h 3199910"/>
              <a:gd name="connsiteX1" fmla="*/ 3296992 w 3296992"/>
              <a:gd name="connsiteY1" fmla="*/ 0 h 3199910"/>
              <a:gd name="connsiteX2" fmla="*/ 3296992 w 3296992"/>
              <a:gd name="connsiteY2" fmla="*/ 3199910 h 3199910"/>
              <a:gd name="connsiteX3" fmla="*/ 0 w 3296992"/>
              <a:gd name="connsiteY3" fmla="*/ 3199910 h 3199910"/>
            </a:gdLst>
            <a:ahLst/>
            <a:cxnLst>
              <a:cxn ang="0">
                <a:pos x="connsiteX0" y="connsiteY0"/>
              </a:cxn>
              <a:cxn ang="0">
                <a:pos x="connsiteX1" y="connsiteY1"/>
              </a:cxn>
              <a:cxn ang="0">
                <a:pos x="connsiteX2" y="connsiteY2"/>
              </a:cxn>
              <a:cxn ang="0">
                <a:pos x="connsiteX3" y="connsiteY3"/>
              </a:cxn>
            </a:cxnLst>
            <a:rect l="l" t="t" r="r" b="b"/>
            <a:pathLst>
              <a:path w="3296992" h="3199910">
                <a:moveTo>
                  <a:pt x="0" y="0"/>
                </a:moveTo>
                <a:lnTo>
                  <a:pt x="3296992" y="0"/>
                </a:lnTo>
                <a:lnTo>
                  <a:pt x="3296992" y="3199910"/>
                </a:lnTo>
                <a:lnTo>
                  <a:pt x="0" y="3199910"/>
                </a:lnTo>
                <a:close/>
              </a:path>
            </a:pathLst>
          </a:custGeom>
        </p:spPr>
        <p:txBody>
          <a:bodyPr wrap="square">
            <a:noAutofit/>
          </a:bodyPr>
          <a:lstStyle/>
          <a:p>
            <a:endParaRPr lang="id-ID"/>
          </a:p>
        </p:txBody>
      </p:sp>
      <p:sp>
        <p:nvSpPr>
          <p:cNvPr id="23" name="Picture Placeholder 22"/>
          <p:cNvSpPr>
            <a:spLocks noGrp="1"/>
          </p:cNvSpPr>
          <p:nvPr>
            <p:ph type="pic" sz="quarter" idx="12"/>
          </p:nvPr>
        </p:nvSpPr>
        <p:spPr>
          <a:xfrm>
            <a:off x="3606085" y="3471346"/>
            <a:ext cx="3296992" cy="3199910"/>
          </a:xfrm>
          <a:custGeom>
            <a:avLst/>
            <a:gdLst>
              <a:gd name="connsiteX0" fmla="*/ 0 w 3296992"/>
              <a:gd name="connsiteY0" fmla="*/ 0 h 3199910"/>
              <a:gd name="connsiteX1" fmla="*/ 3296992 w 3296992"/>
              <a:gd name="connsiteY1" fmla="*/ 0 h 3199910"/>
              <a:gd name="connsiteX2" fmla="*/ 3296992 w 3296992"/>
              <a:gd name="connsiteY2" fmla="*/ 3199910 h 3199910"/>
              <a:gd name="connsiteX3" fmla="*/ 0 w 3296992"/>
              <a:gd name="connsiteY3" fmla="*/ 3199910 h 3199910"/>
            </a:gdLst>
            <a:ahLst/>
            <a:cxnLst>
              <a:cxn ang="0">
                <a:pos x="connsiteX0" y="connsiteY0"/>
              </a:cxn>
              <a:cxn ang="0">
                <a:pos x="connsiteX1" y="connsiteY1"/>
              </a:cxn>
              <a:cxn ang="0">
                <a:pos x="connsiteX2" y="connsiteY2"/>
              </a:cxn>
              <a:cxn ang="0">
                <a:pos x="connsiteX3" y="connsiteY3"/>
              </a:cxn>
            </a:cxnLst>
            <a:rect l="l" t="t" r="r" b="b"/>
            <a:pathLst>
              <a:path w="3296992" h="3199910">
                <a:moveTo>
                  <a:pt x="0" y="0"/>
                </a:moveTo>
                <a:lnTo>
                  <a:pt x="3296992" y="0"/>
                </a:lnTo>
                <a:lnTo>
                  <a:pt x="3296992" y="3199910"/>
                </a:lnTo>
                <a:lnTo>
                  <a:pt x="0" y="3199910"/>
                </a:lnTo>
                <a:close/>
              </a:path>
            </a:pathLst>
          </a:custGeom>
        </p:spPr>
        <p:txBody>
          <a:bodyPr wrap="square">
            <a:noAutofit/>
          </a:bodyPr>
          <a:lstStyle/>
          <a:p>
            <a:endParaRPr lang="id-ID"/>
          </a:p>
        </p:txBody>
      </p:sp>
    </p:spTree>
    <p:extLst>
      <p:ext uri="{BB962C8B-B14F-4D97-AF65-F5344CB8AC3E}">
        <p14:creationId xmlns:p14="http://schemas.microsoft.com/office/powerpoint/2010/main" val="29598619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6" name="Picture Placeholder 24"/>
          <p:cNvSpPr>
            <a:spLocks noGrp="1"/>
          </p:cNvSpPr>
          <p:nvPr>
            <p:ph type="pic" sz="quarter" idx="12"/>
          </p:nvPr>
        </p:nvSpPr>
        <p:spPr>
          <a:xfrm>
            <a:off x="8610600" y="1601146"/>
            <a:ext cx="2097885" cy="3670300"/>
          </a:xfrm>
        </p:spPr>
      </p:sp>
    </p:spTree>
    <p:extLst>
      <p:ext uri="{BB962C8B-B14F-4D97-AF65-F5344CB8AC3E}">
        <p14:creationId xmlns:p14="http://schemas.microsoft.com/office/powerpoint/2010/main" val="19133291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3_Custom Layout">
    <p:spTree>
      <p:nvGrpSpPr>
        <p:cNvPr id="1" name=""/>
        <p:cNvGrpSpPr/>
        <p:nvPr/>
      </p:nvGrpSpPr>
      <p:grpSpPr>
        <a:xfrm>
          <a:off x="0" y="0"/>
          <a:ext cx="0" cy="0"/>
          <a:chOff x="0" y="0"/>
          <a:chExt cx="0" cy="0"/>
        </a:xfrm>
      </p:grpSpPr>
      <p:sp>
        <p:nvSpPr>
          <p:cNvPr id="6" name="Picture Placeholder 7"/>
          <p:cNvSpPr>
            <a:spLocks noGrp="1"/>
          </p:cNvSpPr>
          <p:nvPr>
            <p:ph type="pic" sz="quarter" idx="10"/>
          </p:nvPr>
        </p:nvSpPr>
        <p:spPr>
          <a:xfrm>
            <a:off x="4686302" y="1571625"/>
            <a:ext cx="2085975" cy="3676650"/>
          </a:xfrm>
        </p:spPr>
        <p:txBody>
          <a:bodyPr/>
          <a:lstStyle/>
          <a:p>
            <a:endParaRPr lang="en-US"/>
          </a:p>
        </p:txBody>
      </p:sp>
    </p:spTree>
    <p:extLst>
      <p:ext uri="{BB962C8B-B14F-4D97-AF65-F5344CB8AC3E}">
        <p14:creationId xmlns:p14="http://schemas.microsoft.com/office/powerpoint/2010/main" val="9128739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
        <p:nvSpPr>
          <p:cNvPr id="6" name="Picture Placeholder 7"/>
          <p:cNvSpPr>
            <a:spLocks noGrp="1"/>
          </p:cNvSpPr>
          <p:nvPr>
            <p:ph type="pic" sz="quarter" idx="10"/>
          </p:nvPr>
        </p:nvSpPr>
        <p:spPr>
          <a:xfrm>
            <a:off x="5435600" y="1955800"/>
            <a:ext cx="3987800" cy="5346700"/>
          </a:xfrm>
        </p:spPr>
        <p:txBody>
          <a:bodyPr/>
          <a:lstStyle/>
          <a:p>
            <a:endParaRPr lang="id-ID" dirty="0"/>
          </a:p>
        </p:txBody>
      </p:sp>
    </p:spTree>
    <p:extLst>
      <p:ext uri="{BB962C8B-B14F-4D97-AF65-F5344CB8AC3E}">
        <p14:creationId xmlns:p14="http://schemas.microsoft.com/office/powerpoint/2010/main" val="29256738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6" name="Picture Placeholder 8"/>
          <p:cNvSpPr>
            <a:spLocks noGrp="1"/>
          </p:cNvSpPr>
          <p:nvPr>
            <p:ph type="pic" sz="quarter" idx="10"/>
          </p:nvPr>
        </p:nvSpPr>
        <p:spPr>
          <a:xfrm>
            <a:off x="1814705" y="1990206"/>
            <a:ext cx="4230401" cy="2698763"/>
          </a:xfrm>
          <a:custGeom>
            <a:avLst/>
            <a:gdLst>
              <a:gd name="connsiteX0" fmla="*/ 0 w 4230401"/>
              <a:gd name="connsiteY0" fmla="*/ 0 h 2698763"/>
              <a:gd name="connsiteX1" fmla="*/ 4230401 w 4230401"/>
              <a:gd name="connsiteY1" fmla="*/ 0 h 2698763"/>
              <a:gd name="connsiteX2" fmla="*/ 4230401 w 4230401"/>
              <a:gd name="connsiteY2" fmla="*/ 2698763 h 2698763"/>
              <a:gd name="connsiteX3" fmla="*/ 0 w 4230401"/>
              <a:gd name="connsiteY3" fmla="*/ 2698763 h 2698763"/>
            </a:gdLst>
            <a:ahLst/>
            <a:cxnLst>
              <a:cxn ang="0">
                <a:pos x="connsiteX0" y="connsiteY0"/>
              </a:cxn>
              <a:cxn ang="0">
                <a:pos x="connsiteX1" y="connsiteY1"/>
              </a:cxn>
              <a:cxn ang="0">
                <a:pos x="connsiteX2" y="connsiteY2"/>
              </a:cxn>
              <a:cxn ang="0">
                <a:pos x="connsiteX3" y="connsiteY3"/>
              </a:cxn>
            </a:cxnLst>
            <a:rect l="l" t="t" r="r" b="b"/>
            <a:pathLst>
              <a:path w="4230401" h="2698763">
                <a:moveTo>
                  <a:pt x="0" y="0"/>
                </a:moveTo>
                <a:lnTo>
                  <a:pt x="4230401" y="0"/>
                </a:lnTo>
                <a:lnTo>
                  <a:pt x="4230401" y="2698763"/>
                </a:lnTo>
                <a:lnTo>
                  <a:pt x="0" y="2698763"/>
                </a:lnTo>
                <a:close/>
              </a:path>
            </a:pathLst>
          </a:custGeom>
        </p:spPr>
        <p:txBody>
          <a:bodyPr wrap="square">
            <a:noAutofit/>
          </a:bodyPr>
          <a:lstStyle/>
          <a:p>
            <a:endParaRPr lang="id-ID"/>
          </a:p>
        </p:txBody>
      </p:sp>
    </p:spTree>
    <p:extLst>
      <p:ext uri="{BB962C8B-B14F-4D97-AF65-F5344CB8AC3E}">
        <p14:creationId xmlns:p14="http://schemas.microsoft.com/office/powerpoint/2010/main" val="9404766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6" name="Picture Placeholder 7"/>
          <p:cNvSpPr>
            <a:spLocks noGrp="1"/>
          </p:cNvSpPr>
          <p:nvPr>
            <p:ph type="pic" sz="quarter" idx="10"/>
          </p:nvPr>
        </p:nvSpPr>
        <p:spPr>
          <a:xfrm>
            <a:off x="4752177" y="2065335"/>
            <a:ext cx="2231763" cy="2678116"/>
          </a:xfrm>
          <a:prstGeom prst="roundRect">
            <a:avLst/>
          </a:prstGeom>
        </p:spPr>
        <p:txBody>
          <a:bodyPr/>
          <a:lstStyle/>
          <a:p>
            <a:endParaRPr lang="id-ID" dirty="0"/>
          </a:p>
        </p:txBody>
      </p:sp>
    </p:spTree>
    <p:extLst>
      <p:ext uri="{BB962C8B-B14F-4D97-AF65-F5344CB8AC3E}">
        <p14:creationId xmlns:p14="http://schemas.microsoft.com/office/powerpoint/2010/main" val="18712194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0" y="0"/>
            <a:ext cx="5105400" cy="6858000"/>
          </a:xfrm>
        </p:spPr>
        <p:txBody>
          <a:bodyPr/>
          <a:lstStyle/>
          <a:p>
            <a:endParaRPr lang="id-ID"/>
          </a:p>
        </p:txBody>
      </p:sp>
    </p:spTree>
    <p:extLst>
      <p:ext uri="{BB962C8B-B14F-4D97-AF65-F5344CB8AC3E}">
        <p14:creationId xmlns:p14="http://schemas.microsoft.com/office/powerpoint/2010/main" val="2973659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8" name="Rectangle 7"/>
          <p:cNvSpPr/>
          <p:nvPr userDrawn="1"/>
        </p:nvSpPr>
        <p:spPr>
          <a:xfrm>
            <a:off x="0" y="0"/>
            <a:ext cx="12192000" cy="6858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Picture Placeholder 6"/>
          <p:cNvSpPr>
            <a:spLocks noGrp="1"/>
          </p:cNvSpPr>
          <p:nvPr>
            <p:ph type="pic" sz="quarter" idx="10"/>
          </p:nvPr>
        </p:nvSpPr>
        <p:spPr>
          <a:xfrm>
            <a:off x="0" y="0"/>
            <a:ext cx="12192000" cy="6858000"/>
          </a:xfrm>
        </p:spPr>
        <p:txBody>
          <a:bodyPr/>
          <a:lstStyle/>
          <a:p>
            <a:endParaRPr lang="id-ID"/>
          </a:p>
        </p:txBody>
      </p:sp>
    </p:spTree>
    <p:extLst>
      <p:ext uri="{BB962C8B-B14F-4D97-AF65-F5344CB8AC3E}">
        <p14:creationId xmlns:p14="http://schemas.microsoft.com/office/powerpoint/2010/main" val="34071604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6" name="Picture Placeholder 6"/>
          <p:cNvSpPr>
            <a:spLocks noGrp="1"/>
          </p:cNvSpPr>
          <p:nvPr>
            <p:ph type="pic" sz="quarter" idx="10"/>
          </p:nvPr>
        </p:nvSpPr>
        <p:spPr>
          <a:xfrm>
            <a:off x="7086600" y="0"/>
            <a:ext cx="5105400" cy="6858000"/>
          </a:xfrm>
        </p:spPr>
        <p:txBody>
          <a:bodyPr/>
          <a:lstStyle/>
          <a:p>
            <a:endParaRPr lang="id-ID"/>
          </a:p>
        </p:txBody>
      </p:sp>
    </p:spTree>
    <p:extLst>
      <p:ext uri="{BB962C8B-B14F-4D97-AF65-F5344CB8AC3E}">
        <p14:creationId xmlns:p14="http://schemas.microsoft.com/office/powerpoint/2010/main" val="9945987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14" name="Rectangle 13"/>
          <p:cNvSpPr/>
          <p:nvPr userDrawn="1"/>
        </p:nvSpPr>
        <p:spPr>
          <a:xfrm>
            <a:off x="0" y="0"/>
            <a:ext cx="12192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Picture Placeholder 10"/>
          <p:cNvSpPr>
            <a:spLocks noGrp="1"/>
          </p:cNvSpPr>
          <p:nvPr>
            <p:ph type="pic" sz="quarter" idx="10"/>
          </p:nvPr>
        </p:nvSpPr>
        <p:spPr>
          <a:xfrm>
            <a:off x="0" y="0"/>
            <a:ext cx="6096000" cy="68580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096000" h="6858000">
                <a:moveTo>
                  <a:pt x="0" y="0"/>
                </a:moveTo>
                <a:lnTo>
                  <a:pt x="6096000" y="0"/>
                </a:lnTo>
                <a:lnTo>
                  <a:pt x="6096000" y="6858000"/>
                </a:lnTo>
                <a:lnTo>
                  <a:pt x="0" y="6858000"/>
                </a:lnTo>
                <a:close/>
              </a:path>
            </a:pathLst>
          </a:custGeom>
        </p:spPr>
        <p:txBody>
          <a:bodyPr wrap="square">
            <a:noAutofit/>
          </a:bodyPr>
          <a:lstStyle/>
          <a:p>
            <a:endParaRPr lang="id-ID"/>
          </a:p>
        </p:txBody>
      </p:sp>
      <p:sp>
        <p:nvSpPr>
          <p:cNvPr id="13" name="Picture Placeholder 12"/>
          <p:cNvSpPr>
            <a:spLocks noGrp="1"/>
          </p:cNvSpPr>
          <p:nvPr>
            <p:ph type="pic" sz="quarter" idx="11"/>
          </p:nvPr>
        </p:nvSpPr>
        <p:spPr>
          <a:xfrm>
            <a:off x="6096000" y="0"/>
            <a:ext cx="6096000" cy="68580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096000" h="6858000">
                <a:moveTo>
                  <a:pt x="0" y="0"/>
                </a:moveTo>
                <a:lnTo>
                  <a:pt x="6096000" y="0"/>
                </a:lnTo>
                <a:lnTo>
                  <a:pt x="6096000" y="6858000"/>
                </a:lnTo>
                <a:lnTo>
                  <a:pt x="0" y="6858000"/>
                </a:lnTo>
                <a:close/>
              </a:path>
            </a:pathLst>
          </a:custGeom>
        </p:spPr>
        <p:txBody>
          <a:bodyPr wrap="square">
            <a:noAutofit/>
          </a:bodyPr>
          <a:lstStyle/>
          <a:p>
            <a:endParaRPr lang="id-ID"/>
          </a:p>
        </p:txBody>
      </p:sp>
    </p:spTree>
    <p:extLst>
      <p:ext uri="{BB962C8B-B14F-4D97-AF65-F5344CB8AC3E}">
        <p14:creationId xmlns:p14="http://schemas.microsoft.com/office/powerpoint/2010/main" val="5166516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1001485" y="1643744"/>
            <a:ext cx="3570515" cy="3570514"/>
          </a:xfrm>
          <a:custGeom>
            <a:avLst/>
            <a:gdLst>
              <a:gd name="connsiteX0" fmla="*/ 1785257 w 3570514"/>
              <a:gd name="connsiteY0" fmla="*/ 0 h 3570514"/>
              <a:gd name="connsiteX1" fmla="*/ 3570514 w 3570514"/>
              <a:gd name="connsiteY1" fmla="*/ 1785257 h 3570514"/>
              <a:gd name="connsiteX2" fmla="*/ 1785257 w 3570514"/>
              <a:gd name="connsiteY2" fmla="*/ 3570514 h 3570514"/>
              <a:gd name="connsiteX3" fmla="*/ 0 w 3570514"/>
              <a:gd name="connsiteY3" fmla="*/ 1785257 h 3570514"/>
              <a:gd name="connsiteX4" fmla="*/ 1785257 w 3570514"/>
              <a:gd name="connsiteY4" fmla="*/ 0 h 3570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0514" h="3570514">
                <a:moveTo>
                  <a:pt x="1785257" y="0"/>
                </a:moveTo>
                <a:cubicBezTo>
                  <a:pt x="2771227" y="0"/>
                  <a:pt x="3570514" y="799287"/>
                  <a:pt x="3570514" y="1785257"/>
                </a:cubicBezTo>
                <a:cubicBezTo>
                  <a:pt x="3570514" y="2771227"/>
                  <a:pt x="2771227" y="3570514"/>
                  <a:pt x="1785257" y="3570514"/>
                </a:cubicBezTo>
                <a:cubicBezTo>
                  <a:pt x="799287" y="3570514"/>
                  <a:pt x="0" y="2771227"/>
                  <a:pt x="0" y="1785257"/>
                </a:cubicBezTo>
                <a:cubicBezTo>
                  <a:pt x="0" y="799287"/>
                  <a:pt x="799287" y="0"/>
                  <a:pt x="1785257" y="0"/>
                </a:cubicBezTo>
                <a:close/>
              </a:path>
            </a:pathLst>
          </a:custGeom>
        </p:spPr>
        <p:txBody>
          <a:bodyPr wrap="square">
            <a:noAutofit/>
          </a:bodyPr>
          <a:lstStyle/>
          <a:p>
            <a:endParaRPr lang="id-ID"/>
          </a:p>
        </p:txBody>
      </p:sp>
    </p:spTree>
    <p:extLst>
      <p:ext uri="{BB962C8B-B14F-4D97-AF65-F5344CB8AC3E}">
        <p14:creationId xmlns:p14="http://schemas.microsoft.com/office/powerpoint/2010/main" val="629939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7503885" y="1643744"/>
            <a:ext cx="3570515" cy="3570514"/>
          </a:xfrm>
          <a:custGeom>
            <a:avLst/>
            <a:gdLst>
              <a:gd name="connsiteX0" fmla="*/ 1785257 w 3570514"/>
              <a:gd name="connsiteY0" fmla="*/ 0 h 3570514"/>
              <a:gd name="connsiteX1" fmla="*/ 3570514 w 3570514"/>
              <a:gd name="connsiteY1" fmla="*/ 1785257 h 3570514"/>
              <a:gd name="connsiteX2" fmla="*/ 1785257 w 3570514"/>
              <a:gd name="connsiteY2" fmla="*/ 3570514 h 3570514"/>
              <a:gd name="connsiteX3" fmla="*/ 0 w 3570514"/>
              <a:gd name="connsiteY3" fmla="*/ 1785257 h 3570514"/>
              <a:gd name="connsiteX4" fmla="*/ 1785257 w 3570514"/>
              <a:gd name="connsiteY4" fmla="*/ 0 h 3570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0514" h="3570514">
                <a:moveTo>
                  <a:pt x="1785257" y="0"/>
                </a:moveTo>
                <a:cubicBezTo>
                  <a:pt x="2771227" y="0"/>
                  <a:pt x="3570514" y="799287"/>
                  <a:pt x="3570514" y="1785257"/>
                </a:cubicBezTo>
                <a:cubicBezTo>
                  <a:pt x="3570514" y="2771227"/>
                  <a:pt x="2771227" y="3570514"/>
                  <a:pt x="1785257" y="3570514"/>
                </a:cubicBezTo>
                <a:cubicBezTo>
                  <a:pt x="799287" y="3570514"/>
                  <a:pt x="0" y="2771227"/>
                  <a:pt x="0" y="1785257"/>
                </a:cubicBezTo>
                <a:cubicBezTo>
                  <a:pt x="0" y="799287"/>
                  <a:pt x="799287" y="0"/>
                  <a:pt x="1785257" y="0"/>
                </a:cubicBezTo>
                <a:close/>
              </a:path>
            </a:pathLst>
          </a:custGeom>
        </p:spPr>
        <p:txBody>
          <a:bodyPr wrap="square">
            <a:noAutofit/>
          </a:bodyPr>
          <a:lstStyle/>
          <a:p>
            <a:endParaRPr lang="id-ID"/>
          </a:p>
        </p:txBody>
      </p:sp>
    </p:spTree>
    <p:extLst>
      <p:ext uri="{BB962C8B-B14F-4D97-AF65-F5344CB8AC3E}">
        <p14:creationId xmlns:p14="http://schemas.microsoft.com/office/powerpoint/2010/main" val="1723627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0" y="0"/>
            <a:ext cx="12192000" cy="3162300"/>
          </a:xfrm>
          <a:custGeom>
            <a:avLst/>
            <a:gdLst>
              <a:gd name="connsiteX0" fmla="*/ 0 w 12192000"/>
              <a:gd name="connsiteY0" fmla="*/ 0 h 3162300"/>
              <a:gd name="connsiteX1" fmla="*/ 12192000 w 12192000"/>
              <a:gd name="connsiteY1" fmla="*/ 0 h 3162300"/>
              <a:gd name="connsiteX2" fmla="*/ 12192000 w 12192000"/>
              <a:gd name="connsiteY2" fmla="*/ 3162300 h 3162300"/>
              <a:gd name="connsiteX3" fmla="*/ 0 w 12192000"/>
              <a:gd name="connsiteY3" fmla="*/ 3162300 h 3162300"/>
            </a:gdLst>
            <a:ahLst/>
            <a:cxnLst>
              <a:cxn ang="0">
                <a:pos x="connsiteX0" y="connsiteY0"/>
              </a:cxn>
              <a:cxn ang="0">
                <a:pos x="connsiteX1" y="connsiteY1"/>
              </a:cxn>
              <a:cxn ang="0">
                <a:pos x="connsiteX2" y="connsiteY2"/>
              </a:cxn>
              <a:cxn ang="0">
                <a:pos x="connsiteX3" y="connsiteY3"/>
              </a:cxn>
            </a:cxnLst>
            <a:rect l="l" t="t" r="r" b="b"/>
            <a:pathLst>
              <a:path w="12192000" h="3162300">
                <a:moveTo>
                  <a:pt x="0" y="0"/>
                </a:moveTo>
                <a:lnTo>
                  <a:pt x="12192000" y="0"/>
                </a:lnTo>
                <a:lnTo>
                  <a:pt x="12192000" y="3162300"/>
                </a:lnTo>
                <a:lnTo>
                  <a:pt x="0" y="3162300"/>
                </a:lnTo>
                <a:close/>
              </a:path>
            </a:pathLst>
          </a:custGeom>
        </p:spPr>
        <p:txBody>
          <a:bodyPr wrap="square">
            <a:noAutofit/>
          </a:bodyPr>
          <a:lstStyle/>
          <a:p>
            <a:endParaRPr lang="id-ID"/>
          </a:p>
        </p:txBody>
      </p:sp>
    </p:spTree>
    <p:extLst>
      <p:ext uri="{BB962C8B-B14F-4D97-AF65-F5344CB8AC3E}">
        <p14:creationId xmlns:p14="http://schemas.microsoft.com/office/powerpoint/2010/main" val="2875885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6_Custom Layout">
    <p:spTree>
      <p:nvGrpSpPr>
        <p:cNvPr id="1" name=""/>
        <p:cNvGrpSpPr/>
        <p:nvPr/>
      </p:nvGrpSpPr>
      <p:grpSpPr>
        <a:xfrm>
          <a:off x="0" y="0"/>
          <a:ext cx="0" cy="0"/>
          <a:chOff x="0" y="0"/>
          <a:chExt cx="0" cy="0"/>
        </a:xfrm>
      </p:grpSpPr>
      <p:sp>
        <p:nvSpPr>
          <p:cNvPr id="6" name="Picture Placeholder 8"/>
          <p:cNvSpPr>
            <a:spLocks noGrp="1"/>
          </p:cNvSpPr>
          <p:nvPr>
            <p:ph type="pic" sz="quarter" idx="10"/>
          </p:nvPr>
        </p:nvSpPr>
        <p:spPr>
          <a:xfrm>
            <a:off x="0" y="0"/>
            <a:ext cx="12192000" cy="4191000"/>
          </a:xfrm>
          <a:custGeom>
            <a:avLst/>
            <a:gdLst>
              <a:gd name="connsiteX0" fmla="*/ 0 w 12192000"/>
              <a:gd name="connsiteY0" fmla="*/ 0 h 3162300"/>
              <a:gd name="connsiteX1" fmla="*/ 12192000 w 12192000"/>
              <a:gd name="connsiteY1" fmla="*/ 0 h 3162300"/>
              <a:gd name="connsiteX2" fmla="*/ 12192000 w 12192000"/>
              <a:gd name="connsiteY2" fmla="*/ 3162300 h 3162300"/>
              <a:gd name="connsiteX3" fmla="*/ 0 w 12192000"/>
              <a:gd name="connsiteY3" fmla="*/ 3162300 h 3162300"/>
            </a:gdLst>
            <a:ahLst/>
            <a:cxnLst>
              <a:cxn ang="0">
                <a:pos x="connsiteX0" y="connsiteY0"/>
              </a:cxn>
              <a:cxn ang="0">
                <a:pos x="connsiteX1" y="connsiteY1"/>
              </a:cxn>
              <a:cxn ang="0">
                <a:pos x="connsiteX2" y="connsiteY2"/>
              </a:cxn>
              <a:cxn ang="0">
                <a:pos x="connsiteX3" y="connsiteY3"/>
              </a:cxn>
            </a:cxnLst>
            <a:rect l="l" t="t" r="r" b="b"/>
            <a:pathLst>
              <a:path w="12192000" h="3162300">
                <a:moveTo>
                  <a:pt x="0" y="0"/>
                </a:moveTo>
                <a:lnTo>
                  <a:pt x="12192000" y="0"/>
                </a:lnTo>
                <a:lnTo>
                  <a:pt x="12192000" y="3162300"/>
                </a:lnTo>
                <a:lnTo>
                  <a:pt x="0" y="3162300"/>
                </a:lnTo>
                <a:close/>
              </a:path>
            </a:pathLst>
          </a:custGeom>
        </p:spPr>
        <p:txBody>
          <a:bodyPr wrap="square">
            <a:noAutofit/>
          </a:bodyPr>
          <a:lstStyle/>
          <a:p>
            <a:endParaRPr lang="id-ID"/>
          </a:p>
        </p:txBody>
      </p:sp>
    </p:spTree>
    <p:extLst>
      <p:ext uri="{BB962C8B-B14F-4D97-AF65-F5344CB8AC3E}">
        <p14:creationId xmlns:p14="http://schemas.microsoft.com/office/powerpoint/2010/main" val="358502241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7_Custom Layout">
    <p:spTree>
      <p:nvGrpSpPr>
        <p:cNvPr id="1" name=""/>
        <p:cNvGrpSpPr/>
        <p:nvPr/>
      </p:nvGrpSpPr>
      <p:grpSpPr>
        <a:xfrm>
          <a:off x="0" y="0"/>
          <a:ext cx="0" cy="0"/>
          <a:chOff x="0" y="0"/>
          <a:chExt cx="0" cy="0"/>
        </a:xfrm>
      </p:grpSpPr>
      <p:sp>
        <p:nvSpPr>
          <p:cNvPr id="6" name="Picture Placeholder 8"/>
          <p:cNvSpPr>
            <a:spLocks noGrp="1"/>
          </p:cNvSpPr>
          <p:nvPr>
            <p:ph type="pic" sz="quarter" idx="10"/>
          </p:nvPr>
        </p:nvSpPr>
        <p:spPr>
          <a:xfrm>
            <a:off x="0" y="2667000"/>
            <a:ext cx="12192000" cy="4191000"/>
          </a:xfrm>
          <a:custGeom>
            <a:avLst/>
            <a:gdLst>
              <a:gd name="connsiteX0" fmla="*/ 0 w 12192000"/>
              <a:gd name="connsiteY0" fmla="*/ 0 h 3162300"/>
              <a:gd name="connsiteX1" fmla="*/ 12192000 w 12192000"/>
              <a:gd name="connsiteY1" fmla="*/ 0 h 3162300"/>
              <a:gd name="connsiteX2" fmla="*/ 12192000 w 12192000"/>
              <a:gd name="connsiteY2" fmla="*/ 3162300 h 3162300"/>
              <a:gd name="connsiteX3" fmla="*/ 0 w 12192000"/>
              <a:gd name="connsiteY3" fmla="*/ 3162300 h 3162300"/>
            </a:gdLst>
            <a:ahLst/>
            <a:cxnLst>
              <a:cxn ang="0">
                <a:pos x="connsiteX0" y="connsiteY0"/>
              </a:cxn>
              <a:cxn ang="0">
                <a:pos x="connsiteX1" y="connsiteY1"/>
              </a:cxn>
              <a:cxn ang="0">
                <a:pos x="connsiteX2" y="connsiteY2"/>
              </a:cxn>
              <a:cxn ang="0">
                <a:pos x="connsiteX3" y="connsiteY3"/>
              </a:cxn>
            </a:cxnLst>
            <a:rect l="l" t="t" r="r" b="b"/>
            <a:pathLst>
              <a:path w="12192000" h="3162300">
                <a:moveTo>
                  <a:pt x="0" y="0"/>
                </a:moveTo>
                <a:lnTo>
                  <a:pt x="12192000" y="0"/>
                </a:lnTo>
                <a:lnTo>
                  <a:pt x="12192000" y="3162300"/>
                </a:lnTo>
                <a:lnTo>
                  <a:pt x="0" y="3162300"/>
                </a:lnTo>
                <a:close/>
              </a:path>
            </a:pathLst>
          </a:custGeom>
        </p:spPr>
        <p:txBody>
          <a:bodyPr wrap="square">
            <a:noAutofit/>
          </a:bodyPr>
          <a:lstStyle/>
          <a:p>
            <a:endParaRPr lang="id-ID"/>
          </a:p>
        </p:txBody>
      </p:sp>
    </p:spTree>
    <p:extLst>
      <p:ext uri="{BB962C8B-B14F-4D97-AF65-F5344CB8AC3E}">
        <p14:creationId xmlns:p14="http://schemas.microsoft.com/office/powerpoint/2010/main" val="15517941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0" y="2571750"/>
            <a:ext cx="12192000" cy="3162300"/>
          </a:xfrm>
          <a:custGeom>
            <a:avLst/>
            <a:gdLst>
              <a:gd name="connsiteX0" fmla="*/ 0 w 12192000"/>
              <a:gd name="connsiteY0" fmla="*/ 0 h 3162300"/>
              <a:gd name="connsiteX1" fmla="*/ 12192000 w 12192000"/>
              <a:gd name="connsiteY1" fmla="*/ 0 h 3162300"/>
              <a:gd name="connsiteX2" fmla="*/ 12192000 w 12192000"/>
              <a:gd name="connsiteY2" fmla="*/ 3162300 h 3162300"/>
              <a:gd name="connsiteX3" fmla="*/ 0 w 12192000"/>
              <a:gd name="connsiteY3" fmla="*/ 3162300 h 3162300"/>
            </a:gdLst>
            <a:ahLst/>
            <a:cxnLst>
              <a:cxn ang="0">
                <a:pos x="connsiteX0" y="connsiteY0"/>
              </a:cxn>
              <a:cxn ang="0">
                <a:pos x="connsiteX1" y="connsiteY1"/>
              </a:cxn>
              <a:cxn ang="0">
                <a:pos x="connsiteX2" y="connsiteY2"/>
              </a:cxn>
              <a:cxn ang="0">
                <a:pos x="connsiteX3" y="connsiteY3"/>
              </a:cxn>
            </a:cxnLst>
            <a:rect l="l" t="t" r="r" b="b"/>
            <a:pathLst>
              <a:path w="12192000" h="3162300">
                <a:moveTo>
                  <a:pt x="0" y="0"/>
                </a:moveTo>
                <a:lnTo>
                  <a:pt x="12192000" y="0"/>
                </a:lnTo>
                <a:lnTo>
                  <a:pt x="12192000" y="3162300"/>
                </a:lnTo>
                <a:lnTo>
                  <a:pt x="0" y="3162300"/>
                </a:lnTo>
                <a:close/>
              </a:path>
            </a:pathLst>
          </a:custGeom>
        </p:spPr>
        <p:txBody>
          <a:bodyPr wrap="square">
            <a:noAutofit/>
          </a:bodyPr>
          <a:lstStyle/>
          <a:p>
            <a:endParaRPr lang="id-ID"/>
          </a:p>
        </p:txBody>
      </p:sp>
    </p:spTree>
    <p:extLst>
      <p:ext uri="{BB962C8B-B14F-4D97-AF65-F5344CB8AC3E}">
        <p14:creationId xmlns:p14="http://schemas.microsoft.com/office/powerpoint/2010/main" val="31503254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0" y="3695700"/>
            <a:ext cx="12192000" cy="3162300"/>
          </a:xfrm>
          <a:custGeom>
            <a:avLst/>
            <a:gdLst>
              <a:gd name="connsiteX0" fmla="*/ 0 w 12192000"/>
              <a:gd name="connsiteY0" fmla="*/ 0 h 3162300"/>
              <a:gd name="connsiteX1" fmla="*/ 12192000 w 12192000"/>
              <a:gd name="connsiteY1" fmla="*/ 0 h 3162300"/>
              <a:gd name="connsiteX2" fmla="*/ 12192000 w 12192000"/>
              <a:gd name="connsiteY2" fmla="*/ 3162300 h 3162300"/>
              <a:gd name="connsiteX3" fmla="*/ 0 w 12192000"/>
              <a:gd name="connsiteY3" fmla="*/ 3162300 h 3162300"/>
            </a:gdLst>
            <a:ahLst/>
            <a:cxnLst>
              <a:cxn ang="0">
                <a:pos x="connsiteX0" y="connsiteY0"/>
              </a:cxn>
              <a:cxn ang="0">
                <a:pos x="connsiteX1" y="connsiteY1"/>
              </a:cxn>
              <a:cxn ang="0">
                <a:pos x="connsiteX2" y="connsiteY2"/>
              </a:cxn>
              <a:cxn ang="0">
                <a:pos x="connsiteX3" y="connsiteY3"/>
              </a:cxn>
            </a:cxnLst>
            <a:rect l="l" t="t" r="r" b="b"/>
            <a:pathLst>
              <a:path w="12192000" h="3162300">
                <a:moveTo>
                  <a:pt x="0" y="0"/>
                </a:moveTo>
                <a:lnTo>
                  <a:pt x="12192000" y="0"/>
                </a:lnTo>
                <a:lnTo>
                  <a:pt x="12192000" y="3162300"/>
                </a:lnTo>
                <a:lnTo>
                  <a:pt x="0" y="3162300"/>
                </a:lnTo>
                <a:close/>
              </a:path>
            </a:pathLst>
          </a:custGeom>
        </p:spPr>
        <p:txBody>
          <a:bodyPr wrap="square">
            <a:noAutofit/>
          </a:bodyPr>
          <a:lstStyle/>
          <a:p>
            <a:endParaRPr lang="id-ID"/>
          </a:p>
        </p:txBody>
      </p:sp>
    </p:spTree>
    <p:extLst>
      <p:ext uri="{BB962C8B-B14F-4D97-AF65-F5344CB8AC3E}">
        <p14:creationId xmlns:p14="http://schemas.microsoft.com/office/powerpoint/2010/main" val="1668104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6" name="Rectangle 5"/>
          <p:cNvSpPr/>
          <p:nvPr userDrawn="1"/>
        </p:nvSpPr>
        <p:spPr>
          <a:xfrm>
            <a:off x="805543" y="664031"/>
            <a:ext cx="10580915" cy="552994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Picture Placeholder 9"/>
          <p:cNvSpPr>
            <a:spLocks noGrp="1"/>
          </p:cNvSpPr>
          <p:nvPr>
            <p:ph type="pic" sz="quarter" idx="10"/>
          </p:nvPr>
        </p:nvSpPr>
        <p:spPr>
          <a:xfrm>
            <a:off x="805543" y="664031"/>
            <a:ext cx="10580915" cy="5529943"/>
          </a:xfrm>
          <a:custGeom>
            <a:avLst/>
            <a:gdLst>
              <a:gd name="connsiteX0" fmla="*/ 0 w 10580914"/>
              <a:gd name="connsiteY0" fmla="*/ 0 h 5529943"/>
              <a:gd name="connsiteX1" fmla="*/ 10580914 w 10580914"/>
              <a:gd name="connsiteY1" fmla="*/ 0 h 5529943"/>
              <a:gd name="connsiteX2" fmla="*/ 10580914 w 10580914"/>
              <a:gd name="connsiteY2" fmla="*/ 5529943 h 5529943"/>
              <a:gd name="connsiteX3" fmla="*/ 0 w 10580914"/>
              <a:gd name="connsiteY3" fmla="*/ 5529943 h 5529943"/>
            </a:gdLst>
            <a:ahLst/>
            <a:cxnLst>
              <a:cxn ang="0">
                <a:pos x="connsiteX0" y="connsiteY0"/>
              </a:cxn>
              <a:cxn ang="0">
                <a:pos x="connsiteX1" y="connsiteY1"/>
              </a:cxn>
              <a:cxn ang="0">
                <a:pos x="connsiteX2" y="connsiteY2"/>
              </a:cxn>
              <a:cxn ang="0">
                <a:pos x="connsiteX3" y="connsiteY3"/>
              </a:cxn>
            </a:cxnLst>
            <a:rect l="l" t="t" r="r" b="b"/>
            <a:pathLst>
              <a:path w="10580914" h="5529943">
                <a:moveTo>
                  <a:pt x="0" y="0"/>
                </a:moveTo>
                <a:lnTo>
                  <a:pt x="10580914" y="0"/>
                </a:lnTo>
                <a:lnTo>
                  <a:pt x="10580914" y="5529943"/>
                </a:lnTo>
                <a:lnTo>
                  <a:pt x="0" y="5529943"/>
                </a:lnTo>
                <a:close/>
              </a:path>
            </a:pathLst>
          </a:custGeom>
        </p:spPr>
        <p:txBody>
          <a:bodyPr wrap="square">
            <a:noAutofit/>
          </a:bodyPr>
          <a:lstStyle/>
          <a:p>
            <a:endParaRPr lang="id-ID"/>
          </a:p>
        </p:txBody>
      </p:sp>
    </p:spTree>
    <p:extLst>
      <p:ext uri="{BB962C8B-B14F-4D97-AF65-F5344CB8AC3E}">
        <p14:creationId xmlns:p14="http://schemas.microsoft.com/office/powerpoint/2010/main" val="2357480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3ABAE651-87A0-4C75-AEBC-0B5C3EA81F3F}" type="datetimeFigureOut">
              <a:rPr lang="id-ID" smtClean="0"/>
              <a:t>16/09/2019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F87207C-5211-46B9-B85F-2D48806FCAF4}" type="slidenum">
              <a:rPr lang="id-ID" smtClean="0"/>
              <a:t>‹#›</a:t>
            </a:fld>
            <a:endParaRPr lang="id-ID"/>
          </a:p>
        </p:txBody>
      </p:sp>
    </p:spTree>
    <p:extLst>
      <p:ext uri="{BB962C8B-B14F-4D97-AF65-F5344CB8AC3E}">
        <p14:creationId xmlns:p14="http://schemas.microsoft.com/office/powerpoint/2010/main" val="34666178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0_Custom Layout">
    <p:spTree>
      <p:nvGrpSpPr>
        <p:cNvPr id="1" name=""/>
        <p:cNvGrpSpPr/>
        <p:nvPr/>
      </p:nvGrpSpPr>
      <p:grpSpPr>
        <a:xfrm>
          <a:off x="0" y="0"/>
          <a:ext cx="0" cy="0"/>
          <a:chOff x="0" y="0"/>
          <a:chExt cx="0" cy="0"/>
        </a:xfrm>
      </p:grpSpPr>
      <p:sp>
        <p:nvSpPr>
          <p:cNvPr id="6" name="Rectangle 5"/>
          <p:cNvSpPr/>
          <p:nvPr userDrawn="1"/>
        </p:nvSpPr>
        <p:spPr>
          <a:xfrm>
            <a:off x="805543" y="664031"/>
            <a:ext cx="10580915" cy="552994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Picture Placeholder 9"/>
          <p:cNvSpPr>
            <a:spLocks noGrp="1"/>
          </p:cNvSpPr>
          <p:nvPr>
            <p:ph type="pic" sz="quarter" idx="10"/>
          </p:nvPr>
        </p:nvSpPr>
        <p:spPr>
          <a:xfrm>
            <a:off x="805545" y="664031"/>
            <a:ext cx="5290457" cy="5529943"/>
          </a:xfrm>
          <a:custGeom>
            <a:avLst/>
            <a:gdLst>
              <a:gd name="connsiteX0" fmla="*/ 0 w 10580914"/>
              <a:gd name="connsiteY0" fmla="*/ 0 h 5529943"/>
              <a:gd name="connsiteX1" fmla="*/ 10580914 w 10580914"/>
              <a:gd name="connsiteY1" fmla="*/ 0 h 5529943"/>
              <a:gd name="connsiteX2" fmla="*/ 10580914 w 10580914"/>
              <a:gd name="connsiteY2" fmla="*/ 5529943 h 5529943"/>
              <a:gd name="connsiteX3" fmla="*/ 0 w 10580914"/>
              <a:gd name="connsiteY3" fmla="*/ 5529943 h 5529943"/>
            </a:gdLst>
            <a:ahLst/>
            <a:cxnLst>
              <a:cxn ang="0">
                <a:pos x="connsiteX0" y="connsiteY0"/>
              </a:cxn>
              <a:cxn ang="0">
                <a:pos x="connsiteX1" y="connsiteY1"/>
              </a:cxn>
              <a:cxn ang="0">
                <a:pos x="connsiteX2" y="connsiteY2"/>
              </a:cxn>
              <a:cxn ang="0">
                <a:pos x="connsiteX3" y="connsiteY3"/>
              </a:cxn>
            </a:cxnLst>
            <a:rect l="l" t="t" r="r" b="b"/>
            <a:pathLst>
              <a:path w="10580914" h="5529943">
                <a:moveTo>
                  <a:pt x="0" y="0"/>
                </a:moveTo>
                <a:lnTo>
                  <a:pt x="10580914" y="0"/>
                </a:lnTo>
                <a:lnTo>
                  <a:pt x="10580914" y="5529943"/>
                </a:lnTo>
                <a:lnTo>
                  <a:pt x="0" y="5529943"/>
                </a:lnTo>
                <a:close/>
              </a:path>
            </a:pathLst>
          </a:custGeom>
        </p:spPr>
        <p:txBody>
          <a:bodyPr wrap="square">
            <a:noAutofit/>
          </a:bodyPr>
          <a:lstStyle/>
          <a:p>
            <a:endParaRPr lang="id-ID"/>
          </a:p>
        </p:txBody>
      </p:sp>
      <p:sp>
        <p:nvSpPr>
          <p:cNvPr id="8" name="Picture Placeholder 9"/>
          <p:cNvSpPr>
            <a:spLocks noGrp="1"/>
          </p:cNvSpPr>
          <p:nvPr>
            <p:ph type="pic" sz="quarter" idx="11"/>
          </p:nvPr>
        </p:nvSpPr>
        <p:spPr>
          <a:xfrm>
            <a:off x="6096001" y="664031"/>
            <a:ext cx="5290457" cy="5529943"/>
          </a:xfrm>
          <a:custGeom>
            <a:avLst/>
            <a:gdLst>
              <a:gd name="connsiteX0" fmla="*/ 0 w 10580914"/>
              <a:gd name="connsiteY0" fmla="*/ 0 h 5529943"/>
              <a:gd name="connsiteX1" fmla="*/ 10580914 w 10580914"/>
              <a:gd name="connsiteY1" fmla="*/ 0 h 5529943"/>
              <a:gd name="connsiteX2" fmla="*/ 10580914 w 10580914"/>
              <a:gd name="connsiteY2" fmla="*/ 5529943 h 5529943"/>
              <a:gd name="connsiteX3" fmla="*/ 0 w 10580914"/>
              <a:gd name="connsiteY3" fmla="*/ 5529943 h 5529943"/>
            </a:gdLst>
            <a:ahLst/>
            <a:cxnLst>
              <a:cxn ang="0">
                <a:pos x="connsiteX0" y="connsiteY0"/>
              </a:cxn>
              <a:cxn ang="0">
                <a:pos x="connsiteX1" y="connsiteY1"/>
              </a:cxn>
              <a:cxn ang="0">
                <a:pos x="connsiteX2" y="connsiteY2"/>
              </a:cxn>
              <a:cxn ang="0">
                <a:pos x="connsiteX3" y="connsiteY3"/>
              </a:cxn>
            </a:cxnLst>
            <a:rect l="l" t="t" r="r" b="b"/>
            <a:pathLst>
              <a:path w="10580914" h="5529943">
                <a:moveTo>
                  <a:pt x="0" y="0"/>
                </a:moveTo>
                <a:lnTo>
                  <a:pt x="10580914" y="0"/>
                </a:lnTo>
                <a:lnTo>
                  <a:pt x="10580914" y="5529943"/>
                </a:lnTo>
                <a:lnTo>
                  <a:pt x="0" y="5529943"/>
                </a:lnTo>
                <a:close/>
              </a:path>
            </a:pathLst>
          </a:custGeom>
        </p:spPr>
        <p:txBody>
          <a:bodyPr wrap="square">
            <a:noAutofit/>
          </a:bodyPr>
          <a:lstStyle/>
          <a:p>
            <a:endParaRPr lang="id-ID"/>
          </a:p>
        </p:txBody>
      </p:sp>
    </p:spTree>
    <p:extLst>
      <p:ext uri="{BB962C8B-B14F-4D97-AF65-F5344CB8AC3E}">
        <p14:creationId xmlns:p14="http://schemas.microsoft.com/office/powerpoint/2010/main" val="16853181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ABAE651-87A0-4C75-AEBC-0B5C3EA81F3F}" type="datetimeFigureOut">
              <a:rPr lang="id-ID" smtClean="0"/>
              <a:t>16/09/2019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F87207C-5211-46B9-B85F-2D48806FCAF4}" type="slidenum">
              <a:rPr lang="id-ID" smtClean="0"/>
              <a:t>‹#›</a:t>
            </a:fld>
            <a:endParaRPr lang="id-ID"/>
          </a:p>
        </p:txBody>
      </p:sp>
    </p:spTree>
    <p:extLst>
      <p:ext uri="{BB962C8B-B14F-4D97-AF65-F5344CB8AC3E}">
        <p14:creationId xmlns:p14="http://schemas.microsoft.com/office/powerpoint/2010/main" val="301035284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Picture Placeholder 2"/>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ABAE651-87A0-4C75-AEBC-0B5C3EA81F3F}" type="datetimeFigureOut">
              <a:rPr lang="id-ID" smtClean="0"/>
              <a:t>16/09/2019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F87207C-5211-46B9-B85F-2D48806FCAF4}" type="slidenum">
              <a:rPr lang="id-ID" smtClean="0"/>
              <a:t>‹#›</a:t>
            </a:fld>
            <a:endParaRPr lang="id-ID"/>
          </a:p>
        </p:txBody>
      </p:sp>
    </p:spTree>
    <p:extLst>
      <p:ext uri="{BB962C8B-B14F-4D97-AF65-F5344CB8AC3E}">
        <p14:creationId xmlns:p14="http://schemas.microsoft.com/office/powerpoint/2010/main" val="22549337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3ABAE651-87A0-4C75-AEBC-0B5C3EA81F3F}" type="datetimeFigureOut">
              <a:rPr lang="id-ID" smtClean="0"/>
              <a:t>16/09/2019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F87207C-5211-46B9-B85F-2D48806FCAF4}" type="slidenum">
              <a:rPr lang="id-ID" smtClean="0"/>
              <a:t>‹#›</a:t>
            </a:fld>
            <a:endParaRPr lang="id-ID"/>
          </a:p>
        </p:txBody>
      </p:sp>
    </p:spTree>
    <p:extLst>
      <p:ext uri="{BB962C8B-B14F-4D97-AF65-F5344CB8AC3E}">
        <p14:creationId xmlns:p14="http://schemas.microsoft.com/office/powerpoint/2010/main" val="414517089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3ABAE651-87A0-4C75-AEBC-0B5C3EA81F3F}" type="datetimeFigureOut">
              <a:rPr lang="id-ID" smtClean="0"/>
              <a:t>16/09/2019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F87207C-5211-46B9-B85F-2D48806FCAF4}" type="slidenum">
              <a:rPr lang="id-ID" smtClean="0"/>
              <a:t>‹#›</a:t>
            </a:fld>
            <a:endParaRPr lang="id-ID"/>
          </a:p>
        </p:txBody>
      </p:sp>
    </p:spTree>
    <p:extLst>
      <p:ext uri="{BB962C8B-B14F-4D97-AF65-F5344CB8AC3E}">
        <p14:creationId xmlns:p14="http://schemas.microsoft.com/office/powerpoint/2010/main" val="34906266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984199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10479" y="1578954"/>
            <a:ext cx="7939315" cy="4210261"/>
          </a:xfrm>
          <a:prstGeom prst="rect">
            <a:avLst/>
          </a:prstGeom>
          <a:ln>
            <a:solidFill>
              <a:schemeClr val="tx1"/>
            </a:solidFill>
          </a:ln>
          <a:effectLst>
            <a:outerShdw blurRad="139700" dist="406400" dir="1920000" algn="tl" rotWithShape="0">
              <a:prstClr val="black">
                <a:alpha val="34000"/>
              </a:prstClr>
            </a:outerShdw>
          </a:effectLst>
        </p:spPr>
      </p:pic>
    </p:spTree>
    <p:extLst>
      <p:ext uri="{BB962C8B-B14F-4D97-AF65-F5344CB8AC3E}">
        <p14:creationId xmlns:p14="http://schemas.microsoft.com/office/powerpoint/2010/main" val="2380958098"/>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section divider">
    <p:spTree>
      <p:nvGrpSpPr>
        <p:cNvPr id="1" name=""/>
        <p:cNvGrpSpPr/>
        <p:nvPr/>
      </p:nvGrpSpPr>
      <p:grpSpPr>
        <a:xfrm>
          <a:off x="0" y="0"/>
          <a:ext cx="0" cy="0"/>
          <a:chOff x="0" y="0"/>
          <a:chExt cx="0" cy="0"/>
        </a:xfrm>
      </p:grpSpPr>
      <p:sp>
        <p:nvSpPr>
          <p:cNvPr id="3"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fontAlgn="base">
              <a:spcBef>
                <a:spcPct val="0"/>
              </a:spcBef>
              <a:spcAft>
                <a:spcPct val="0"/>
              </a:spcAft>
              <a:defRPr/>
            </a:pPr>
            <a:endParaRPr lang="en-US" sz="2400" dirty="0">
              <a:solidFill>
                <a:prstClr val="black"/>
              </a:solidFill>
              <a:ea typeface="ＭＳ Ｐゴシック" charset="-128"/>
            </a:endParaRPr>
          </a:p>
        </p:txBody>
      </p:sp>
      <p:sp>
        <p:nvSpPr>
          <p:cNvPr id="6" name="Text Placeholder 33"/>
          <p:cNvSpPr>
            <a:spLocks noGrp="1"/>
          </p:cNvSpPr>
          <p:nvPr>
            <p:ph type="body" sz="quarter" idx="17"/>
          </p:nvPr>
        </p:nvSpPr>
        <p:spPr>
          <a:xfrm>
            <a:off x="1727200" y="3048000"/>
            <a:ext cx="8737600" cy="520456"/>
          </a:xfrm>
          <a:prstGeom prst="rect">
            <a:avLst/>
          </a:prstGeom>
        </p:spPr>
        <p:txBody>
          <a:bodyPr vert="horz"/>
          <a:lstStyle>
            <a:lvl1pPr marL="0" indent="0" algn="ctr">
              <a:buNone/>
              <a:defRPr sz="2800" b="1" i="0">
                <a:solidFill>
                  <a:schemeClr val="tx1"/>
                </a:solidFill>
                <a:latin typeface="Calibri" panose="020F0502020204030204" pitchFamily="34" charset="0"/>
              </a:defRPr>
            </a:lvl1pPr>
            <a:lvl2pPr>
              <a:defRPr sz="4000">
                <a:solidFill>
                  <a:schemeClr val="tx1"/>
                </a:solidFill>
                <a:latin typeface="Calibri" panose="020F0502020204030204" pitchFamily="34" charset="0"/>
              </a:defRPr>
            </a:lvl2pPr>
            <a:lvl3pPr>
              <a:defRPr sz="4000">
                <a:latin typeface="Myriad Pro"/>
              </a:defRPr>
            </a:lvl3pPr>
            <a:lvl4pPr>
              <a:defRPr sz="4000">
                <a:latin typeface="Myriad Pro"/>
              </a:defRPr>
            </a:lvl4pPr>
            <a:lvl5pPr>
              <a:defRPr sz="4000">
                <a:latin typeface="Myriad Pro"/>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55735464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full pictur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156331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10479" y="1578954"/>
            <a:ext cx="7939315" cy="4210261"/>
          </a:xfrm>
          <a:prstGeom prst="rect">
            <a:avLst/>
          </a:prstGeom>
          <a:ln>
            <a:solidFill>
              <a:schemeClr val="tx1"/>
            </a:solidFill>
          </a:ln>
          <a:effectLst>
            <a:outerShdw blurRad="139700" dist="406400" dir="1920000" algn="tl" rotWithShape="0">
              <a:prstClr val="black">
                <a:alpha val="34000"/>
              </a:prstClr>
            </a:outerShdw>
          </a:effectLst>
        </p:spPr>
      </p:pic>
    </p:spTree>
    <p:extLst>
      <p:ext uri="{BB962C8B-B14F-4D97-AF65-F5344CB8AC3E}">
        <p14:creationId xmlns:p14="http://schemas.microsoft.com/office/powerpoint/2010/main" val="373134899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id-ID"/>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BAE651-87A0-4C75-AEBC-0B5C3EA81F3F}" type="datetimeFigureOut">
              <a:rPr lang="id-ID" smtClean="0"/>
              <a:t>16/09/2019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F87207C-5211-46B9-B85F-2D48806FCAF4}" type="slidenum">
              <a:rPr lang="id-ID" smtClean="0"/>
              <a:t>‹#›</a:t>
            </a:fld>
            <a:endParaRPr lang="id-ID"/>
          </a:p>
        </p:txBody>
      </p:sp>
    </p:spTree>
    <p:extLst>
      <p:ext uri="{BB962C8B-B14F-4D97-AF65-F5344CB8AC3E}">
        <p14:creationId xmlns:p14="http://schemas.microsoft.com/office/powerpoint/2010/main" val="281475857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grpSp>
        <p:nvGrpSpPr>
          <p:cNvPr id="2" name="Group 1"/>
          <p:cNvGrpSpPr/>
          <p:nvPr userDrawn="1"/>
        </p:nvGrpSpPr>
        <p:grpSpPr>
          <a:xfrm>
            <a:off x="431371" y="404664"/>
            <a:ext cx="11329259" cy="6264696"/>
            <a:chOff x="323528" y="404664"/>
            <a:chExt cx="8496944" cy="6264696"/>
          </a:xfrm>
          <a:effectLst/>
        </p:grpSpPr>
        <p:grpSp>
          <p:nvGrpSpPr>
            <p:cNvPr id="3" name="Group 2"/>
            <p:cNvGrpSpPr/>
            <p:nvPr/>
          </p:nvGrpSpPr>
          <p:grpSpPr>
            <a:xfrm>
              <a:off x="323528" y="404664"/>
              <a:ext cx="8496944" cy="6264696"/>
              <a:chOff x="323528" y="548680"/>
              <a:chExt cx="8496944" cy="6264696"/>
            </a:xfrm>
          </p:grpSpPr>
          <p:sp>
            <p:nvSpPr>
              <p:cNvPr id="5" name="Rectangle 4"/>
              <p:cNvSpPr/>
              <p:nvPr/>
            </p:nvSpPr>
            <p:spPr>
              <a:xfrm>
                <a:off x="323528" y="548680"/>
                <a:ext cx="8496944" cy="6264696"/>
              </a:xfrm>
              <a:prstGeom prst="rect">
                <a:avLst/>
              </a:prstGeom>
              <a:solidFill>
                <a:schemeClr val="bg1"/>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p:nvPr/>
            </p:nvGrpSpPr>
            <p:grpSpPr>
              <a:xfrm>
                <a:off x="1602000" y="1196896"/>
                <a:ext cx="5940000" cy="4968264"/>
                <a:chOff x="1602000" y="764704"/>
                <a:chExt cx="5940000" cy="4968264"/>
              </a:xfrm>
            </p:grpSpPr>
            <p:grpSp>
              <p:nvGrpSpPr>
                <p:cNvPr id="7" name="Group 6"/>
                <p:cNvGrpSpPr/>
                <p:nvPr/>
              </p:nvGrpSpPr>
              <p:grpSpPr>
                <a:xfrm>
                  <a:off x="1602000" y="764704"/>
                  <a:ext cx="5940000" cy="2376264"/>
                  <a:chOff x="1763688" y="2060848"/>
                  <a:chExt cx="5940000" cy="2376264"/>
                </a:xfrm>
              </p:grpSpPr>
              <p:sp>
                <p:nvSpPr>
                  <p:cNvPr id="14" name="Rectangle 13"/>
                  <p:cNvSpPr/>
                  <p:nvPr/>
                </p:nvSpPr>
                <p:spPr>
                  <a:xfrm>
                    <a:off x="1763688" y="2060848"/>
                    <a:ext cx="1188000" cy="2376264"/>
                  </a:xfrm>
                  <a:prstGeom prst="rect">
                    <a:avLst/>
                  </a:prstGeom>
                  <a:solidFill>
                    <a:schemeClr val="bg1"/>
                  </a:solid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050" dirty="0" smtClean="0">
                        <a:solidFill>
                          <a:prstClr val="black"/>
                        </a:solidFill>
                      </a:rPr>
                      <a:t>Key partners</a:t>
                    </a:r>
                    <a:endParaRPr lang="en-US" sz="1050" dirty="0">
                      <a:solidFill>
                        <a:prstClr val="black"/>
                      </a:solidFill>
                    </a:endParaRPr>
                  </a:p>
                </p:txBody>
              </p:sp>
              <p:sp>
                <p:nvSpPr>
                  <p:cNvPr id="15" name="Rectangle 14"/>
                  <p:cNvSpPr/>
                  <p:nvPr/>
                </p:nvSpPr>
                <p:spPr>
                  <a:xfrm>
                    <a:off x="2951688" y="2060848"/>
                    <a:ext cx="1188000" cy="1188000"/>
                  </a:xfrm>
                  <a:prstGeom prst="rect">
                    <a:avLst/>
                  </a:prstGeom>
                  <a:solidFill>
                    <a:schemeClr val="bg1"/>
                  </a:solid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050" dirty="0" smtClean="0">
                        <a:solidFill>
                          <a:prstClr val="black"/>
                        </a:solidFill>
                      </a:rPr>
                      <a:t>Key Activities</a:t>
                    </a:r>
                    <a:endParaRPr lang="en-US" sz="1050" dirty="0">
                      <a:solidFill>
                        <a:prstClr val="black"/>
                      </a:solidFill>
                    </a:endParaRPr>
                  </a:p>
                </p:txBody>
              </p:sp>
              <p:sp>
                <p:nvSpPr>
                  <p:cNvPr id="16" name="Rectangle 15"/>
                  <p:cNvSpPr/>
                  <p:nvPr/>
                </p:nvSpPr>
                <p:spPr>
                  <a:xfrm>
                    <a:off x="4139688" y="2060848"/>
                    <a:ext cx="1188000" cy="2376264"/>
                  </a:xfrm>
                  <a:prstGeom prst="rect">
                    <a:avLst/>
                  </a:prstGeom>
                  <a:solidFill>
                    <a:schemeClr val="bg1"/>
                  </a:solid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050" dirty="0" smtClean="0">
                        <a:solidFill>
                          <a:prstClr val="black"/>
                        </a:solidFill>
                      </a:rPr>
                      <a:t>Value proposition</a:t>
                    </a:r>
                    <a:r>
                      <a:rPr lang="hr-HR" sz="1050" dirty="0" smtClean="0">
                        <a:solidFill>
                          <a:prstClr val="black"/>
                        </a:solidFill>
                      </a:rPr>
                      <a:t>s</a:t>
                    </a:r>
                    <a:endParaRPr lang="en-US" sz="1050" dirty="0">
                      <a:solidFill>
                        <a:prstClr val="black"/>
                      </a:solidFill>
                    </a:endParaRPr>
                  </a:p>
                </p:txBody>
              </p:sp>
              <p:sp>
                <p:nvSpPr>
                  <p:cNvPr id="17" name="Rectangle 16"/>
                  <p:cNvSpPr/>
                  <p:nvPr/>
                </p:nvSpPr>
                <p:spPr>
                  <a:xfrm>
                    <a:off x="5327688" y="2060848"/>
                    <a:ext cx="1188000" cy="1188000"/>
                  </a:xfrm>
                  <a:prstGeom prst="rect">
                    <a:avLst/>
                  </a:prstGeom>
                  <a:solidFill>
                    <a:schemeClr val="bg1"/>
                  </a:solid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050" dirty="0" smtClean="0">
                        <a:solidFill>
                          <a:prstClr val="black"/>
                        </a:solidFill>
                      </a:rPr>
                      <a:t>Customer Relationships</a:t>
                    </a:r>
                    <a:endParaRPr lang="en-US" sz="1050" dirty="0">
                      <a:solidFill>
                        <a:prstClr val="black"/>
                      </a:solidFill>
                    </a:endParaRPr>
                  </a:p>
                </p:txBody>
              </p:sp>
              <p:sp>
                <p:nvSpPr>
                  <p:cNvPr id="18" name="Rectangle 17"/>
                  <p:cNvSpPr/>
                  <p:nvPr/>
                </p:nvSpPr>
                <p:spPr>
                  <a:xfrm>
                    <a:off x="6515688" y="2060848"/>
                    <a:ext cx="1188000" cy="2376264"/>
                  </a:xfrm>
                  <a:prstGeom prst="rect">
                    <a:avLst/>
                  </a:prstGeom>
                  <a:solidFill>
                    <a:schemeClr val="bg1"/>
                  </a:solid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050" dirty="0" smtClean="0">
                        <a:solidFill>
                          <a:prstClr val="black"/>
                        </a:solidFill>
                      </a:rPr>
                      <a:t>Customer Segment</a:t>
                    </a:r>
                    <a:r>
                      <a:rPr lang="hr-HR" sz="1050" dirty="0" smtClean="0">
                        <a:solidFill>
                          <a:prstClr val="black"/>
                        </a:solidFill>
                      </a:rPr>
                      <a:t>s</a:t>
                    </a:r>
                    <a:endParaRPr lang="en-US" sz="1050" dirty="0">
                      <a:solidFill>
                        <a:prstClr val="black"/>
                      </a:solidFill>
                    </a:endParaRPr>
                  </a:p>
                </p:txBody>
              </p:sp>
              <p:sp>
                <p:nvSpPr>
                  <p:cNvPr id="19" name="Rectangle 18"/>
                  <p:cNvSpPr/>
                  <p:nvPr/>
                </p:nvSpPr>
                <p:spPr>
                  <a:xfrm>
                    <a:off x="2951688" y="3249112"/>
                    <a:ext cx="1188000" cy="1188000"/>
                  </a:xfrm>
                  <a:prstGeom prst="rect">
                    <a:avLst/>
                  </a:prstGeom>
                  <a:solidFill>
                    <a:schemeClr val="bg1"/>
                  </a:solid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050" dirty="0" smtClean="0">
                        <a:solidFill>
                          <a:prstClr val="black"/>
                        </a:solidFill>
                      </a:rPr>
                      <a:t>Key Resources</a:t>
                    </a:r>
                    <a:endParaRPr lang="en-US" sz="1050" dirty="0">
                      <a:solidFill>
                        <a:prstClr val="black"/>
                      </a:solidFill>
                    </a:endParaRPr>
                  </a:p>
                </p:txBody>
              </p:sp>
              <p:sp>
                <p:nvSpPr>
                  <p:cNvPr id="20" name="Rectangle 19"/>
                  <p:cNvSpPr/>
                  <p:nvPr/>
                </p:nvSpPr>
                <p:spPr>
                  <a:xfrm>
                    <a:off x="5327688" y="3249112"/>
                    <a:ext cx="1188000" cy="1188000"/>
                  </a:xfrm>
                  <a:prstGeom prst="rect">
                    <a:avLst/>
                  </a:prstGeom>
                  <a:solidFill>
                    <a:schemeClr val="bg1"/>
                  </a:solid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050" dirty="0" smtClean="0">
                        <a:solidFill>
                          <a:prstClr val="black"/>
                        </a:solidFill>
                      </a:rPr>
                      <a:t>Channel</a:t>
                    </a:r>
                    <a:r>
                      <a:rPr lang="hr-HR" sz="1050" dirty="0" smtClean="0">
                        <a:solidFill>
                          <a:prstClr val="black"/>
                        </a:solidFill>
                      </a:rPr>
                      <a:t>s</a:t>
                    </a:r>
                    <a:endParaRPr lang="en-US" sz="1050" dirty="0">
                      <a:solidFill>
                        <a:prstClr val="black"/>
                      </a:solidFill>
                    </a:endParaRPr>
                  </a:p>
                </p:txBody>
              </p:sp>
            </p:grpSp>
            <p:sp>
              <p:nvSpPr>
                <p:cNvPr id="8" name="Rectangle 7"/>
                <p:cNvSpPr/>
                <p:nvPr/>
              </p:nvSpPr>
              <p:spPr>
                <a:xfrm>
                  <a:off x="1602000" y="3140968"/>
                  <a:ext cx="2970000" cy="864000"/>
                </a:xfrm>
                <a:prstGeom prst="rect">
                  <a:avLst/>
                </a:prstGeom>
                <a:solidFill>
                  <a:schemeClr val="bg1"/>
                </a:solid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050" dirty="0" smtClean="0">
                      <a:solidFill>
                        <a:prstClr val="black"/>
                      </a:solidFill>
                    </a:rPr>
                    <a:t>Cost structure</a:t>
                  </a:r>
                  <a:endParaRPr lang="en-US" sz="1050" dirty="0">
                    <a:solidFill>
                      <a:prstClr val="black"/>
                    </a:solidFill>
                  </a:endParaRPr>
                </a:p>
              </p:txBody>
            </p:sp>
            <p:sp>
              <p:nvSpPr>
                <p:cNvPr id="9" name="Rectangle 8"/>
                <p:cNvSpPr/>
                <p:nvPr/>
              </p:nvSpPr>
              <p:spPr>
                <a:xfrm>
                  <a:off x="4572000" y="3140968"/>
                  <a:ext cx="2970000" cy="864000"/>
                </a:xfrm>
                <a:prstGeom prst="rect">
                  <a:avLst/>
                </a:prstGeom>
                <a:solidFill>
                  <a:schemeClr val="bg1"/>
                </a:solidFill>
                <a:ln w="1587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050" dirty="0" smtClean="0">
                      <a:solidFill>
                        <a:prstClr val="black"/>
                      </a:solidFill>
                    </a:rPr>
                    <a:t>Revenue streams</a:t>
                  </a:r>
                  <a:endParaRPr lang="en-US" sz="1050" dirty="0">
                    <a:solidFill>
                      <a:prstClr val="black"/>
                    </a:solidFill>
                  </a:endParaRPr>
                </a:p>
              </p:txBody>
            </p:sp>
            <p:sp>
              <p:nvSpPr>
                <p:cNvPr id="10" name="Rectangle 9"/>
                <p:cNvSpPr/>
                <p:nvPr/>
              </p:nvSpPr>
              <p:spPr>
                <a:xfrm>
                  <a:off x="1602000" y="4004968"/>
                  <a:ext cx="2970000" cy="864000"/>
                </a:xfrm>
                <a:prstGeom prst="rect">
                  <a:avLst/>
                </a:prstGeom>
                <a:solidFill>
                  <a:schemeClr val="accent1">
                    <a:lumMod val="20000"/>
                    <a:lumOff val="80000"/>
                  </a:schemeClr>
                </a:solidFill>
                <a:ln w="158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050" dirty="0" smtClean="0">
                      <a:solidFill>
                        <a:prstClr val="black"/>
                      </a:solidFill>
                    </a:rPr>
                    <a:t>Societal Costs</a:t>
                  </a:r>
                  <a:endParaRPr lang="en-US" sz="1050" dirty="0">
                    <a:solidFill>
                      <a:prstClr val="black"/>
                    </a:solidFill>
                  </a:endParaRPr>
                </a:p>
              </p:txBody>
            </p:sp>
            <p:sp>
              <p:nvSpPr>
                <p:cNvPr id="11" name="Rectangle 10"/>
                <p:cNvSpPr/>
                <p:nvPr/>
              </p:nvSpPr>
              <p:spPr>
                <a:xfrm>
                  <a:off x="4572000" y="4004968"/>
                  <a:ext cx="2970000" cy="864000"/>
                </a:xfrm>
                <a:prstGeom prst="rect">
                  <a:avLst/>
                </a:prstGeom>
                <a:solidFill>
                  <a:schemeClr val="accent1">
                    <a:lumMod val="20000"/>
                    <a:lumOff val="80000"/>
                  </a:schemeClr>
                </a:solidFill>
                <a:ln w="158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050" dirty="0" smtClean="0">
                      <a:solidFill>
                        <a:prstClr val="black"/>
                      </a:solidFill>
                    </a:rPr>
                    <a:t>Societal Benefits</a:t>
                  </a:r>
                  <a:endParaRPr lang="en-US" sz="1050" dirty="0">
                    <a:solidFill>
                      <a:prstClr val="black"/>
                    </a:solidFill>
                  </a:endParaRPr>
                </a:p>
              </p:txBody>
            </p:sp>
            <p:sp>
              <p:nvSpPr>
                <p:cNvPr id="12" name="Rectangle 11"/>
                <p:cNvSpPr/>
                <p:nvPr/>
              </p:nvSpPr>
              <p:spPr>
                <a:xfrm>
                  <a:off x="1602000" y="4868968"/>
                  <a:ext cx="2970000" cy="864000"/>
                </a:xfrm>
                <a:prstGeom prst="rect">
                  <a:avLst/>
                </a:prstGeom>
                <a:solidFill>
                  <a:srgbClr val="C1FFDD"/>
                </a:solidFill>
                <a:ln w="158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050" dirty="0" smtClean="0">
                      <a:solidFill>
                        <a:prstClr val="black"/>
                      </a:solidFill>
                    </a:rPr>
                    <a:t>Environmental Costs</a:t>
                  </a:r>
                  <a:endParaRPr lang="en-US" sz="1050" dirty="0">
                    <a:solidFill>
                      <a:prstClr val="black"/>
                    </a:solidFill>
                  </a:endParaRPr>
                </a:p>
              </p:txBody>
            </p:sp>
            <p:sp>
              <p:nvSpPr>
                <p:cNvPr id="13" name="Rectangle 12"/>
                <p:cNvSpPr/>
                <p:nvPr/>
              </p:nvSpPr>
              <p:spPr>
                <a:xfrm>
                  <a:off x="4572000" y="4868968"/>
                  <a:ext cx="2970000" cy="864000"/>
                </a:xfrm>
                <a:prstGeom prst="rect">
                  <a:avLst/>
                </a:prstGeom>
                <a:solidFill>
                  <a:srgbClr val="C1FFDD"/>
                </a:solidFill>
                <a:ln w="158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050" dirty="0" smtClean="0">
                      <a:solidFill>
                        <a:prstClr val="black"/>
                      </a:solidFill>
                    </a:rPr>
                    <a:t>Environmental Benefits</a:t>
                  </a:r>
                  <a:endParaRPr lang="en-US" sz="1050" dirty="0">
                    <a:solidFill>
                      <a:prstClr val="black"/>
                    </a:solidFill>
                  </a:endParaRPr>
                </a:p>
              </p:txBody>
            </p:sp>
          </p:grpSp>
        </p:grpSp>
        <p:pic>
          <p:nvPicPr>
            <p:cNvPr id="4" name="Picture 3" descr="https://iblue.interreg-med.eu/fileadmin/_processed_/6/e/csm_LOGO_COLOUR_iBlue_NO_BORDER_b9513a8eae.png"/>
            <p:cNvPicPr/>
            <p:nvPr/>
          </p:nvPicPr>
          <p:blipFill>
            <a:blip r:embed="rId2">
              <a:extLst>
                <a:ext uri="{28A0092B-C50C-407E-A947-70E740481C1C}">
                  <a14:useLocalDpi xmlns:a14="http://schemas.microsoft.com/office/drawing/2010/main" val="0"/>
                </a:ext>
              </a:extLst>
            </a:blip>
            <a:srcRect/>
            <a:stretch>
              <a:fillRect/>
            </a:stretch>
          </p:blipFill>
          <p:spPr bwMode="auto">
            <a:xfrm>
              <a:off x="7668344" y="653847"/>
              <a:ext cx="965200" cy="403225"/>
            </a:xfrm>
            <a:prstGeom prst="rect">
              <a:avLst/>
            </a:prstGeom>
            <a:noFill/>
            <a:extLst/>
          </p:spPr>
        </p:pic>
      </p:grpSp>
    </p:spTree>
    <p:extLst>
      <p:ext uri="{BB962C8B-B14F-4D97-AF65-F5344CB8AC3E}">
        <p14:creationId xmlns:p14="http://schemas.microsoft.com/office/powerpoint/2010/main" val="1682936482"/>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70374697"/>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1_section divider">
    <p:spTree>
      <p:nvGrpSpPr>
        <p:cNvPr id="1" name=""/>
        <p:cNvGrpSpPr/>
        <p:nvPr/>
      </p:nvGrpSpPr>
      <p:grpSpPr>
        <a:xfrm>
          <a:off x="0" y="0"/>
          <a:ext cx="0" cy="0"/>
          <a:chOff x="0" y="0"/>
          <a:chExt cx="0" cy="0"/>
        </a:xfrm>
      </p:grpSpPr>
      <p:sp>
        <p:nvSpPr>
          <p:cNvPr id="3"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a:defRPr/>
            </a:pPr>
            <a:endParaRPr lang="en-US" dirty="0">
              <a:solidFill>
                <a:prstClr val="black"/>
              </a:solidFill>
              <a:ea typeface="ＭＳ Ｐゴシック" charset="-128"/>
            </a:endParaRPr>
          </a:p>
        </p:txBody>
      </p:sp>
    </p:spTree>
    <p:extLst>
      <p:ext uri="{BB962C8B-B14F-4D97-AF65-F5344CB8AC3E}">
        <p14:creationId xmlns:p14="http://schemas.microsoft.com/office/powerpoint/2010/main" val="1477365665"/>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2_section divider">
    <p:spTree>
      <p:nvGrpSpPr>
        <p:cNvPr id="1" name=""/>
        <p:cNvGrpSpPr/>
        <p:nvPr/>
      </p:nvGrpSpPr>
      <p:grpSpPr>
        <a:xfrm>
          <a:off x="0" y="0"/>
          <a:ext cx="0" cy="0"/>
          <a:chOff x="0" y="0"/>
          <a:chExt cx="0" cy="0"/>
        </a:xfrm>
      </p:grpSpPr>
      <p:sp>
        <p:nvSpPr>
          <p:cNvPr id="3"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a:defRPr/>
            </a:pPr>
            <a:endParaRPr lang="en-US" dirty="0">
              <a:solidFill>
                <a:prstClr val="black"/>
              </a:solidFill>
              <a:ea typeface="ＭＳ Ｐゴシック" charset="-128"/>
            </a:endParaRPr>
          </a:p>
        </p:txBody>
      </p:sp>
      <p:sp>
        <p:nvSpPr>
          <p:cNvPr id="6" name="Text Placeholder 33"/>
          <p:cNvSpPr>
            <a:spLocks noGrp="1"/>
          </p:cNvSpPr>
          <p:nvPr>
            <p:ph type="body" sz="quarter" idx="17"/>
          </p:nvPr>
        </p:nvSpPr>
        <p:spPr>
          <a:xfrm>
            <a:off x="1727200" y="3048000"/>
            <a:ext cx="8737600" cy="520456"/>
          </a:xfrm>
          <a:prstGeom prst="rect">
            <a:avLst/>
          </a:prstGeom>
        </p:spPr>
        <p:txBody>
          <a:bodyPr vert="horz"/>
          <a:lstStyle>
            <a:lvl1pPr marL="0" indent="0" algn="ctr">
              <a:buNone/>
              <a:defRPr sz="2800" b="1" i="0">
                <a:solidFill>
                  <a:schemeClr val="tx1"/>
                </a:solidFill>
                <a:latin typeface="Calibri" panose="020F0502020204030204" pitchFamily="34" charset="0"/>
              </a:defRPr>
            </a:lvl1pPr>
            <a:lvl2pPr>
              <a:defRPr sz="4000">
                <a:solidFill>
                  <a:schemeClr val="tx1"/>
                </a:solidFill>
                <a:latin typeface="Calibri" panose="020F0502020204030204" pitchFamily="34" charset="0"/>
              </a:defRPr>
            </a:lvl2pPr>
            <a:lvl3pPr>
              <a:defRPr sz="4000">
                <a:latin typeface="Myriad Pro"/>
              </a:defRPr>
            </a:lvl3pPr>
            <a:lvl4pPr>
              <a:defRPr sz="4000">
                <a:latin typeface="Myriad Pro"/>
              </a:defRPr>
            </a:lvl4pPr>
            <a:lvl5pPr>
              <a:defRPr sz="4000">
                <a:latin typeface="Myriad Pro"/>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320802507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1_full pictur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349340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3_section divider">
    <p:spTree>
      <p:nvGrpSpPr>
        <p:cNvPr id="1" name=""/>
        <p:cNvGrpSpPr/>
        <p:nvPr/>
      </p:nvGrpSpPr>
      <p:grpSpPr>
        <a:xfrm>
          <a:off x="0" y="0"/>
          <a:ext cx="0" cy="0"/>
          <a:chOff x="0" y="0"/>
          <a:chExt cx="0" cy="0"/>
        </a:xfrm>
      </p:grpSpPr>
      <p:sp>
        <p:nvSpPr>
          <p:cNvPr id="3"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a:defRPr/>
            </a:pPr>
            <a:endParaRPr lang="en-US" dirty="0">
              <a:solidFill>
                <a:prstClr val="black"/>
              </a:solidFill>
              <a:ea typeface="ＭＳ Ｐゴシック" charset="-128"/>
            </a:endParaRPr>
          </a:p>
        </p:txBody>
      </p:sp>
      <p:sp>
        <p:nvSpPr>
          <p:cNvPr id="6" name="Text Placeholder 33"/>
          <p:cNvSpPr>
            <a:spLocks noGrp="1"/>
          </p:cNvSpPr>
          <p:nvPr>
            <p:ph type="body" sz="quarter" idx="17"/>
          </p:nvPr>
        </p:nvSpPr>
        <p:spPr>
          <a:xfrm>
            <a:off x="1727200" y="3048000"/>
            <a:ext cx="8737600" cy="520456"/>
          </a:xfrm>
          <a:prstGeom prst="rect">
            <a:avLst/>
          </a:prstGeom>
        </p:spPr>
        <p:txBody>
          <a:bodyPr vert="horz"/>
          <a:lstStyle>
            <a:lvl1pPr marL="0" indent="0" algn="ctr">
              <a:buNone/>
              <a:defRPr sz="2800" b="1" i="0">
                <a:solidFill>
                  <a:schemeClr val="tx1"/>
                </a:solidFill>
                <a:latin typeface="Calibri" panose="020F0502020204030204" pitchFamily="34" charset="0"/>
              </a:defRPr>
            </a:lvl1pPr>
            <a:lvl2pPr>
              <a:defRPr sz="4000">
                <a:solidFill>
                  <a:schemeClr val="tx1"/>
                </a:solidFill>
                <a:latin typeface="Calibri" panose="020F0502020204030204" pitchFamily="34" charset="0"/>
              </a:defRPr>
            </a:lvl2pPr>
            <a:lvl3pPr>
              <a:defRPr sz="4000">
                <a:latin typeface="Myriad Pro"/>
              </a:defRPr>
            </a:lvl3pPr>
            <a:lvl4pPr>
              <a:defRPr sz="4000">
                <a:latin typeface="Myriad Pro"/>
              </a:defRPr>
            </a:lvl4pPr>
            <a:lvl5pPr>
              <a:defRPr sz="4000">
                <a:latin typeface="Myriad Pro"/>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417563907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4_section divider">
    <p:spTree>
      <p:nvGrpSpPr>
        <p:cNvPr id="1" name=""/>
        <p:cNvGrpSpPr/>
        <p:nvPr/>
      </p:nvGrpSpPr>
      <p:grpSpPr>
        <a:xfrm>
          <a:off x="0" y="0"/>
          <a:ext cx="0" cy="0"/>
          <a:chOff x="0" y="0"/>
          <a:chExt cx="0" cy="0"/>
        </a:xfrm>
      </p:grpSpPr>
      <p:sp>
        <p:nvSpPr>
          <p:cNvPr id="3"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a:defRPr/>
            </a:pPr>
            <a:endParaRPr lang="en-US" dirty="0">
              <a:solidFill>
                <a:prstClr val="black"/>
              </a:solidFill>
              <a:ea typeface="ＭＳ Ｐゴシック" charset="-128"/>
            </a:endParaRPr>
          </a:p>
        </p:txBody>
      </p:sp>
      <p:sp>
        <p:nvSpPr>
          <p:cNvPr id="6" name="Text Placeholder 33"/>
          <p:cNvSpPr>
            <a:spLocks noGrp="1"/>
          </p:cNvSpPr>
          <p:nvPr>
            <p:ph type="body" sz="quarter" idx="17"/>
          </p:nvPr>
        </p:nvSpPr>
        <p:spPr>
          <a:xfrm>
            <a:off x="1727200" y="3048000"/>
            <a:ext cx="8737600" cy="520456"/>
          </a:xfrm>
          <a:prstGeom prst="rect">
            <a:avLst/>
          </a:prstGeom>
        </p:spPr>
        <p:txBody>
          <a:bodyPr vert="horz"/>
          <a:lstStyle>
            <a:lvl1pPr marL="0" indent="0" algn="ctr">
              <a:buNone/>
              <a:defRPr sz="2800" b="1" i="0">
                <a:solidFill>
                  <a:schemeClr val="tx1"/>
                </a:solidFill>
                <a:latin typeface="Calibri" panose="020F0502020204030204" pitchFamily="34" charset="0"/>
              </a:defRPr>
            </a:lvl1pPr>
            <a:lvl2pPr>
              <a:defRPr sz="4000">
                <a:solidFill>
                  <a:schemeClr val="tx1"/>
                </a:solidFill>
                <a:latin typeface="Calibri" panose="020F0502020204030204" pitchFamily="34" charset="0"/>
              </a:defRPr>
            </a:lvl2pPr>
            <a:lvl3pPr>
              <a:defRPr sz="4000">
                <a:latin typeface="Myriad Pro"/>
              </a:defRPr>
            </a:lvl3pPr>
            <a:lvl4pPr>
              <a:defRPr sz="4000">
                <a:latin typeface="Myriad Pro"/>
              </a:defRPr>
            </a:lvl4pPr>
            <a:lvl5pPr>
              <a:defRPr sz="4000">
                <a:latin typeface="Myriad Pro"/>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75755090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5_section divider">
    <p:spTree>
      <p:nvGrpSpPr>
        <p:cNvPr id="1" name=""/>
        <p:cNvGrpSpPr/>
        <p:nvPr/>
      </p:nvGrpSpPr>
      <p:grpSpPr>
        <a:xfrm>
          <a:off x="0" y="0"/>
          <a:ext cx="0" cy="0"/>
          <a:chOff x="0" y="0"/>
          <a:chExt cx="0" cy="0"/>
        </a:xfrm>
      </p:grpSpPr>
      <p:sp>
        <p:nvSpPr>
          <p:cNvPr id="3"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fontAlgn="base">
              <a:spcBef>
                <a:spcPct val="0"/>
              </a:spcBef>
              <a:spcAft>
                <a:spcPct val="0"/>
              </a:spcAft>
              <a:defRPr/>
            </a:pPr>
            <a:endParaRPr lang="en-US" sz="2400" dirty="0">
              <a:solidFill>
                <a:prstClr val="black"/>
              </a:solidFill>
              <a:ea typeface="ＭＳ Ｐゴシック" charset="-128"/>
            </a:endParaRPr>
          </a:p>
        </p:txBody>
      </p:sp>
      <p:sp>
        <p:nvSpPr>
          <p:cNvPr id="6" name="Text Placeholder 33"/>
          <p:cNvSpPr>
            <a:spLocks noGrp="1"/>
          </p:cNvSpPr>
          <p:nvPr>
            <p:ph type="body" sz="quarter" idx="17"/>
          </p:nvPr>
        </p:nvSpPr>
        <p:spPr>
          <a:xfrm>
            <a:off x="1727200" y="3048000"/>
            <a:ext cx="8737600" cy="520456"/>
          </a:xfrm>
          <a:prstGeom prst="rect">
            <a:avLst/>
          </a:prstGeom>
        </p:spPr>
        <p:txBody>
          <a:bodyPr vert="horz"/>
          <a:lstStyle>
            <a:lvl1pPr marL="0" indent="0" algn="ctr">
              <a:buNone/>
              <a:defRPr sz="2800" b="1" i="0">
                <a:solidFill>
                  <a:schemeClr val="tx1"/>
                </a:solidFill>
                <a:latin typeface="Calibri" panose="020F0502020204030204" pitchFamily="34" charset="0"/>
              </a:defRPr>
            </a:lvl1pPr>
            <a:lvl2pPr>
              <a:defRPr sz="4000">
                <a:solidFill>
                  <a:schemeClr val="tx1"/>
                </a:solidFill>
                <a:latin typeface="Calibri" panose="020F0502020204030204" pitchFamily="34" charset="0"/>
              </a:defRPr>
            </a:lvl2pPr>
            <a:lvl3pPr>
              <a:defRPr sz="4000">
                <a:latin typeface="Myriad Pro"/>
              </a:defRPr>
            </a:lvl3pPr>
            <a:lvl4pPr>
              <a:defRPr sz="4000">
                <a:latin typeface="Myriad Pro"/>
              </a:defRPr>
            </a:lvl4pPr>
            <a:lvl5pPr>
              <a:defRPr sz="4000">
                <a:latin typeface="Myriad Pro"/>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350267030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6_section divider">
    <p:spTree>
      <p:nvGrpSpPr>
        <p:cNvPr id="1" name=""/>
        <p:cNvGrpSpPr/>
        <p:nvPr/>
      </p:nvGrpSpPr>
      <p:grpSpPr>
        <a:xfrm>
          <a:off x="0" y="0"/>
          <a:ext cx="0" cy="0"/>
          <a:chOff x="0" y="0"/>
          <a:chExt cx="0" cy="0"/>
        </a:xfrm>
      </p:grpSpPr>
      <p:sp>
        <p:nvSpPr>
          <p:cNvPr id="3"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a:defRPr/>
            </a:pPr>
            <a:endParaRPr lang="en-US" dirty="0">
              <a:solidFill>
                <a:prstClr val="black"/>
              </a:solidFill>
              <a:ea typeface="ＭＳ Ｐゴシック" charset="-128"/>
            </a:endParaRPr>
          </a:p>
        </p:txBody>
      </p:sp>
      <p:sp>
        <p:nvSpPr>
          <p:cNvPr id="6" name="Text Placeholder 33"/>
          <p:cNvSpPr>
            <a:spLocks noGrp="1"/>
          </p:cNvSpPr>
          <p:nvPr>
            <p:ph type="body" sz="quarter" idx="17"/>
          </p:nvPr>
        </p:nvSpPr>
        <p:spPr>
          <a:xfrm>
            <a:off x="1727200" y="3048000"/>
            <a:ext cx="8737600" cy="520456"/>
          </a:xfrm>
          <a:prstGeom prst="rect">
            <a:avLst/>
          </a:prstGeom>
        </p:spPr>
        <p:txBody>
          <a:bodyPr vert="horz"/>
          <a:lstStyle>
            <a:lvl1pPr marL="0" indent="0" algn="ctr">
              <a:buNone/>
              <a:defRPr sz="2800" b="1" i="0">
                <a:solidFill>
                  <a:schemeClr val="tx1"/>
                </a:solidFill>
                <a:latin typeface="Calibri" panose="020F0502020204030204" pitchFamily="34" charset="0"/>
              </a:defRPr>
            </a:lvl1pPr>
            <a:lvl2pPr>
              <a:defRPr sz="4000">
                <a:solidFill>
                  <a:schemeClr val="tx1"/>
                </a:solidFill>
                <a:latin typeface="Calibri" panose="020F0502020204030204" pitchFamily="34" charset="0"/>
              </a:defRPr>
            </a:lvl2pPr>
            <a:lvl3pPr>
              <a:defRPr sz="4000">
                <a:latin typeface="Myriad Pro"/>
              </a:defRPr>
            </a:lvl3pPr>
            <a:lvl4pPr>
              <a:defRPr sz="4000">
                <a:latin typeface="Myriad Pro"/>
              </a:defRPr>
            </a:lvl4pPr>
            <a:lvl5pPr>
              <a:defRPr sz="4000">
                <a:latin typeface="Myriad Pro"/>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94426264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10479" y="1578954"/>
            <a:ext cx="7939315" cy="4210261"/>
          </a:xfrm>
          <a:prstGeom prst="rect">
            <a:avLst/>
          </a:prstGeom>
          <a:ln>
            <a:solidFill>
              <a:schemeClr val="tx1"/>
            </a:solidFill>
          </a:ln>
          <a:effectLst>
            <a:outerShdw blurRad="139700" dist="406400" dir="1920000" algn="tl" rotWithShape="0">
              <a:prstClr val="black">
                <a:alpha val="34000"/>
              </a:prstClr>
            </a:outerShdw>
          </a:effectLst>
        </p:spPr>
      </p:pic>
    </p:spTree>
    <p:extLst>
      <p:ext uri="{BB962C8B-B14F-4D97-AF65-F5344CB8AC3E}">
        <p14:creationId xmlns:p14="http://schemas.microsoft.com/office/powerpoint/2010/main" val="110913974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3ABAE651-87A0-4C75-AEBC-0B5C3EA81F3F}" type="datetimeFigureOut">
              <a:rPr lang="id-ID" smtClean="0"/>
              <a:t>16/09/2019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F87207C-5211-46B9-B85F-2D48806FCAF4}" type="slidenum">
              <a:rPr lang="id-ID" smtClean="0"/>
              <a:t>‹#›</a:t>
            </a:fld>
            <a:endParaRPr lang="id-ID"/>
          </a:p>
        </p:txBody>
      </p:sp>
    </p:spTree>
    <p:extLst>
      <p:ext uri="{BB962C8B-B14F-4D97-AF65-F5344CB8AC3E}">
        <p14:creationId xmlns:p14="http://schemas.microsoft.com/office/powerpoint/2010/main" val="387933272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329754"/>
      </p:ext>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7_section divider">
    <p:spTree>
      <p:nvGrpSpPr>
        <p:cNvPr id="1" name=""/>
        <p:cNvGrpSpPr/>
        <p:nvPr/>
      </p:nvGrpSpPr>
      <p:grpSpPr>
        <a:xfrm>
          <a:off x="0" y="0"/>
          <a:ext cx="0" cy="0"/>
          <a:chOff x="0" y="0"/>
          <a:chExt cx="0" cy="0"/>
        </a:xfrm>
      </p:grpSpPr>
      <p:sp>
        <p:nvSpPr>
          <p:cNvPr id="3"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a:defRPr/>
            </a:pPr>
            <a:endParaRPr lang="en-US" dirty="0">
              <a:solidFill>
                <a:prstClr val="black"/>
              </a:solidFill>
              <a:ea typeface="ＭＳ Ｐゴシック" charset="-128"/>
            </a:endParaRPr>
          </a:p>
        </p:txBody>
      </p:sp>
    </p:spTree>
    <p:extLst>
      <p:ext uri="{BB962C8B-B14F-4D97-AF65-F5344CB8AC3E}">
        <p14:creationId xmlns:p14="http://schemas.microsoft.com/office/powerpoint/2010/main" val="1429263285"/>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8_section divider">
    <p:spTree>
      <p:nvGrpSpPr>
        <p:cNvPr id="1" name=""/>
        <p:cNvGrpSpPr/>
        <p:nvPr/>
      </p:nvGrpSpPr>
      <p:grpSpPr>
        <a:xfrm>
          <a:off x="0" y="0"/>
          <a:ext cx="0" cy="0"/>
          <a:chOff x="0" y="0"/>
          <a:chExt cx="0" cy="0"/>
        </a:xfrm>
      </p:grpSpPr>
      <p:sp>
        <p:nvSpPr>
          <p:cNvPr id="3"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a:defRPr/>
            </a:pPr>
            <a:endParaRPr lang="en-US" dirty="0">
              <a:solidFill>
                <a:prstClr val="black"/>
              </a:solidFill>
              <a:ea typeface="ＭＳ Ｐゴシック" charset="-128"/>
            </a:endParaRPr>
          </a:p>
        </p:txBody>
      </p:sp>
      <p:sp>
        <p:nvSpPr>
          <p:cNvPr id="6" name="Text Placeholder 33"/>
          <p:cNvSpPr>
            <a:spLocks noGrp="1"/>
          </p:cNvSpPr>
          <p:nvPr>
            <p:ph type="body" sz="quarter" idx="17"/>
          </p:nvPr>
        </p:nvSpPr>
        <p:spPr>
          <a:xfrm>
            <a:off x="1727200" y="3048000"/>
            <a:ext cx="8737600" cy="520456"/>
          </a:xfrm>
          <a:prstGeom prst="rect">
            <a:avLst/>
          </a:prstGeom>
        </p:spPr>
        <p:txBody>
          <a:bodyPr vert="horz"/>
          <a:lstStyle>
            <a:lvl1pPr marL="0" indent="0" algn="ctr">
              <a:buNone/>
              <a:defRPr sz="2800" b="1" i="0">
                <a:solidFill>
                  <a:schemeClr val="tx1"/>
                </a:solidFill>
                <a:latin typeface="Calibri" panose="020F0502020204030204" pitchFamily="34" charset="0"/>
              </a:defRPr>
            </a:lvl1pPr>
            <a:lvl2pPr>
              <a:defRPr sz="4000">
                <a:solidFill>
                  <a:schemeClr val="tx1"/>
                </a:solidFill>
                <a:latin typeface="Calibri" panose="020F0502020204030204" pitchFamily="34" charset="0"/>
              </a:defRPr>
            </a:lvl2pPr>
            <a:lvl3pPr>
              <a:defRPr sz="4000">
                <a:latin typeface="Myriad Pro"/>
              </a:defRPr>
            </a:lvl3pPr>
            <a:lvl4pPr>
              <a:defRPr sz="4000">
                <a:latin typeface="Myriad Pro"/>
              </a:defRPr>
            </a:lvl4pPr>
            <a:lvl5pPr>
              <a:defRPr sz="4000">
                <a:latin typeface="Myriad Pro"/>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58655875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2_full pictur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143380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9_section divider">
    <p:spTree>
      <p:nvGrpSpPr>
        <p:cNvPr id="1" name=""/>
        <p:cNvGrpSpPr/>
        <p:nvPr/>
      </p:nvGrpSpPr>
      <p:grpSpPr>
        <a:xfrm>
          <a:off x="0" y="0"/>
          <a:ext cx="0" cy="0"/>
          <a:chOff x="0" y="0"/>
          <a:chExt cx="0" cy="0"/>
        </a:xfrm>
      </p:grpSpPr>
      <p:sp>
        <p:nvSpPr>
          <p:cNvPr id="3"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a:defRPr/>
            </a:pPr>
            <a:endParaRPr lang="en-US" dirty="0">
              <a:solidFill>
                <a:prstClr val="black"/>
              </a:solidFill>
              <a:ea typeface="ＭＳ Ｐゴシック" charset="-128"/>
            </a:endParaRPr>
          </a:p>
        </p:txBody>
      </p:sp>
      <p:sp>
        <p:nvSpPr>
          <p:cNvPr id="6" name="Text Placeholder 33"/>
          <p:cNvSpPr>
            <a:spLocks noGrp="1"/>
          </p:cNvSpPr>
          <p:nvPr>
            <p:ph type="body" sz="quarter" idx="17"/>
          </p:nvPr>
        </p:nvSpPr>
        <p:spPr>
          <a:xfrm>
            <a:off x="1727200" y="3048000"/>
            <a:ext cx="8737600" cy="520456"/>
          </a:xfrm>
          <a:prstGeom prst="rect">
            <a:avLst/>
          </a:prstGeom>
        </p:spPr>
        <p:txBody>
          <a:bodyPr vert="horz"/>
          <a:lstStyle>
            <a:lvl1pPr marL="0" indent="0" algn="ctr">
              <a:buNone/>
              <a:defRPr sz="2800" b="1" i="0">
                <a:solidFill>
                  <a:schemeClr val="tx1"/>
                </a:solidFill>
                <a:latin typeface="Calibri" panose="020F0502020204030204" pitchFamily="34" charset="0"/>
              </a:defRPr>
            </a:lvl1pPr>
            <a:lvl2pPr>
              <a:defRPr sz="4000">
                <a:solidFill>
                  <a:schemeClr val="tx1"/>
                </a:solidFill>
                <a:latin typeface="Calibri" panose="020F0502020204030204" pitchFamily="34" charset="0"/>
              </a:defRPr>
            </a:lvl2pPr>
            <a:lvl3pPr>
              <a:defRPr sz="4000">
                <a:latin typeface="Myriad Pro"/>
              </a:defRPr>
            </a:lvl3pPr>
            <a:lvl4pPr>
              <a:defRPr sz="4000">
                <a:latin typeface="Myriad Pro"/>
              </a:defRPr>
            </a:lvl4pPr>
            <a:lvl5pPr>
              <a:defRPr sz="4000">
                <a:latin typeface="Myriad Pro"/>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363930684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10_section divider">
    <p:spTree>
      <p:nvGrpSpPr>
        <p:cNvPr id="1" name=""/>
        <p:cNvGrpSpPr/>
        <p:nvPr/>
      </p:nvGrpSpPr>
      <p:grpSpPr>
        <a:xfrm>
          <a:off x="0" y="0"/>
          <a:ext cx="0" cy="0"/>
          <a:chOff x="0" y="0"/>
          <a:chExt cx="0" cy="0"/>
        </a:xfrm>
      </p:grpSpPr>
      <p:sp>
        <p:nvSpPr>
          <p:cNvPr id="3"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a:defRPr/>
            </a:pPr>
            <a:endParaRPr lang="en-US" dirty="0">
              <a:solidFill>
                <a:prstClr val="black"/>
              </a:solidFill>
              <a:ea typeface="ＭＳ Ｐゴシック" charset="-128"/>
            </a:endParaRPr>
          </a:p>
        </p:txBody>
      </p:sp>
      <p:sp>
        <p:nvSpPr>
          <p:cNvPr id="6" name="Text Placeholder 33"/>
          <p:cNvSpPr>
            <a:spLocks noGrp="1"/>
          </p:cNvSpPr>
          <p:nvPr>
            <p:ph type="body" sz="quarter" idx="17"/>
          </p:nvPr>
        </p:nvSpPr>
        <p:spPr>
          <a:xfrm>
            <a:off x="1727200" y="3048000"/>
            <a:ext cx="8737600" cy="520456"/>
          </a:xfrm>
          <a:prstGeom prst="rect">
            <a:avLst/>
          </a:prstGeom>
        </p:spPr>
        <p:txBody>
          <a:bodyPr vert="horz"/>
          <a:lstStyle>
            <a:lvl1pPr marL="0" indent="0" algn="ctr">
              <a:buNone/>
              <a:defRPr sz="2800" b="1" i="0">
                <a:solidFill>
                  <a:schemeClr val="tx1"/>
                </a:solidFill>
                <a:latin typeface="Calibri" panose="020F0502020204030204" pitchFamily="34" charset="0"/>
              </a:defRPr>
            </a:lvl1pPr>
            <a:lvl2pPr>
              <a:defRPr sz="4000">
                <a:solidFill>
                  <a:schemeClr val="tx1"/>
                </a:solidFill>
                <a:latin typeface="Calibri" panose="020F0502020204030204" pitchFamily="34" charset="0"/>
              </a:defRPr>
            </a:lvl2pPr>
            <a:lvl3pPr>
              <a:defRPr sz="4000">
                <a:latin typeface="Myriad Pro"/>
              </a:defRPr>
            </a:lvl3pPr>
            <a:lvl4pPr>
              <a:defRPr sz="4000">
                <a:latin typeface="Myriad Pro"/>
              </a:defRPr>
            </a:lvl4pPr>
            <a:lvl5pPr>
              <a:defRPr sz="4000">
                <a:latin typeface="Myriad Pro"/>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9164237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11_section divider">
    <p:spTree>
      <p:nvGrpSpPr>
        <p:cNvPr id="1" name=""/>
        <p:cNvGrpSpPr/>
        <p:nvPr/>
      </p:nvGrpSpPr>
      <p:grpSpPr>
        <a:xfrm>
          <a:off x="0" y="0"/>
          <a:ext cx="0" cy="0"/>
          <a:chOff x="0" y="0"/>
          <a:chExt cx="0" cy="0"/>
        </a:xfrm>
      </p:grpSpPr>
      <p:sp>
        <p:nvSpPr>
          <p:cNvPr id="3"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fontAlgn="base">
              <a:spcBef>
                <a:spcPct val="0"/>
              </a:spcBef>
              <a:spcAft>
                <a:spcPct val="0"/>
              </a:spcAft>
              <a:defRPr/>
            </a:pPr>
            <a:endParaRPr lang="en-US" sz="2400" dirty="0">
              <a:solidFill>
                <a:prstClr val="black"/>
              </a:solidFill>
              <a:ea typeface="ＭＳ Ｐゴシック" charset="-128"/>
            </a:endParaRPr>
          </a:p>
        </p:txBody>
      </p:sp>
      <p:sp>
        <p:nvSpPr>
          <p:cNvPr id="6" name="Text Placeholder 33"/>
          <p:cNvSpPr>
            <a:spLocks noGrp="1"/>
          </p:cNvSpPr>
          <p:nvPr>
            <p:ph type="body" sz="quarter" idx="17"/>
          </p:nvPr>
        </p:nvSpPr>
        <p:spPr>
          <a:xfrm>
            <a:off x="1727200" y="3048000"/>
            <a:ext cx="8737600" cy="520456"/>
          </a:xfrm>
          <a:prstGeom prst="rect">
            <a:avLst/>
          </a:prstGeom>
        </p:spPr>
        <p:txBody>
          <a:bodyPr vert="horz"/>
          <a:lstStyle>
            <a:lvl1pPr marL="0" indent="0" algn="ctr">
              <a:buNone/>
              <a:defRPr sz="2800" b="1" i="0">
                <a:solidFill>
                  <a:schemeClr val="tx1"/>
                </a:solidFill>
                <a:latin typeface="Calibri" panose="020F0502020204030204" pitchFamily="34" charset="0"/>
              </a:defRPr>
            </a:lvl1pPr>
            <a:lvl2pPr>
              <a:defRPr sz="4000">
                <a:solidFill>
                  <a:schemeClr val="tx1"/>
                </a:solidFill>
                <a:latin typeface="Calibri" panose="020F0502020204030204" pitchFamily="34" charset="0"/>
              </a:defRPr>
            </a:lvl2pPr>
            <a:lvl3pPr>
              <a:defRPr sz="4000">
                <a:latin typeface="Myriad Pro"/>
              </a:defRPr>
            </a:lvl3pPr>
            <a:lvl4pPr>
              <a:defRPr sz="4000">
                <a:latin typeface="Myriad Pro"/>
              </a:defRPr>
            </a:lvl4pPr>
            <a:lvl5pPr>
              <a:defRPr sz="4000">
                <a:latin typeface="Myriad Pro"/>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211135191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12_section divider">
    <p:spTree>
      <p:nvGrpSpPr>
        <p:cNvPr id="1" name=""/>
        <p:cNvGrpSpPr/>
        <p:nvPr/>
      </p:nvGrpSpPr>
      <p:grpSpPr>
        <a:xfrm>
          <a:off x="0" y="0"/>
          <a:ext cx="0" cy="0"/>
          <a:chOff x="0" y="0"/>
          <a:chExt cx="0" cy="0"/>
        </a:xfrm>
      </p:grpSpPr>
      <p:sp>
        <p:nvSpPr>
          <p:cNvPr id="3" name="Line 2"/>
          <p:cNvSpPr>
            <a:spLocks noChangeShapeType="1"/>
          </p:cNvSpPr>
          <p:nvPr userDrawn="1"/>
        </p:nvSpPr>
        <p:spPr bwMode="auto">
          <a:xfrm>
            <a:off x="406400" y="1524000"/>
            <a:ext cx="9550400" cy="0"/>
          </a:xfrm>
          <a:prstGeom prst="line">
            <a:avLst/>
          </a:prstGeom>
          <a:noFill/>
          <a:ln w="12700">
            <a:solidFill>
              <a:schemeClr val="bg1"/>
            </a:solidFill>
            <a:round/>
            <a:headEnd/>
            <a:tailEnd/>
          </a:ln>
        </p:spPr>
        <p:txBody>
          <a:bodyPr/>
          <a:lstStyle/>
          <a:p>
            <a:pPr>
              <a:defRPr/>
            </a:pPr>
            <a:endParaRPr lang="en-US" dirty="0">
              <a:solidFill>
                <a:prstClr val="black"/>
              </a:solidFill>
              <a:ea typeface="ＭＳ Ｐゴシック" charset="-128"/>
            </a:endParaRPr>
          </a:p>
        </p:txBody>
      </p:sp>
      <p:sp>
        <p:nvSpPr>
          <p:cNvPr id="6" name="Text Placeholder 33"/>
          <p:cNvSpPr>
            <a:spLocks noGrp="1"/>
          </p:cNvSpPr>
          <p:nvPr>
            <p:ph type="body" sz="quarter" idx="17"/>
          </p:nvPr>
        </p:nvSpPr>
        <p:spPr>
          <a:xfrm>
            <a:off x="1727200" y="3048000"/>
            <a:ext cx="8737600" cy="520456"/>
          </a:xfrm>
          <a:prstGeom prst="rect">
            <a:avLst/>
          </a:prstGeom>
        </p:spPr>
        <p:txBody>
          <a:bodyPr vert="horz"/>
          <a:lstStyle>
            <a:lvl1pPr marL="0" indent="0" algn="ctr">
              <a:buNone/>
              <a:defRPr sz="2800" b="1" i="0">
                <a:solidFill>
                  <a:schemeClr val="tx1"/>
                </a:solidFill>
                <a:latin typeface="Calibri" panose="020F0502020204030204" pitchFamily="34" charset="0"/>
              </a:defRPr>
            </a:lvl1pPr>
            <a:lvl2pPr>
              <a:defRPr sz="4000">
                <a:solidFill>
                  <a:schemeClr val="tx1"/>
                </a:solidFill>
                <a:latin typeface="Calibri" panose="020F0502020204030204" pitchFamily="34" charset="0"/>
              </a:defRPr>
            </a:lvl2pPr>
            <a:lvl3pPr>
              <a:defRPr sz="4000">
                <a:latin typeface="Myriad Pro"/>
              </a:defRPr>
            </a:lvl3pPr>
            <a:lvl4pPr>
              <a:defRPr sz="4000">
                <a:latin typeface="Myriad Pro"/>
              </a:defRPr>
            </a:lvl4pPr>
            <a:lvl5pPr>
              <a:defRPr sz="4000">
                <a:latin typeface="Myriad Pro"/>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2826896099"/>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517971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id-ID"/>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3ABAE651-87A0-4C75-AEBC-0B5C3EA81F3F}" type="datetimeFigureOut">
              <a:rPr lang="id-ID" smtClean="0"/>
              <a:t>16/09/2019</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2F87207C-5211-46B9-B85F-2D48806FCAF4}" type="slidenum">
              <a:rPr lang="id-ID" smtClean="0"/>
              <a:t>‹#›</a:t>
            </a:fld>
            <a:endParaRPr lang="id-ID"/>
          </a:p>
        </p:txBody>
      </p:sp>
    </p:spTree>
    <p:extLst>
      <p:ext uri="{BB962C8B-B14F-4D97-AF65-F5344CB8AC3E}">
        <p14:creationId xmlns:p14="http://schemas.microsoft.com/office/powerpoint/2010/main" val="721670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3ABAE651-87A0-4C75-AEBC-0B5C3EA81F3F}" type="datetimeFigureOut">
              <a:rPr lang="id-ID" smtClean="0"/>
              <a:t>16/09/2019</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2F87207C-5211-46B9-B85F-2D48806FCAF4}" type="slidenum">
              <a:rPr lang="id-ID" smtClean="0"/>
              <a:t>‹#›</a:t>
            </a:fld>
            <a:endParaRPr lang="id-ID"/>
          </a:p>
        </p:txBody>
      </p:sp>
    </p:spTree>
    <p:extLst>
      <p:ext uri="{BB962C8B-B14F-4D97-AF65-F5344CB8AC3E}">
        <p14:creationId xmlns:p14="http://schemas.microsoft.com/office/powerpoint/2010/main" val="3608048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BAE651-87A0-4C75-AEBC-0B5C3EA81F3F}" type="datetimeFigureOut">
              <a:rPr lang="id-ID" smtClean="0"/>
              <a:t>16/09/2019</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2F87207C-5211-46B9-B85F-2D48806FCAF4}" type="slidenum">
              <a:rPr lang="id-ID" smtClean="0"/>
              <a:t>‹#›</a:t>
            </a:fld>
            <a:endParaRPr lang="id-ID"/>
          </a:p>
        </p:txBody>
      </p:sp>
    </p:spTree>
    <p:extLst>
      <p:ext uri="{BB962C8B-B14F-4D97-AF65-F5344CB8AC3E}">
        <p14:creationId xmlns:p14="http://schemas.microsoft.com/office/powerpoint/2010/main" val="2515268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1_Custom Layout">
    <p:spTree>
      <p:nvGrpSpPr>
        <p:cNvPr id="1" name=""/>
        <p:cNvGrpSpPr/>
        <p:nvPr/>
      </p:nvGrpSpPr>
      <p:grpSpPr>
        <a:xfrm>
          <a:off x="0" y="0"/>
          <a:ext cx="0" cy="0"/>
          <a:chOff x="0" y="0"/>
          <a:chExt cx="0" cy="0"/>
        </a:xfrm>
      </p:grpSpPr>
      <p:sp>
        <p:nvSpPr>
          <p:cNvPr id="10" name="Picture Placeholder 9"/>
          <p:cNvSpPr>
            <a:spLocks noGrp="1"/>
          </p:cNvSpPr>
          <p:nvPr>
            <p:ph type="pic" sz="quarter" idx="10"/>
          </p:nvPr>
        </p:nvSpPr>
        <p:spPr>
          <a:xfrm>
            <a:off x="3543300" y="438150"/>
            <a:ext cx="2794000" cy="2781300"/>
          </a:xfrm>
          <a:custGeom>
            <a:avLst/>
            <a:gdLst>
              <a:gd name="connsiteX0" fmla="*/ 0 w 2794000"/>
              <a:gd name="connsiteY0" fmla="*/ 0 h 2781300"/>
              <a:gd name="connsiteX1" fmla="*/ 2794000 w 2794000"/>
              <a:gd name="connsiteY1" fmla="*/ 0 h 2781300"/>
              <a:gd name="connsiteX2" fmla="*/ 2794000 w 2794000"/>
              <a:gd name="connsiteY2" fmla="*/ 2781300 h 2781300"/>
              <a:gd name="connsiteX3" fmla="*/ 0 w 2794000"/>
              <a:gd name="connsiteY3" fmla="*/ 2781300 h 2781300"/>
            </a:gdLst>
            <a:ahLst/>
            <a:cxnLst>
              <a:cxn ang="0">
                <a:pos x="connsiteX0" y="connsiteY0"/>
              </a:cxn>
              <a:cxn ang="0">
                <a:pos x="connsiteX1" y="connsiteY1"/>
              </a:cxn>
              <a:cxn ang="0">
                <a:pos x="connsiteX2" y="connsiteY2"/>
              </a:cxn>
              <a:cxn ang="0">
                <a:pos x="connsiteX3" y="connsiteY3"/>
              </a:cxn>
            </a:cxnLst>
            <a:rect l="l" t="t" r="r" b="b"/>
            <a:pathLst>
              <a:path w="2794000" h="2781300">
                <a:moveTo>
                  <a:pt x="0" y="0"/>
                </a:moveTo>
                <a:lnTo>
                  <a:pt x="2794000" y="0"/>
                </a:lnTo>
                <a:lnTo>
                  <a:pt x="2794000" y="2781300"/>
                </a:lnTo>
                <a:lnTo>
                  <a:pt x="0" y="2781300"/>
                </a:lnTo>
                <a:close/>
              </a:path>
            </a:pathLst>
          </a:custGeom>
        </p:spPr>
        <p:txBody>
          <a:bodyPr wrap="square">
            <a:noAutofit/>
          </a:bodyPr>
          <a:lstStyle/>
          <a:p>
            <a:endParaRPr lang="id-ID"/>
          </a:p>
        </p:txBody>
      </p:sp>
      <p:sp>
        <p:nvSpPr>
          <p:cNvPr id="13" name="Picture Placeholder 12"/>
          <p:cNvSpPr>
            <a:spLocks noGrp="1"/>
          </p:cNvSpPr>
          <p:nvPr>
            <p:ph type="pic" sz="quarter" idx="11"/>
          </p:nvPr>
        </p:nvSpPr>
        <p:spPr>
          <a:xfrm>
            <a:off x="419100" y="2209800"/>
            <a:ext cx="4191000" cy="4171950"/>
          </a:xfrm>
          <a:custGeom>
            <a:avLst/>
            <a:gdLst>
              <a:gd name="connsiteX0" fmla="*/ 0 w 4191000"/>
              <a:gd name="connsiteY0" fmla="*/ 0 h 4171950"/>
              <a:gd name="connsiteX1" fmla="*/ 4191000 w 4191000"/>
              <a:gd name="connsiteY1" fmla="*/ 0 h 4171950"/>
              <a:gd name="connsiteX2" fmla="*/ 4191000 w 4191000"/>
              <a:gd name="connsiteY2" fmla="*/ 4171950 h 4171950"/>
              <a:gd name="connsiteX3" fmla="*/ 0 w 4191000"/>
              <a:gd name="connsiteY3" fmla="*/ 4171950 h 4171950"/>
            </a:gdLst>
            <a:ahLst/>
            <a:cxnLst>
              <a:cxn ang="0">
                <a:pos x="connsiteX0" y="connsiteY0"/>
              </a:cxn>
              <a:cxn ang="0">
                <a:pos x="connsiteX1" y="connsiteY1"/>
              </a:cxn>
              <a:cxn ang="0">
                <a:pos x="connsiteX2" y="connsiteY2"/>
              </a:cxn>
              <a:cxn ang="0">
                <a:pos x="connsiteX3" y="connsiteY3"/>
              </a:cxn>
            </a:cxnLst>
            <a:rect l="l" t="t" r="r" b="b"/>
            <a:pathLst>
              <a:path w="4191000" h="4171950">
                <a:moveTo>
                  <a:pt x="0" y="0"/>
                </a:moveTo>
                <a:lnTo>
                  <a:pt x="4191000" y="0"/>
                </a:lnTo>
                <a:lnTo>
                  <a:pt x="4191000" y="4171950"/>
                </a:lnTo>
                <a:lnTo>
                  <a:pt x="0" y="4171950"/>
                </a:lnTo>
                <a:close/>
              </a:path>
            </a:pathLst>
          </a:custGeom>
        </p:spPr>
        <p:txBody>
          <a:bodyPr wrap="square">
            <a:noAutofit/>
          </a:bodyPr>
          <a:lstStyle/>
          <a:p>
            <a:endParaRPr lang="id-ID"/>
          </a:p>
        </p:txBody>
      </p:sp>
    </p:spTree>
    <p:extLst>
      <p:ext uri="{BB962C8B-B14F-4D97-AF65-F5344CB8AC3E}">
        <p14:creationId xmlns:p14="http://schemas.microsoft.com/office/powerpoint/2010/main" val="694586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18" Type="http://schemas.openxmlformats.org/officeDocument/2006/relationships/slideLayout" Target="../slideLayouts/slideLayout52.xml"/><Relationship Id="rId3" Type="http://schemas.openxmlformats.org/officeDocument/2006/relationships/slideLayout" Target="../slideLayouts/slideLayout37.xml"/><Relationship Id="rId21" Type="http://schemas.openxmlformats.org/officeDocument/2006/relationships/slideLayout" Target="../slideLayouts/slideLayout55.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slideLayout" Target="../slideLayouts/slideLayout51.xml"/><Relationship Id="rId25" Type="http://schemas.openxmlformats.org/officeDocument/2006/relationships/theme" Target="../theme/theme2.xml"/><Relationship Id="rId2" Type="http://schemas.openxmlformats.org/officeDocument/2006/relationships/slideLayout" Target="../slideLayouts/slideLayout36.xml"/><Relationship Id="rId16" Type="http://schemas.openxmlformats.org/officeDocument/2006/relationships/slideLayout" Target="../slideLayouts/slideLayout50.xml"/><Relationship Id="rId20" Type="http://schemas.openxmlformats.org/officeDocument/2006/relationships/slideLayout" Target="../slideLayouts/slideLayout54.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24" Type="http://schemas.openxmlformats.org/officeDocument/2006/relationships/slideLayout" Target="../slideLayouts/slideLayout58.xml"/><Relationship Id="rId5" Type="http://schemas.openxmlformats.org/officeDocument/2006/relationships/slideLayout" Target="../slideLayouts/slideLayout39.xml"/><Relationship Id="rId15" Type="http://schemas.openxmlformats.org/officeDocument/2006/relationships/slideLayout" Target="../slideLayouts/slideLayout49.xml"/><Relationship Id="rId23" Type="http://schemas.openxmlformats.org/officeDocument/2006/relationships/slideLayout" Target="../slideLayouts/slideLayout57.xml"/><Relationship Id="rId10" Type="http://schemas.openxmlformats.org/officeDocument/2006/relationships/slideLayout" Target="../slideLayouts/slideLayout44.xml"/><Relationship Id="rId19" Type="http://schemas.openxmlformats.org/officeDocument/2006/relationships/slideLayout" Target="../slideLayouts/slideLayout53.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 Id="rId22"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BAE651-87A0-4C75-AEBC-0B5C3EA81F3F}" type="datetimeFigureOut">
              <a:rPr lang="id-ID" smtClean="0"/>
              <a:t>16/09/2019</a:t>
            </a:fld>
            <a:endParaRPr lang="id-ID"/>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87207C-5211-46B9-B85F-2D48806FCAF4}" type="slidenum">
              <a:rPr lang="id-ID" smtClean="0"/>
              <a:t>‹#›</a:t>
            </a:fld>
            <a:endParaRPr lang="id-ID"/>
          </a:p>
        </p:txBody>
      </p:sp>
    </p:spTree>
    <p:extLst>
      <p:ext uri="{BB962C8B-B14F-4D97-AF65-F5344CB8AC3E}">
        <p14:creationId xmlns:p14="http://schemas.microsoft.com/office/powerpoint/2010/main" val="231266676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81" r:id="rId9"/>
    <p:sldLayoutId id="2147483682" r:id="rId10"/>
    <p:sldLayoutId id="2147483678" r:id="rId11"/>
    <p:sldLayoutId id="2147483679" r:id="rId12"/>
    <p:sldLayoutId id="2147483675" r:id="rId13"/>
    <p:sldLayoutId id="2147483674" r:id="rId14"/>
    <p:sldLayoutId id="2147483673" r:id="rId15"/>
    <p:sldLayoutId id="2147483672" r:id="rId16"/>
    <p:sldLayoutId id="2147483671" r:id="rId17"/>
    <p:sldLayoutId id="2147483670" r:id="rId18"/>
    <p:sldLayoutId id="2147483668" r:id="rId19"/>
    <p:sldLayoutId id="2147483669" r:id="rId20"/>
    <p:sldLayoutId id="2147483667" r:id="rId21"/>
    <p:sldLayoutId id="2147483665" r:id="rId22"/>
    <p:sldLayoutId id="2147483666" r:id="rId23"/>
    <p:sldLayoutId id="2147483662" r:id="rId24"/>
    <p:sldLayoutId id="2147483676" r:id="rId25"/>
    <p:sldLayoutId id="2147483677" r:id="rId26"/>
    <p:sldLayoutId id="2147483664" r:id="rId27"/>
    <p:sldLayoutId id="2147483663" r:id="rId28"/>
    <p:sldLayoutId id="2147483661" r:id="rId29"/>
    <p:sldLayoutId id="2147483680" r:id="rId30"/>
    <p:sldLayoutId id="2147483656" r:id="rId31"/>
    <p:sldLayoutId id="2147483657" r:id="rId32"/>
    <p:sldLayoutId id="2147483658" r:id="rId33"/>
    <p:sldLayoutId id="2147483659" r:id="rId3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Calibri" panose="020F0502020204030204" pitchFamily="34" charset="0"/>
              </a:defRPr>
            </a:lvl1pPr>
          </a:lstStyle>
          <a:p>
            <a:pPr fontAlgn="base">
              <a:spcBef>
                <a:spcPct val="0"/>
              </a:spcBef>
              <a:spcAft>
                <a:spcPct val="0"/>
              </a:spcAft>
            </a:pPr>
            <a:fld id="{E53A4D8D-77EE-4812-80B0-078AB52BA30D}" type="datetimeFigureOut">
              <a:rPr lang="en-US" smtClean="0">
                <a:solidFill>
                  <a:prstClr val="black">
                    <a:tint val="75000"/>
                  </a:prstClr>
                </a:solidFill>
                <a:ea typeface="ＭＳ Ｐゴシック" charset="0"/>
              </a:rPr>
              <a:pPr fontAlgn="base">
                <a:spcBef>
                  <a:spcPct val="0"/>
                </a:spcBef>
                <a:spcAft>
                  <a:spcPct val="0"/>
                </a:spcAft>
              </a:pPr>
              <a:t>16-Sep-19</a:t>
            </a:fld>
            <a:endParaRPr lang="en-US" dirty="0">
              <a:solidFill>
                <a:prstClr val="black">
                  <a:tint val="75000"/>
                </a:prstClr>
              </a:solidFill>
              <a:ea typeface="ＭＳ Ｐゴシック" charset="0"/>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Calibri" panose="020F0502020204030204" pitchFamily="34" charset="0"/>
              </a:defRPr>
            </a:lvl1pPr>
          </a:lstStyle>
          <a:p>
            <a:pPr fontAlgn="base">
              <a:spcBef>
                <a:spcPct val="0"/>
              </a:spcBef>
              <a:spcAft>
                <a:spcPct val="0"/>
              </a:spcAft>
            </a:pPr>
            <a:endParaRPr lang="en-US" dirty="0">
              <a:solidFill>
                <a:prstClr val="black">
                  <a:tint val="75000"/>
                </a:prstClr>
              </a:solidFill>
              <a:ea typeface="ＭＳ Ｐゴシック" charset="0"/>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Calibri" panose="020F0502020204030204" pitchFamily="34" charset="0"/>
              </a:defRPr>
            </a:lvl1pPr>
          </a:lstStyle>
          <a:p>
            <a:pPr fontAlgn="base">
              <a:spcBef>
                <a:spcPct val="0"/>
              </a:spcBef>
              <a:spcAft>
                <a:spcPct val="0"/>
              </a:spcAft>
            </a:pPr>
            <a:fld id="{0AA55C1C-73DA-4C86-894D-C0961AA56963}" type="slidenum">
              <a:rPr lang="en-US" smtClean="0">
                <a:solidFill>
                  <a:prstClr val="black">
                    <a:tint val="75000"/>
                  </a:prstClr>
                </a:solidFill>
                <a:ea typeface="ＭＳ Ｐゴシック" charset="0"/>
              </a:rPr>
              <a:pPr fontAlgn="base">
                <a:spcBef>
                  <a:spcPct val="0"/>
                </a:spcBef>
                <a:spcAft>
                  <a:spcPct val="0"/>
                </a:spcAft>
              </a:pPr>
              <a:t>‹#›</a:t>
            </a:fld>
            <a:endParaRPr lang="en-US" dirty="0">
              <a:solidFill>
                <a:prstClr val="black">
                  <a:tint val="75000"/>
                </a:prstClr>
              </a:solidFill>
              <a:ea typeface="ＭＳ Ｐゴシック" charset="0"/>
            </a:endParaRPr>
          </a:p>
        </p:txBody>
      </p:sp>
    </p:spTree>
    <p:extLst>
      <p:ext uri="{BB962C8B-B14F-4D97-AF65-F5344CB8AC3E}">
        <p14:creationId xmlns:p14="http://schemas.microsoft.com/office/powerpoint/2010/main" val="3267288987"/>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 id="2147483699" r:id="rId16"/>
    <p:sldLayoutId id="2147483700" r:id="rId17"/>
    <p:sldLayoutId id="2147483701" r:id="rId18"/>
    <p:sldLayoutId id="2147483702" r:id="rId19"/>
    <p:sldLayoutId id="2147483703" r:id="rId20"/>
    <p:sldLayoutId id="2147483704" r:id="rId21"/>
    <p:sldLayoutId id="2147483705" r:id="rId22"/>
    <p:sldLayoutId id="2147483706" r:id="rId23"/>
    <p:sldLayoutId id="2147483707" r:id="rId24"/>
  </p:sldLayoutIdLst>
  <p:txStyles>
    <p:titleStyle>
      <a:lvl1pPr algn="l" defTabSz="914400" rtl="0" eaLnBrk="1" latinLnBrk="0" hangingPunct="1">
        <a:spcBef>
          <a:spcPct val="0"/>
        </a:spcBef>
        <a:buNone/>
        <a:defRPr sz="4400" b="0" i="0" u="none" kern="1200">
          <a:solidFill>
            <a:schemeClr val="tx1"/>
          </a:solidFill>
          <a:latin typeface="Calibri" panose="020F0502020204030204" pitchFamily="34" charset="0"/>
          <a:ea typeface="+mj-ea"/>
          <a:cs typeface="+mj-cs"/>
        </a:defRPr>
      </a:lvl1pPr>
    </p:titleStyle>
    <p:bodyStyle>
      <a:lvl1pPr marL="0" indent="0" algn="l" defTabSz="914400" rtl="0" eaLnBrk="1" latinLnBrk="0" hangingPunct="1">
        <a:spcBef>
          <a:spcPct val="20000"/>
        </a:spcBef>
        <a:buFont typeface="Arial" pitchFamily="34" charset="0"/>
        <a:buNone/>
        <a:defRPr sz="3200" kern="1200">
          <a:solidFill>
            <a:schemeClr val="tx1"/>
          </a:solidFill>
          <a:latin typeface="Calibri" panose="020F0502020204030204" pitchFamily="34" charset="0"/>
          <a:ea typeface="+mn-ea"/>
          <a:cs typeface="+mn-cs"/>
        </a:defRPr>
      </a:lvl1pPr>
      <a:lvl2pPr marL="742950" indent="-285750" algn="l" defTabSz="914400" rtl="0" eaLnBrk="1" latinLnBrk="0" hangingPunct="1">
        <a:spcBef>
          <a:spcPct val="20000"/>
        </a:spcBef>
        <a:buFont typeface="Arial" pitchFamily="34" charset="0"/>
        <a:buNone/>
        <a:defRPr sz="2800" b="0" i="0" u="none" kern="1200">
          <a:solidFill>
            <a:schemeClr val="tx1"/>
          </a:solidFill>
          <a:latin typeface="Calibri" panose="020F0502020204030204" pitchFamily="34" charset="0"/>
          <a:ea typeface="+mn-ea"/>
          <a:cs typeface="+mn-cs"/>
        </a:defRPr>
      </a:lvl2pPr>
      <a:lvl3pPr marL="1143000" indent="-228600" algn="l" defTabSz="914400" rtl="0" eaLnBrk="1" latinLnBrk="0" hangingPunct="1">
        <a:spcBef>
          <a:spcPct val="20000"/>
        </a:spcBef>
        <a:buFont typeface="Arial" pitchFamily="34" charset="0"/>
        <a:buNone/>
        <a:defRPr sz="2400" kern="1200">
          <a:solidFill>
            <a:schemeClr val="tx1"/>
          </a:solidFill>
          <a:latin typeface="Calibri" panose="020F0502020204030204" pitchFamily="34" charset="0"/>
          <a:ea typeface="+mn-ea"/>
          <a:cs typeface="+mn-cs"/>
        </a:defRPr>
      </a:lvl3pPr>
      <a:lvl4pPr marL="1600200" indent="-228600" algn="l" defTabSz="914400" rtl="0" eaLnBrk="1" latinLnBrk="0" hangingPunct="1">
        <a:spcBef>
          <a:spcPct val="20000"/>
        </a:spcBef>
        <a:buFont typeface="Arial" pitchFamily="34" charset="0"/>
        <a:buNone/>
        <a:defRPr sz="2000" kern="1200">
          <a:solidFill>
            <a:schemeClr val="tx1"/>
          </a:solidFill>
          <a:latin typeface="Calibri" panose="020F0502020204030204" pitchFamily="34" charset="0"/>
          <a:ea typeface="+mn-ea"/>
          <a:cs typeface="+mn-cs"/>
        </a:defRPr>
      </a:lvl4pPr>
      <a:lvl5pPr marL="2057400" indent="-228600" algn="l" defTabSz="914400" rtl="0" eaLnBrk="1" latinLnBrk="0" hangingPunct="1">
        <a:spcBef>
          <a:spcPct val="20000"/>
        </a:spcBef>
        <a:buFont typeface="Arial" pitchFamily="34" charset="0"/>
        <a:buNone/>
        <a:defRPr sz="2000" kern="1200">
          <a:solidFill>
            <a:schemeClr val="tx1"/>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35.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8" Type="http://schemas.openxmlformats.org/officeDocument/2006/relationships/hyperlink" Target="http://www.brookstreetequity.com/" TargetMode="External"/><Relationship Id="rId3" Type="http://schemas.openxmlformats.org/officeDocument/2006/relationships/hyperlink" Target="http://www.navigator-consulting.com/" TargetMode="External"/><Relationship Id="rId7" Type="http://schemas.openxmlformats.org/officeDocument/2006/relationships/hyperlink" Target="http://www.milkplan.gr/" TargetMode="External"/><Relationship Id="rId2" Type="http://schemas.openxmlformats.org/officeDocument/2006/relationships/image" Target="../media/image6.png"/><Relationship Id="rId1" Type="http://schemas.openxmlformats.org/officeDocument/2006/relationships/slideLayout" Target="../slideLayouts/slideLayout27.xml"/><Relationship Id="rId6" Type="http://schemas.openxmlformats.org/officeDocument/2006/relationships/hyperlink" Target="http://www.mastihashop.com/" TargetMode="External"/><Relationship Id="rId11" Type="http://schemas.openxmlformats.org/officeDocument/2006/relationships/hyperlink" Target="http://www.navigator-consulting.com/news/2019/02/12/166" TargetMode="External"/><Relationship Id="rId5" Type="http://schemas.openxmlformats.org/officeDocument/2006/relationships/hyperlink" Target="http://www.innovationcentre.eu/" TargetMode="External"/><Relationship Id="rId10" Type="http://schemas.openxmlformats.org/officeDocument/2006/relationships/hyperlink" Target="https://ec.europa.eu/programmes/horizon2020/en/h2020-section/sme-instrument" TargetMode="External"/><Relationship Id="rId4" Type="http://schemas.openxmlformats.org/officeDocument/2006/relationships/hyperlink" Target="http://www.numenorcapital.com/" TargetMode="External"/><Relationship Id="rId9" Type="http://schemas.openxmlformats.org/officeDocument/2006/relationships/hyperlink" Target="http://nanophos.com/gre/"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4" descr="https://iblue.interreg-med.eu/fileadmin/user_upload/Sites/Blue_Growth/Projects/iBLUE/News_events/IMG_nodo.jpg"/>
          <p:cNvPicPr>
            <a:picLocks noChangeAspect="1" noChangeArrowheads="1"/>
          </p:cNvPicPr>
          <p:nvPr/>
        </p:nvPicPr>
        <p:blipFill rotWithShape="1">
          <a:blip r:embed="rId2">
            <a:extLst>
              <a:ext uri="{28A0092B-C50C-407E-A947-70E740481C1C}">
                <a14:useLocalDpi xmlns:a14="http://schemas.microsoft.com/office/drawing/2010/main" val="0"/>
              </a:ext>
            </a:extLst>
          </a:blip>
          <a:srcRect r="9862"/>
          <a:stretch/>
        </p:blipFill>
        <p:spPr bwMode="auto">
          <a:xfrm>
            <a:off x="1" y="-90000"/>
            <a:ext cx="12240683" cy="69480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https://iblue.interreg-med.eu/fileadmin/_processed_/6/e/csm_LOGO_COLOUR_iBlue_NO_BORDER_b9513a8ea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69044" y="188640"/>
            <a:ext cx="2292792" cy="72008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5807971" y="4365104"/>
            <a:ext cx="6240693" cy="2088232"/>
          </a:xfrm>
          <a:prstGeom prst="rect">
            <a:avLst/>
          </a:prstGeom>
        </p:spPr>
        <p:txBody>
          <a:bodyPr>
            <a:normAutofit fontScale="52500" lnSpcReduction="20000"/>
          </a:bodyPr>
          <a:lstStyle>
            <a:lvl1pPr algn="l" defTabSz="914400" rtl="0" eaLnBrk="1" latinLnBrk="0" hangingPunct="1">
              <a:spcBef>
                <a:spcPct val="0"/>
              </a:spcBef>
              <a:buNone/>
              <a:defRPr sz="4400" b="0" i="0" u="none" kern="1200">
                <a:solidFill>
                  <a:schemeClr val="tx1"/>
                </a:solidFill>
                <a:latin typeface="Calibri" panose="020F0502020204030204" pitchFamily="34" charset="0"/>
                <a:ea typeface="+mj-ea"/>
                <a:cs typeface="+mj-cs"/>
              </a:defRPr>
            </a:lvl1pPr>
          </a:lstStyle>
          <a:p>
            <a:r>
              <a:rPr lang="en-US" b="1" dirty="0" smtClean="0">
                <a:solidFill>
                  <a:prstClr val="black"/>
                </a:solidFill>
              </a:rPr>
              <a:t>3-PBM </a:t>
            </a:r>
            <a:r>
              <a:rPr lang="en-US" b="1" dirty="0" smtClean="0">
                <a:solidFill>
                  <a:prstClr val="black"/>
                </a:solidFill>
              </a:rPr>
              <a:t>methodology: from </a:t>
            </a:r>
            <a:r>
              <a:rPr lang="en-US" b="1" dirty="0" smtClean="0">
                <a:solidFill>
                  <a:prstClr val="black"/>
                </a:solidFill>
              </a:rPr>
              <a:t>Theory to </a:t>
            </a:r>
            <a:r>
              <a:rPr lang="en-US" b="1" dirty="0" smtClean="0">
                <a:solidFill>
                  <a:prstClr val="black"/>
                </a:solidFill>
              </a:rPr>
              <a:t>Practice</a:t>
            </a:r>
          </a:p>
          <a:p>
            <a:endParaRPr lang="en-US" b="1" dirty="0">
              <a:solidFill>
                <a:prstClr val="black"/>
              </a:solidFill>
            </a:endParaRPr>
          </a:p>
          <a:p>
            <a:r>
              <a:rPr lang="en-US" b="1" dirty="0" smtClean="0">
                <a:solidFill>
                  <a:prstClr val="black"/>
                </a:solidFill>
              </a:rPr>
              <a:t>‘The Case of Cypriot Pilot Actions’</a:t>
            </a:r>
            <a:endParaRPr lang="en-US" b="1" dirty="0" smtClean="0">
              <a:solidFill>
                <a:prstClr val="black"/>
              </a:solidFill>
            </a:endParaRPr>
          </a:p>
          <a:p>
            <a:endParaRPr lang="en-US" sz="3300" dirty="0">
              <a:solidFill>
                <a:prstClr val="black"/>
              </a:solidFill>
            </a:endParaRPr>
          </a:p>
          <a:p>
            <a:endParaRPr lang="en-US" sz="3300" dirty="0" smtClean="0">
              <a:solidFill>
                <a:prstClr val="black"/>
              </a:solidFill>
            </a:endParaRPr>
          </a:p>
          <a:p>
            <a:pPr>
              <a:lnSpc>
                <a:spcPct val="120000"/>
              </a:lnSpc>
            </a:pPr>
            <a:r>
              <a:rPr lang="en-US" sz="3300" dirty="0" smtClean="0">
                <a:solidFill>
                  <a:prstClr val="black"/>
                </a:solidFill>
              </a:rPr>
              <a:t>Limassol </a:t>
            </a:r>
            <a:r>
              <a:rPr lang="en-US" sz="3300" dirty="0" smtClean="0">
                <a:solidFill>
                  <a:prstClr val="black"/>
                </a:solidFill>
              </a:rPr>
              <a:t>19.09.2019</a:t>
            </a:r>
            <a:endParaRPr lang="en-US" sz="3300" dirty="0" smtClean="0">
              <a:solidFill>
                <a:prstClr val="black"/>
              </a:solidFill>
            </a:endParaRPr>
          </a:p>
          <a:p>
            <a:pPr>
              <a:lnSpc>
                <a:spcPct val="120000"/>
              </a:lnSpc>
            </a:pPr>
            <a:r>
              <a:rPr lang="en-GB" sz="3600" b="1" dirty="0" smtClean="0">
                <a:solidFill>
                  <a:prstClr val="black"/>
                </a:solidFill>
              </a:rPr>
              <a:t>Philip </a:t>
            </a:r>
            <a:r>
              <a:rPr lang="en-GB" sz="3600" b="1" dirty="0" err="1">
                <a:solidFill>
                  <a:prstClr val="black"/>
                </a:solidFill>
              </a:rPr>
              <a:t>Ammerman</a:t>
            </a:r>
            <a:endParaRPr lang="en-US" sz="3300" b="1" dirty="0" smtClean="0">
              <a:solidFill>
                <a:prstClr val="black"/>
              </a:solidFill>
            </a:endParaRPr>
          </a:p>
        </p:txBody>
      </p:sp>
      <p:pic>
        <p:nvPicPr>
          <p:cNvPr id="7" name="Picture 2" descr="Navigator Cosulting">
            <a:extLst>
              <a:ext uri="{FF2B5EF4-FFF2-40B4-BE49-F238E27FC236}">
                <a16:creationId xmlns:a16="http://schemas.microsoft.com/office/drawing/2014/main" xmlns="" id="{910F8E96-8B28-4C9A-85E4-EB4B503897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67524" y="5738293"/>
            <a:ext cx="2396921" cy="4660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3487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F43F0C66-0ED9-4700-8C29-1B9BA14BA647}"/>
              </a:ext>
            </a:extLst>
          </p:cNvPr>
          <p:cNvSpPr/>
          <p:nvPr/>
        </p:nvSpPr>
        <p:spPr>
          <a:xfrm>
            <a:off x="6096"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pic>
        <p:nvPicPr>
          <p:cNvPr id="11" name="Bild 7">
            <a:extLst>
              <a:ext uri="{FF2B5EF4-FFF2-40B4-BE49-F238E27FC236}">
                <a16:creationId xmlns:a16="http://schemas.microsoft.com/office/drawing/2014/main" xmlns="" id="{A88F85E8-FAE0-4FD7-BBF7-E874FB16C8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775769" y="75671"/>
            <a:ext cx="341313"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xmlns="" id="{A7C8D8CC-D152-427F-AF36-625474DCDBD3}"/>
              </a:ext>
            </a:extLst>
          </p:cNvPr>
          <p:cNvSpPr txBox="1"/>
          <p:nvPr/>
        </p:nvSpPr>
        <p:spPr>
          <a:xfrm>
            <a:off x="222581" y="275578"/>
            <a:ext cx="8340745" cy="646331"/>
          </a:xfrm>
          <a:prstGeom prst="rect">
            <a:avLst/>
          </a:prstGeom>
          <a:noFill/>
        </p:spPr>
        <p:txBody>
          <a:bodyPr wrap="none" rtlCol="0">
            <a:spAutoFit/>
          </a:bodyPr>
          <a:lstStyle/>
          <a:p>
            <a:r>
              <a:rPr lang="en-US" sz="3600" b="1" spc="300" dirty="0">
                <a:solidFill>
                  <a:schemeClr val="tx1">
                    <a:lumMod val="95000"/>
                    <a:lumOff val="5000"/>
                  </a:schemeClr>
                </a:solidFill>
                <a:latin typeface="Arial Nova" panose="020B0504020202020204" pitchFamily="34" charset="0"/>
              </a:rPr>
              <a:t>KEY ISSUES FOR 3-PBM MODEL</a:t>
            </a:r>
            <a:endParaRPr lang="id-ID" sz="3600" b="1" spc="300" dirty="0">
              <a:solidFill>
                <a:schemeClr val="tx1">
                  <a:lumMod val="95000"/>
                  <a:lumOff val="5000"/>
                </a:schemeClr>
              </a:solidFill>
              <a:latin typeface="Arial Nova" panose="020B0504020202020204" pitchFamily="34" charset="0"/>
            </a:endParaRPr>
          </a:p>
        </p:txBody>
      </p:sp>
      <p:sp>
        <p:nvSpPr>
          <p:cNvPr id="6" name="TextBox 5">
            <a:extLst>
              <a:ext uri="{FF2B5EF4-FFF2-40B4-BE49-F238E27FC236}">
                <a16:creationId xmlns:a16="http://schemas.microsoft.com/office/drawing/2014/main" xmlns="" id="{8F8EE69B-54CD-426E-946B-EABC0121CC41}"/>
              </a:ext>
            </a:extLst>
          </p:cNvPr>
          <p:cNvSpPr txBox="1"/>
          <p:nvPr/>
        </p:nvSpPr>
        <p:spPr>
          <a:xfrm>
            <a:off x="222580" y="1071802"/>
            <a:ext cx="9167227" cy="5786199"/>
          </a:xfrm>
          <a:prstGeom prst="rect">
            <a:avLst/>
          </a:prstGeom>
          <a:noFill/>
        </p:spPr>
        <p:txBody>
          <a:bodyPr wrap="square" rtlCol="0">
            <a:spAutoFit/>
          </a:bodyPr>
          <a:lstStyle/>
          <a:p>
            <a:pPr marL="342900" indent="-342900">
              <a:spcBef>
                <a:spcPts val="1200"/>
              </a:spcBef>
              <a:buAutoNum type="arabicPeriod"/>
            </a:pPr>
            <a:r>
              <a:rPr lang="en-US" sz="1600" dirty="0">
                <a:latin typeface="Arial Nova" panose="020B0504020202020204" pitchFamily="34" charset="0"/>
              </a:rPr>
              <a:t>The selection of companies informs their ability to implement this model. Most small companies work experientially, not strategically. </a:t>
            </a:r>
          </a:p>
          <a:p>
            <a:pPr marL="342900" indent="-342900">
              <a:spcBef>
                <a:spcPts val="1200"/>
              </a:spcBef>
              <a:buAutoNum type="arabicPeriod"/>
            </a:pPr>
            <a:r>
              <a:rPr lang="en-US" sz="1600" dirty="0">
                <a:latin typeface="Arial Nova" panose="020B0504020202020204" pitchFamily="34" charset="0"/>
              </a:rPr>
              <a:t>When confronted by a theoretical model promoting sustainability, enterprise managers need evidence of the tangible benefit offered by the model. There needs to be a clear link between environmental and social sustainability and profitability for a company. </a:t>
            </a:r>
          </a:p>
          <a:p>
            <a:pPr marL="342900" indent="-342900">
              <a:spcBef>
                <a:spcPts val="1200"/>
              </a:spcBef>
              <a:buAutoNum type="arabicPeriod"/>
            </a:pPr>
            <a:r>
              <a:rPr lang="en-US" sz="1600" dirty="0">
                <a:latin typeface="Arial Nova" panose="020B0504020202020204" pitchFamily="34" charset="0"/>
              </a:rPr>
              <a:t>Many companies are already paying a high price for mandated environmental or social services (e.g. Green Point, GESY) and do not see a quality or quantity benefit, or are confronted by the need to double-pay services. </a:t>
            </a:r>
          </a:p>
          <a:p>
            <a:pPr marL="342900" indent="-342900">
              <a:spcBef>
                <a:spcPts val="1200"/>
              </a:spcBef>
              <a:buAutoNum type="arabicPeriod"/>
            </a:pPr>
            <a:r>
              <a:rPr lang="en-US" sz="1600" dirty="0">
                <a:latin typeface="Arial Nova" panose="020B0504020202020204" pitchFamily="34" charset="0"/>
              </a:rPr>
              <a:t>The methodological links between the BCM, RPV and the 3-PBM Model need to be further established. BCM and RPV examine the status-quo in a superficial manner. The Manufacturing Sustainability Index provides for a very wide range of detailed indicators that are either input linked (not output-oriented) or often beyond the capacity of small manufacturing firms to realistically address. </a:t>
            </a:r>
          </a:p>
          <a:p>
            <a:pPr marL="342900" indent="-342900">
              <a:spcBef>
                <a:spcPts val="1200"/>
              </a:spcBef>
              <a:buAutoNum type="arabicPeriod"/>
            </a:pPr>
            <a:r>
              <a:rPr lang="en-US" sz="1600" dirty="0">
                <a:latin typeface="Arial Nova" panose="020B0504020202020204" pitchFamily="34" charset="0"/>
              </a:rPr>
              <a:t>The relevance of other strategic management and analysis models, such as the Balanced Scorecard, should be reviewed for relevance to small enterprises and the ease of implementation. </a:t>
            </a:r>
          </a:p>
          <a:p>
            <a:pPr marL="342900" indent="-342900">
              <a:spcBef>
                <a:spcPts val="1200"/>
              </a:spcBef>
              <a:buAutoNum type="arabicPeriod"/>
            </a:pPr>
            <a:r>
              <a:rPr lang="en-US" sz="1600" dirty="0">
                <a:latin typeface="Arial Nova" panose="020B0504020202020204" pitchFamily="34" charset="0"/>
              </a:rPr>
              <a:t>Evidence from other projects, sectors and economic cycles shows that in an economic downturn, or a period of high competitiveness, companies that have made sustainability a key to their business model often face higher volatility effects, as their customers seek cheaper solutions. What are the true costs and benefits of sustainability over multiple business cycles? </a:t>
            </a:r>
            <a:endParaRPr lang="x-none" sz="1600" dirty="0">
              <a:latin typeface="Arial Nova" panose="020B0504020202020204" pitchFamily="34" charset="0"/>
            </a:endParaRPr>
          </a:p>
        </p:txBody>
      </p:sp>
      <p:sp>
        <p:nvSpPr>
          <p:cNvPr id="7" name="TextBox 6">
            <a:extLst>
              <a:ext uri="{FF2B5EF4-FFF2-40B4-BE49-F238E27FC236}">
                <a16:creationId xmlns:a16="http://schemas.microsoft.com/office/drawing/2014/main" xmlns="" id="{8ED9A551-3786-4D8F-A8B7-E507CF444776}"/>
              </a:ext>
            </a:extLst>
          </p:cNvPr>
          <p:cNvSpPr txBox="1"/>
          <p:nvPr/>
        </p:nvSpPr>
        <p:spPr>
          <a:xfrm>
            <a:off x="9745555" y="1071803"/>
            <a:ext cx="2223867" cy="4524315"/>
          </a:xfrm>
          <a:prstGeom prst="rect">
            <a:avLst/>
          </a:prstGeom>
          <a:solidFill>
            <a:srgbClr val="064BBA"/>
          </a:solidFill>
        </p:spPr>
        <p:txBody>
          <a:bodyPr wrap="square" rtlCol="0">
            <a:spAutoFit/>
          </a:bodyPr>
          <a:lstStyle/>
          <a:p>
            <a:r>
              <a:rPr lang="en-US" sz="1600" dirty="0">
                <a:solidFill>
                  <a:schemeClr val="bg1"/>
                </a:solidFill>
                <a:latin typeface="Arial Nova" panose="020B0504020202020204" pitchFamily="34" charset="0"/>
              </a:rPr>
              <a:t>This could be a highly useful solution for governments seeking to understand the competitiveness of local manufacturing industry. </a:t>
            </a:r>
          </a:p>
          <a:p>
            <a:endParaRPr lang="en-US" sz="1600" dirty="0">
              <a:solidFill>
                <a:schemeClr val="bg1"/>
              </a:solidFill>
              <a:latin typeface="Arial Nova" panose="020B0504020202020204" pitchFamily="34" charset="0"/>
            </a:endParaRPr>
          </a:p>
          <a:p>
            <a:r>
              <a:rPr lang="en-US" sz="1600" dirty="0">
                <a:solidFill>
                  <a:schemeClr val="bg1"/>
                </a:solidFill>
                <a:latin typeface="Arial Nova" panose="020B0504020202020204" pitchFamily="34" charset="0"/>
              </a:rPr>
              <a:t>Additional work is needed to ensure there are practical and tangible benefits for small enterprises. </a:t>
            </a:r>
          </a:p>
          <a:p>
            <a:endParaRPr lang="en-US" sz="1600" dirty="0">
              <a:solidFill>
                <a:schemeClr val="bg1"/>
              </a:solidFill>
              <a:latin typeface="Arial Nova" panose="020B0504020202020204" pitchFamily="34" charset="0"/>
            </a:endParaRPr>
          </a:p>
          <a:p>
            <a:r>
              <a:rPr lang="en-US" sz="1600" dirty="0">
                <a:solidFill>
                  <a:schemeClr val="bg1"/>
                </a:solidFill>
                <a:latin typeface="Arial Nova" panose="020B0504020202020204" pitchFamily="34" charset="0"/>
              </a:rPr>
              <a:t>Additional methodological work would strengthen the quality of results. </a:t>
            </a:r>
            <a:endParaRPr lang="x-none" sz="1600" dirty="0">
              <a:solidFill>
                <a:schemeClr val="bg1"/>
              </a:solidFill>
              <a:latin typeface="Arial Nova" panose="020B0504020202020204" pitchFamily="34" charset="0"/>
            </a:endParaRPr>
          </a:p>
        </p:txBody>
      </p:sp>
    </p:spTree>
    <p:extLst>
      <p:ext uri="{BB962C8B-B14F-4D97-AF65-F5344CB8AC3E}">
        <p14:creationId xmlns:p14="http://schemas.microsoft.com/office/powerpoint/2010/main" val="1223047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F43F0C66-0ED9-4700-8C29-1B9BA14BA647}"/>
              </a:ext>
            </a:extLst>
          </p:cNvPr>
          <p:cNvSpPr/>
          <p:nvPr/>
        </p:nvSpPr>
        <p:spPr>
          <a:xfrm>
            <a:off x="6096"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pic>
        <p:nvPicPr>
          <p:cNvPr id="11" name="Bild 7">
            <a:extLst>
              <a:ext uri="{FF2B5EF4-FFF2-40B4-BE49-F238E27FC236}">
                <a16:creationId xmlns:a16="http://schemas.microsoft.com/office/drawing/2014/main" xmlns="" id="{A88F85E8-FAE0-4FD7-BBF7-E874FB16C8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775769" y="75671"/>
            <a:ext cx="341313"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xmlns="" id="{A7C8D8CC-D152-427F-AF36-625474DCDBD3}"/>
              </a:ext>
            </a:extLst>
          </p:cNvPr>
          <p:cNvSpPr txBox="1"/>
          <p:nvPr/>
        </p:nvSpPr>
        <p:spPr>
          <a:xfrm>
            <a:off x="222579" y="275578"/>
            <a:ext cx="5096267" cy="646331"/>
          </a:xfrm>
          <a:prstGeom prst="rect">
            <a:avLst/>
          </a:prstGeom>
          <a:noFill/>
        </p:spPr>
        <p:txBody>
          <a:bodyPr wrap="none" rtlCol="0">
            <a:spAutoFit/>
          </a:bodyPr>
          <a:lstStyle/>
          <a:p>
            <a:r>
              <a:rPr lang="en-US" sz="3600" b="1" spc="300" dirty="0">
                <a:solidFill>
                  <a:schemeClr val="tx1">
                    <a:lumMod val="95000"/>
                    <a:lumOff val="5000"/>
                  </a:schemeClr>
                </a:solidFill>
                <a:latin typeface="Arial Nova" panose="020B0504020202020204" pitchFamily="34" charset="0"/>
              </a:rPr>
              <a:t>PHILIP AMMERMAN</a:t>
            </a:r>
            <a:endParaRPr lang="id-ID" sz="3600" b="1" spc="300" dirty="0">
              <a:solidFill>
                <a:schemeClr val="tx1">
                  <a:lumMod val="95000"/>
                  <a:lumOff val="5000"/>
                </a:schemeClr>
              </a:solidFill>
              <a:latin typeface="Arial Nova" panose="020B0504020202020204" pitchFamily="34" charset="0"/>
            </a:endParaRPr>
          </a:p>
        </p:txBody>
      </p:sp>
      <p:sp>
        <p:nvSpPr>
          <p:cNvPr id="6" name="TextBox 5">
            <a:extLst>
              <a:ext uri="{FF2B5EF4-FFF2-40B4-BE49-F238E27FC236}">
                <a16:creationId xmlns:a16="http://schemas.microsoft.com/office/drawing/2014/main" xmlns="" id="{8F8EE69B-54CD-426E-946B-EABC0121CC41}"/>
              </a:ext>
            </a:extLst>
          </p:cNvPr>
          <p:cNvSpPr txBox="1"/>
          <p:nvPr/>
        </p:nvSpPr>
        <p:spPr>
          <a:xfrm>
            <a:off x="510882" y="1319447"/>
            <a:ext cx="10747055" cy="5478423"/>
          </a:xfrm>
          <a:prstGeom prst="rect">
            <a:avLst/>
          </a:prstGeom>
          <a:noFill/>
        </p:spPr>
        <p:txBody>
          <a:bodyPr wrap="square" rtlCol="0">
            <a:spAutoFit/>
          </a:bodyPr>
          <a:lstStyle/>
          <a:p>
            <a:r>
              <a:rPr lang="en-GB" sz="1400" dirty="0">
                <a:latin typeface="Arial Nova" panose="020B0504020202020204" pitchFamily="34" charset="0"/>
              </a:rPr>
              <a:t>Philip is a consultant, entrepreneur and investment advisor who has advised start-ups, investors and enterprises on digital disruption, internationalisation and investment-led growth since 1994. He is founder of </a:t>
            </a:r>
            <a:r>
              <a:rPr lang="en-GB" sz="1400" u="sng" dirty="0">
                <a:latin typeface="Arial Nova" panose="020B0504020202020204" pitchFamily="34" charset="0"/>
                <a:hlinkClick r:id="rId3"/>
              </a:rPr>
              <a:t>Navigator Consulting</a:t>
            </a:r>
            <a:r>
              <a:rPr lang="en-GB" sz="1400" dirty="0">
                <a:latin typeface="Arial Nova" panose="020B0504020202020204" pitchFamily="34" charset="0"/>
              </a:rPr>
              <a:t>, </a:t>
            </a:r>
            <a:r>
              <a:rPr lang="en-GB" sz="1400" u="sng" dirty="0" err="1">
                <a:latin typeface="Arial Nova" panose="020B0504020202020204" pitchFamily="34" charset="0"/>
                <a:hlinkClick r:id="rId4"/>
              </a:rPr>
              <a:t>Numenor</a:t>
            </a:r>
            <a:r>
              <a:rPr lang="en-GB" sz="1400" u="sng" dirty="0">
                <a:latin typeface="Arial Nova" panose="020B0504020202020204" pitchFamily="34" charset="0"/>
                <a:hlinkClick r:id="rId4"/>
              </a:rPr>
              <a:t> Capital</a:t>
            </a:r>
            <a:r>
              <a:rPr lang="en-GB" sz="1400" dirty="0">
                <a:latin typeface="Arial Nova" panose="020B0504020202020204" pitchFamily="34" charset="0"/>
              </a:rPr>
              <a:t> and the </a:t>
            </a:r>
            <a:r>
              <a:rPr lang="en-GB" sz="1400" u="sng" dirty="0">
                <a:latin typeface="Arial Nova" panose="020B0504020202020204" pitchFamily="34" charset="0"/>
                <a:hlinkClick r:id="rId5"/>
              </a:rPr>
              <a:t>Centre for Innovation &amp; Entrepreneurship</a:t>
            </a:r>
            <a:r>
              <a:rPr lang="en-GB" sz="1400" dirty="0">
                <a:latin typeface="Arial Nova" panose="020B0504020202020204" pitchFamily="34" charset="0"/>
              </a:rPr>
              <a:t>.</a:t>
            </a:r>
          </a:p>
          <a:p>
            <a:r>
              <a:rPr lang="en-GB" sz="1400" dirty="0">
                <a:latin typeface="Arial Nova" panose="020B0504020202020204" pitchFamily="34" charset="0"/>
              </a:rPr>
              <a:t>  </a:t>
            </a:r>
          </a:p>
          <a:p>
            <a:r>
              <a:rPr lang="en-GB" sz="1400" dirty="0">
                <a:latin typeface="Arial Nova" panose="020B0504020202020204" pitchFamily="34" charset="0"/>
              </a:rPr>
              <a:t>He has advised on over 120 investment transactions with a total investment value exceeding € 6 billion. He has multi-sectoral experience in due diligence, business planning and financial modelling, in sectors including digital/tech start-ups and scale-ups, agri-food, manufacturing and hospitality.</a:t>
            </a:r>
          </a:p>
          <a:p>
            <a:r>
              <a:rPr lang="en-GB" sz="1400" dirty="0">
                <a:latin typeface="Arial Nova" panose="020B0504020202020204" pitchFamily="34" charset="0"/>
              </a:rPr>
              <a:t>  </a:t>
            </a:r>
          </a:p>
          <a:p>
            <a:r>
              <a:rPr lang="en-GB" sz="1400" dirty="0">
                <a:latin typeface="Arial Nova" panose="020B0504020202020204" pitchFamily="34" charset="0"/>
              </a:rPr>
              <a:t>In 2010, he founded the </a:t>
            </a:r>
            <a:r>
              <a:rPr lang="en-GB" sz="1400" u="sng" dirty="0">
                <a:latin typeface="Arial Nova" panose="020B0504020202020204" pitchFamily="34" charset="0"/>
                <a:hlinkClick r:id="rId5"/>
              </a:rPr>
              <a:t>Navigator Entrepreneurship Charter</a:t>
            </a:r>
            <a:r>
              <a:rPr lang="en-GB" sz="1400" dirty="0">
                <a:latin typeface="Arial Nova" panose="020B0504020202020204" pitchFamily="34" charset="0"/>
              </a:rPr>
              <a:t>, an initiative to support growth in Europe by investing in 10 new start-ups and spin-offs between 2010 and 2020. </a:t>
            </a:r>
          </a:p>
          <a:p>
            <a:r>
              <a:rPr lang="en-GB" sz="1400" dirty="0">
                <a:latin typeface="Arial Nova" panose="020B0504020202020204" pitchFamily="34" charset="0"/>
              </a:rPr>
              <a:t> </a:t>
            </a:r>
          </a:p>
          <a:p>
            <a:r>
              <a:rPr lang="en-GB" sz="1400" dirty="0">
                <a:latin typeface="Arial Nova" panose="020B0504020202020204" pitchFamily="34" charset="0"/>
              </a:rPr>
              <a:t>In 2019, he was appointed as Team Coordinator for Greece by the European Bank for Reconstruction and Development (EBRD), and is supporting innovative Greek companies in the field of competitiveness and internationalisation. Projects are underway for </a:t>
            </a:r>
            <a:r>
              <a:rPr lang="en-GB" sz="1400" u="sng" dirty="0" err="1">
                <a:latin typeface="Arial Nova" panose="020B0504020202020204" pitchFamily="34" charset="0"/>
                <a:hlinkClick r:id="rId6"/>
              </a:rPr>
              <a:t>Mastihashop</a:t>
            </a:r>
            <a:r>
              <a:rPr lang="en-GB" sz="1400" dirty="0">
                <a:latin typeface="Arial Nova" panose="020B0504020202020204" pitchFamily="34" charset="0"/>
              </a:rPr>
              <a:t>, an innovative food, cosmetics and </a:t>
            </a:r>
            <a:r>
              <a:rPr lang="en-GB" sz="1400" dirty="0" err="1">
                <a:latin typeface="Arial Nova" panose="020B0504020202020204" pitchFamily="34" charset="0"/>
              </a:rPr>
              <a:t>parapharmaceuticals</a:t>
            </a:r>
            <a:r>
              <a:rPr lang="en-GB" sz="1400" dirty="0">
                <a:latin typeface="Arial Nova" panose="020B0504020202020204" pitchFamily="34" charset="0"/>
              </a:rPr>
              <a:t> firm and </a:t>
            </a:r>
            <a:r>
              <a:rPr lang="en-GB" sz="1400" u="sng" dirty="0" err="1">
                <a:latin typeface="Arial Nova" panose="020B0504020202020204" pitchFamily="34" charset="0"/>
                <a:hlinkClick r:id="rId7"/>
              </a:rPr>
              <a:t>Milkplan</a:t>
            </a:r>
            <a:r>
              <a:rPr lang="en-GB" sz="1400" dirty="0">
                <a:latin typeface="Arial Nova" panose="020B0504020202020204" pitchFamily="34" charset="0"/>
              </a:rPr>
              <a:t>, an innovative dairy equipment manufacturer.</a:t>
            </a:r>
          </a:p>
          <a:p>
            <a:r>
              <a:rPr lang="en-GB" sz="1400" dirty="0">
                <a:latin typeface="Arial Nova" panose="020B0504020202020204" pitchFamily="34" charset="0"/>
              </a:rPr>
              <a:t> </a:t>
            </a:r>
          </a:p>
          <a:p>
            <a:r>
              <a:rPr lang="en-GB" sz="1400" dirty="0">
                <a:latin typeface="Arial Nova" panose="020B0504020202020204" pitchFamily="34" charset="0"/>
              </a:rPr>
              <a:t>Philip acts as regional portfolio manager for </a:t>
            </a:r>
            <a:r>
              <a:rPr lang="en-GB" sz="1400" u="sng" dirty="0" err="1">
                <a:latin typeface="Arial Nova" panose="020B0504020202020204" pitchFamily="34" charset="0"/>
                <a:hlinkClick r:id="rId8"/>
              </a:rPr>
              <a:t>Brookstreet</a:t>
            </a:r>
            <a:r>
              <a:rPr lang="en-GB" sz="1400" u="sng" dirty="0">
                <a:latin typeface="Arial Nova" panose="020B0504020202020204" pitchFamily="34" charset="0"/>
                <a:hlinkClick r:id="rId8"/>
              </a:rPr>
              <a:t> Equity Partners</a:t>
            </a:r>
            <a:r>
              <a:rPr lang="en-GB" sz="1400" dirty="0">
                <a:latin typeface="Arial Nova" panose="020B0504020202020204" pitchFamily="34" charset="0"/>
              </a:rPr>
              <a:t>, a London-based private equity firm active in tech and innovation investments. </a:t>
            </a:r>
            <a:r>
              <a:rPr lang="en-GB" sz="1400" dirty="0" err="1">
                <a:latin typeface="Arial Nova" panose="020B0504020202020204" pitchFamily="34" charset="0"/>
              </a:rPr>
              <a:t>Brookstreet</a:t>
            </a:r>
            <a:r>
              <a:rPr lang="en-GB" sz="1400" dirty="0">
                <a:latin typeface="Arial Nova" panose="020B0504020202020204" pitchFamily="34" charset="0"/>
              </a:rPr>
              <a:t> recently announced its first investment in Greece, in the nanotechnology firm </a:t>
            </a:r>
            <a:r>
              <a:rPr lang="en-GB" sz="1400" u="sng" dirty="0" err="1">
                <a:latin typeface="Arial Nova" panose="020B0504020202020204" pitchFamily="34" charset="0"/>
                <a:hlinkClick r:id="rId9"/>
              </a:rPr>
              <a:t>Nanophos</a:t>
            </a:r>
            <a:r>
              <a:rPr lang="en-GB" sz="1400" dirty="0">
                <a:latin typeface="Arial Nova" panose="020B0504020202020204" pitchFamily="34" charset="0"/>
              </a:rPr>
              <a:t>.</a:t>
            </a:r>
          </a:p>
          <a:p>
            <a:r>
              <a:rPr lang="en-GB" sz="1400" dirty="0">
                <a:latin typeface="Arial Nova" panose="020B0504020202020204" pitchFamily="34" charset="0"/>
              </a:rPr>
              <a:t> </a:t>
            </a:r>
          </a:p>
          <a:p>
            <a:r>
              <a:rPr lang="en-GB" sz="1400" dirty="0">
                <a:latin typeface="Arial Nova" panose="020B0504020202020204" pitchFamily="34" charset="0"/>
              </a:rPr>
              <a:t>He is a non-executive director of Redfin Capital, an asset management firm, and is an evaluator for the </a:t>
            </a:r>
            <a:r>
              <a:rPr lang="en-GB" sz="1400" u="sng" dirty="0">
                <a:latin typeface="Arial Nova" panose="020B0504020202020204" pitchFamily="34" charset="0"/>
                <a:hlinkClick r:id="rId10"/>
              </a:rPr>
              <a:t>European Commission's Horizon 2020 SME Instrument</a:t>
            </a:r>
            <a:r>
              <a:rPr lang="en-GB" sz="1400" dirty="0">
                <a:latin typeface="Arial Nova" panose="020B0504020202020204" pitchFamily="34" charset="0"/>
              </a:rPr>
              <a:t>. In Spring 2019, Philip was appointed as </a:t>
            </a:r>
            <a:r>
              <a:rPr lang="en-GB" sz="1400" u="sng" dirty="0">
                <a:latin typeface="Arial Nova" panose="020B0504020202020204" pitchFamily="34" charset="0"/>
                <a:hlinkClick r:id="rId11"/>
              </a:rPr>
              <a:t>Entrepreneur in Residence</a:t>
            </a:r>
            <a:r>
              <a:rPr lang="en-GB" sz="1400" dirty="0">
                <a:latin typeface="Arial Nova" panose="020B0504020202020204" pitchFamily="34" charset="0"/>
              </a:rPr>
              <a:t> at the University of Cyprus, Centre for Entrepreneurship.</a:t>
            </a:r>
          </a:p>
          <a:p>
            <a:r>
              <a:rPr lang="en-GB" sz="1400" dirty="0">
                <a:latin typeface="Arial Nova" panose="020B0504020202020204" pitchFamily="34" charset="0"/>
              </a:rPr>
              <a:t> </a:t>
            </a:r>
          </a:p>
          <a:p>
            <a:r>
              <a:rPr lang="en-GB" sz="1400" dirty="0">
                <a:latin typeface="Arial Nova" panose="020B0504020202020204" pitchFamily="34" charset="0"/>
              </a:rPr>
              <a:t>Philip studied at Princeton University and Cornell University’s School of Industrial and Labour Relations. He is also a graduate of </a:t>
            </a:r>
            <a:r>
              <a:rPr lang="en-GB" sz="1400" dirty="0" err="1">
                <a:latin typeface="Arial Nova" panose="020B0504020202020204" pitchFamily="34" charset="0"/>
              </a:rPr>
              <a:t>YCombinator’s</a:t>
            </a:r>
            <a:r>
              <a:rPr lang="en-GB" sz="1400" dirty="0">
                <a:latin typeface="Arial Nova" panose="020B0504020202020204" pitchFamily="34" charset="0"/>
              </a:rPr>
              <a:t> </a:t>
            </a:r>
            <a:r>
              <a:rPr lang="en-GB" sz="1400" dirty="0" err="1">
                <a:latin typeface="Arial Nova" panose="020B0504020202020204" pitchFamily="34" charset="0"/>
              </a:rPr>
              <a:t>Startup</a:t>
            </a:r>
            <a:r>
              <a:rPr lang="en-GB" sz="1400" dirty="0">
                <a:latin typeface="Arial Nova" panose="020B0504020202020204" pitchFamily="34" charset="0"/>
              </a:rPr>
              <a:t> School and the Oxford Fintech Programme.</a:t>
            </a:r>
          </a:p>
        </p:txBody>
      </p:sp>
    </p:spTree>
    <p:extLst>
      <p:ext uri="{BB962C8B-B14F-4D97-AF65-F5344CB8AC3E}">
        <p14:creationId xmlns:p14="http://schemas.microsoft.com/office/powerpoint/2010/main" val="827446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mage result for Yiotis boats">
            <a:extLst>
              <a:ext uri="{FF2B5EF4-FFF2-40B4-BE49-F238E27FC236}">
                <a16:creationId xmlns:a16="http://schemas.microsoft.com/office/drawing/2014/main" xmlns="" id="{B1F8B3B8-DA3A-437C-A510-BEB20C9380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2113937" y="427752"/>
            <a:ext cx="7669161" cy="923330"/>
          </a:xfrm>
          <a:prstGeom prst="rect">
            <a:avLst/>
          </a:prstGeom>
          <a:solidFill>
            <a:srgbClr val="002060">
              <a:alpha val="55000"/>
            </a:srgbClr>
          </a:solidFill>
        </p:spPr>
        <p:txBody>
          <a:bodyPr wrap="square" rtlCol="0">
            <a:spAutoFit/>
          </a:bodyPr>
          <a:lstStyle/>
          <a:p>
            <a:pPr algn="ctr"/>
            <a:r>
              <a:rPr lang="en-US" sz="5400" b="1" spc="300" dirty="0">
                <a:solidFill>
                  <a:schemeClr val="bg1"/>
                </a:solidFill>
                <a:latin typeface="Arial Nova" panose="020B0504020202020204" pitchFamily="34" charset="0"/>
              </a:rPr>
              <a:t>LESSONS LEARNED</a:t>
            </a:r>
            <a:endParaRPr lang="id-ID" sz="5400" b="1" spc="300" dirty="0">
              <a:solidFill>
                <a:schemeClr val="bg1"/>
              </a:solidFill>
              <a:latin typeface="Arial Nova" panose="020B0504020202020204" pitchFamily="34" charset="0"/>
            </a:endParaRPr>
          </a:p>
        </p:txBody>
      </p:sp>
      <p:pic>
        <p:nvPicPr>
          <p:cNvPr id="18" name="Bild 7">
            <a:extLst>
              <a:ext uri="{FF2B5EF4-FFF2-40B4-BE49-F238E27FC236}">
                <a16:creationId xmlns:a16="http://schemas.microsoft.com/office/drawing/2014/main" xmlns="" id="{8CE78DD6-48D3-4855-9377-764A1F2EFC1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775769" y="75671"/>
            <a:ext cx="341313"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7580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xmlns="" id="{2A9C39A6-9C5D-4EF0-B4AD-EDC2A8872612}"/>
              </a:ext>
            </a:extLst>
          </p:cNvPr>
          <p:cNvSpPr/>
          <p:nvPr/>
        </p:nvSpPr>
        <p:spPr>
          <a:xfrm>
            <a:off x="8117893" y="1694773"/>
            <a:ext cx="3137243" cy="454806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4" name="Rectangle 23">
            <a:extLst>
              <a:ext uri="{FF2B5EF4-FFF2-40B4-BE49-F238E27FC236}">
                <a16:creationId xmlns:a16="http://schemas.microsoft.com/office/drawing/2014/main" xmlns="" id="{9A2510CE-E04F-4BED-8888-3A1000EFCF44}"/>
              </a:ext>
            </a:extLst>
          </p:cNvPr>
          <p:cNvSpPr/>
          <p:nvPr/>
        </p:nvSpPr>
        <p:spPr>
          <a:xfrm>
            <a:off x="533057" y="1694773"/>
            <a:ext cx="3137243" cy="454806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Rectangle 2">
            <a:extLst>
              <a:ext uri="{FF2B5EF4-FFF2-40B4-BE49-F238E27FC236}">
                <a16:creationId xmlns:a16="http://schemas.microsoft.com/office/drawing/2014/main" xmlns="" id="{73A3A404-0A00-4E5D-BF49-B4F7F1069B92}"/>
              </a:ext>
            </a:extLst>
          </p:cNvPr>
          <p:cNvSpPr/>
          <p:nvPr/>
        </p:nvSpPr>
        <p:spPr>
          <a:xfrm>
            <a:off x="4327556" y="1695420"/>
            <a:ext cx="3137243" cy="454806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pic>
        <p:nvPicPr>
          <p:cNvPr id="11" name="Bild 7">
            <a:extLst>
              <a:ext uri="{FF2B5EF4-FFF2-40B4-BE49-F238E27FC236}">
                <a16:creationId xmlns:a16="http://schemas.microsoft.com/office/drawing/2014/main" xmlns="" id="{A88F85E8-FAE0-4FD7-BBF7-E874FB16C86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775769" y="75671"/>
            <a:ext cx="341313"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xmlns="" id="{A7C8D8CC-D152-427F-AF36-625474DCDBD3}"/>
              </a:ext>
            </a:extLst>
          </p:cNvPr>
          <p:cNvSpPr txBox="1"/>
          <p:nvPr/>
        </p:nvSpPr>
        <p:spPr>
          <a:xfrm>
            <a:off x="222580" y="275578"/>
            <a:ext cx="8763938" cy="646331"/>
          </a:xfrm>
          <a:prstGeom prst="rect">
            <a:avLst/>
          </a:prstGeom>
          <a:noFill/>
        </p:spPr>
        <p:txBody>
          <a:bodyPr wrap="none" rtlCol="0">
            <a:spAutoFit/>
          </a:bodyPr>
          <a:lstStyle/>
          <a:p>
            <a:r>
              <a:rPr lang="en-US" sz="3600" b="1" spc="300" dirty="0" err="1">
                <a:solidFill>
                  <a:schemeClr val="tx1">
                    <a:lumMod val="95000"/>
                    <a:lumOff val="5000"/>
                  </a:schemeClr>
                </a:solidFill>
                <a:latin typeface="Arial Nova" panose="020B0504020202020204" pitchFamily="34" charset="0"/>
              </a:rPr>
              <a:t>iBLUE</a:t>
            </a:r>
            <a:r>
              <a:rPr lang="en-US" sz="3600" b="1" spc="300" dirty="0">
                <a:solidFill>
                  <a:schemeClr val="tx1">
                    <a:lumMod val="95000"/>
                    <a:lumOff val="5000"/>
                  </a:schemeClr>
                </a:solidFill>
                <a:latin typeface="Arial Nova" panose="020B0504020202020204" pitchFamily="34" charset="0"/>
              </a:rPr>
              <a:t> OBJECTIVES &amp; OUTCOMES</a:t>
            </a:r>
            <a:endParaRPr lang="id-ID" sz="3600" b="1" spc="300" dirty="0">
              <a:solidFill>
                <a:schemeClr val="tx1">
                  <a:lumMod val="95000"/>
                  <a:lumOff val="5000"/>
                </a:schemeClr>
              </a:solidFill>
              <a:latin typeface="Arial Nova" panose="020B0504020202020204" pitchFamily="34" charset="0"/>
            </a:endParaRPr>
          </a:p>
        </p:txBody>
      </p:sp>
      <p:sp>
        <p:nvSpPr>
          <p:cNvPr id="59" name="TextBox 58">
            <a:extLst>
              <a:ext uri="{FF2B5EF4-FFF2-40B4-BE49-F238E27FC236}">
                <a16:creationId xmlns:a16="http://schemas.microsoft.com/office/drawing/2014/main" xmlns="" id="{0477BB9C-5818-4FCC-882F-2F7DDA622AF2}"/>
              </a:ext>
            </a:extLst>
          </p:cNvPr>
          <p:cNvSpPr txBox="1"/>
          <p:nvPr/>
        </p:nvSpPr>
        <p:spPr>
          <a:xfrm>
            <a:off x="8229488" y="1820118"/>
            <a:ext cx="2812139" cy="3785652"/>
          </a:xfrm>
          <a:prstGeom prst="rect">
            <a:avLst/>
          </a:prstGeom>
          <a:noFill/>
        </p:spPr>
        <p:txBody>
          <a:bodyPr wrap="square" rtlCol="0">
            <a:spAutoFit/>
          </a:bodyPr>
          <a:lstStyle/>
          <a:p>
            <a:r>
              <a:rPr lang="en-US" sz="1600" dirty="0">
                <a:latin typeface="Arial Nova" panose="020B0504020202020204" pitchFamily="34" charset="0"/>
              </a:rPr>
              <a:t>Project participation has improved overall strategic awareness and positioning. </a:t>
            </a:r>
          </a:p>
          <a:p>
            <a:endParaRPr lang="en-US" sz="1600" dirty="0">
              <a:latin typeface="Arial Nova" panose="020B0504020202020204" pitchFamily="34" charset="0"/>
            </a:endParaRPr>
          </a:p>
          <a:p>
            <a:r>
              <a:rPr lang="en-US" sz="1600" dirty="0">
                <a:latin typeface="Arial Nova" panose="020B0504020202020204" pitchFamily="34" charset="0"/>
              </a:rPr>
              <a:t>The links between sustainability and the overall project methodology would benefit from further work. </a:t>
            </a:r>
          </a:p>
          <a:p>
            <a:endParaRPr lang="en-US" sz="1600" dirty="0">
              <a:latin typeface="Arial Nova" panose="020B0504020202020204" pitchFamily="34" charset="0"/>
            </a:endParaRPr>
          </a:p>
          <a:p>
            <a:r>
              <a:rPr lang="en-US" sz="1600" dirty="0">
                <a:latin typeface="Arial Nova" panose="020B0504020202020204" pitchFamily="34" charset="0"/>
              </a:rPr>
              <a:t>Small companies in this sector confront survival-level challenges: sustainability investments must prove their economic benefits if they are to be adapted in practice. </a:t>
            </a:r>
            <a:endParaRPr lang="x-none" sz="1600" dirty="0">
              <a:latin typeface="Arial Nova" panose="020B0504020202020204" pitchFamily="34" charset="0"/>
            </a:endParaRPr>
          </a:p>
        </p:txBody>
      </p:sp>
      <p:sp>
        <p:nvSpPr>
          <p:cNvPr id="61" name="TextBox 60">
            <a:extLst>
              <a:ext uri="{FF2B5EF4-FFF2-40B4-BE49-F238E27FC236}">
                <a16:creationId xmlns:a16="http://schemas.microsoft.com/office/drawing/2014/main" xmlns="" id="{1D639DC9-B99E-4CA5-B0C5-6535674F1460}"/>
              </a:ext>
            </a:extLst>
          </p:cNvPr>
          <p:cNvSpPr txBox="1"/>
          <p:nvPr/>
        </p:nvSpPr>
        <p:spPr>
          <a:xfrm>
            <a:off x="575736" y="1898317"/>
            <a:ext cx="2669025" cy="3508653"/>
          </a:xfrm>
          <a:prstGeom prst="rect">
            <a:avLst/>
          </a:prstGeom>
          <a:noFill/>
        </p:spPr>
        <p:txBody>
          <a:bodyPr wrap="square" rtlCol="0">
            <a:spAutoFit/>
          </a:bodyPr>
          <a:lstStyle/>
          <a:p>
            <a:pPr>
              <a:spcBef>
                <a:spcPts val="1200"/>
              </a:spcBef>
            </a:pPr>
            <a:r>
              <a:rPr lang="en-US" sz="1600" dirty="0">
                <a:latin typeface="Arial Nova" panose="020B0504020202020204" pitchFamily="34" charset="0"/>
              </a:rPr>
              <a:t>Project participation as a subcontractor to the Cyprus Chamber of Commerce and Industry. </a:t>
            </a:r>
          </a:p>
          <a:p>
            <a:pPr marL="342900" indent="-342900">
              <a:spcBef>
                <a:spcPts val="1200"/>
              </a:spcBef>
              <a:buAutoNum type="arabicPeriod"/>
            </a:pPr>
            <a:r>
              <a:rPr lang="en-US" sz="1600" dirty="0">
                <a:latin typeface="Arial Nova" panose="020B0504020202020204" pitchFamily="34" charset="0"/>
              </a:rPr>
              <a:t>To identify a small enterprise in the Cyprus marine sector.</a:t>
            </a:r>
          </a:p>
          <a:p>
            <a:pPr marL="342900" indent="-342900">
              <a:spcBef>
                <a:spcPts val="1200"/>
              </a:spcBef>
              <a:buAutoNum type="arabicPeriod"/>
            </a:pPr>
            <a:r>
              <a:rPr lang="en-US" sz="1600" dirty="0">
                <a:latin typeface="Arial Nova" panose="020B0504020202020204" pitchFamily="34" charset="0"/>
              </a:rPr>
              <a:t>To implement the </a:t>
            </a:r>
            <a:r>
              <a:rPr lang="en-US" sz="1600" dirty="0" err="1">
                <a:latin typeface="Arial Nova" panose="020B0504020202020204" pitchFamily="34" charset="0"/>
              </a:rPr>
              <a:t>iBlue</a:t>
            </a:r>
            <a:r>
              <a:rPr lang="en-US" sz="1600" dirty="0">
                <a:latin typeface="Arial Nova" panose="020B0504020202020204" pitchFamily="34" charset="0"/>
              </a:rPr>
              <a:t> 3-PBM Methodology</a:t>
            </a:r>
          </a:p>
          <a:p>
            <a:pPr marL="342900" indent="-342900">
              <a:spcBef>
                <a:spcPts val="1200"/>
              </a:spcBef>
              <a:buAutoNum type="arabicPeriod"/>
            </a:pPr>
            <a:r>
              <a:rPr lang="en-US" sz="1600" dirty="0">
                <a:latin typeface="Arial Nova" panose="020B0504020202020204" pitchFamily="34" charset="0"/>
              </a:rPr>
              <a:t>To assess the overall impact on the company and assess results. </a:t>
            </a:r>
          </a:p>
        </p:txBody>
      </p:sp>
      <p:sp>
        <p:nvSpPr>
          <p:cNvPr id="62" name="TextBox 61">
            <a:extLst>
              <a:ext uri="{FF2B5EF4-FFF2-40B4-BE49-F238E27FC236}">
                <a16:creationId xmlns:a16="http://schemas.microsoft.com/office/drawing/2014/main" xmlns="" id="{0A1C88B7-D0EF-41CC-A7D8-3912C4043E0E}"/>
              </a:ext>
            </a:extLst>
          </p:cNvPr>
          <p:cNvSpPr txBox="1"/>
          <p:nvPr/>
        </p:nvSpPr>
        <p:spPr>
          <a:xfrm>
            <a:off x="4431898" y="1870452"/>
            <a:ext cx="2922631" cy="4524315"/>
          </a:xfrm>
          <a:prstGeom prst="rect">
            <a:avLst/>
          </a:prstGeom>
          <a:noFill/>
        </p:spPr>
        <p:txBody>
          <a:bodyPr wrap="square" rtlCol="0">
            <a:spAutoFit/>
          </a:bodyPr>
          <a:lstStyle/>
          <a:p>
            <a:r>
              <a:rPr lang="en-US" sz="1600" dirty="0" err="1">
                <a:latin typeface="Arial Nova" panose="020B0504020202020204" pitchFamily="34" charset="0"/>
              </a:rPr>
              <a:t>Yiotis</a:t>
            </a:r>
            <a:r>
              <a:rPr lang="en-US" sz="1600" dirty="0">
                <a:latin typeface="Arial Nova" panose="020B0504020202020204" pitchFamily="34" charset="0"/>
              </a:rPr>
              <a:t> Boats agrees to participate. </a:t>
            </a:r>
            <a:r>
              <a:rPr lang="en-US" sz="1600" dirty="0" err="1">
                <a:latin typeface="Arial Nova" panose="020B0504020202020204" pitchFamily="34" charset="0"/>
              </a:rPr>
              <a:t>Yiotis</a:t>
            </a:r>
            <a:r>
              <a:rPr lang="en-US" sz="1600" dirty="0">
                <a:latin typeface="Arial Nova" panose="020B0504020202020204" pitchFamily="34" charset="0"/>
              </a:rPr>
              <a:t> is one of 2 rigid hull power boat producers still operating in Cyprus. </a:t>
            </a:r>
          </a:p>
          <a:p>
            <a:endParaRPr lang="en-US" sz="1600" dirty="0">
              <a:latin typeface="Arial Nova" panose="020B0504020202020204" pitchFamily="34" charset="0"/>
            </a:endParaRPr>
          </a:p>
          <a:p>
            <a:r>
              <a:rPr lang="en-US" sz="1600" dirty="0">
                <a:latin typeface="Arial Nova" panose="020B0504020202020204" pitchFamily="34" charset="0"/>
              </a:rPr>
              <a:t>Over a 3-month period, we implement joint activities to assess and </a:t>
            </a:r>
            <a:r>
              <a:rPr lang="en-US" sz="1600" dirty="0" err="1">
                <a:latin typeface="Arial Nova" panose="020B0504020202020204" pitchFamily="34" charset="0"/>
              </a:rPr>
              <a:t>analyse</a:t>
            </a:r>
            <a:r>
              <a:rPr lang="en-US" sz="1600" dirty="0">
                <a:latin typeface="Arial Nova" panose="020B0504020202020204" pitchFamily="34" charset="0"/>
              </a:rPr>
              <a:t> the company. </a:t>
            </a:r>
          </a:p>
          <a:p>
            <a:endParaRPr lang="en-US" sz="1600" dirty="0">
              <a:latin typeface="Arial Nova" panose="020B0504020202020204" pitchFamily="34" charset="0"/>
            </a:endParaRPr>
          </a:p>
          <a:p>
            <a:r>
              <a:rPr lang="en-US" sz="1600" dirty="0">
                <a:latin typeface="Arial Nova" panose="020B0504020202020204" pitchFamily="34" charset="0"/>
              </a:rPr>
              <a:t>We find evidence of significant business model innovation designed to leverage company strengths while managing a difficult domestic economic environment. </a:t>
            </a:r>
            <a:endParaRPr lang="x-none" sz="1600" dirty="0">
              <a:latin typeface="Arial Nova" panose="020B0504020202020204" pitchFamily="34" charset="0"/>
            </a:endParaRPr>
          </a:p>
        </p:txBody>
      </p:sp>
      <p:sp>
        <p:nvSpPr>
          <p:cNvPr id="2" name="Isosceles Triangle 1">
            <a:extLst>
              <a:ext uri="{FF2B5EF4-FFF2-40B4-BE49-F238E27FC236}">
                <a16:creationId xmlns:a16="http://schemas.microsoft.com/office/drawing/2014/main" xmlns="" id="{743F18A6-5F73-4920-B4CE-64CDB985928F}"/>
              </a:ext>
            </a:extLst>
          </p:cNvPr>
          <p:cNvSpPr/>
          <p:nvPr/>
        </p:nvSpPr>
        <p:spPr>
          <a:xfrm rot="5400000">
            <a:off x="3864256" y="1914161"/>
            <a:ext cx="296334" cy="313267"/>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64" name="Isosceles Triangle 63">
            <a:extLst>
              <a:ext uri="{FF2B5EF4-FFF2-40B4-BE49-F238E27FC236}">
                <a16:creationId xmlns:a16="http://schemas.microsoft.com/office/drawing/2014/main" xmlns="" id="{FF1B46AE-35FC-45DF-908C-E4268A2C6DB2}"/>
              </a:ext>
            </a:extLst>
          </p:cNvPr>
          <p:cNvSpPr/>
          <p:nvPr/>
        </p:nvSpPr>
        <p:spPr>
          <a:xfrm rot="5400000">
            <a:off x="7640276" y="1861987"/>
            <a:ext cx="296334" cy="313267"/>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1" name="TextBox 20">
            <a:extLst>
              <a:ext uri="{FF2B5EF4-FFF2-40B4-BE49-F238E27FC236}">
                <a16:creationId xmlns:a16="http://schemas.microsoft.com/office/drawing/2014/main" xmlns="" id="{057EC597-2378-4B0B-8A40-F775A63DDED6}"/>
              </a:ext>
            </a:extLst>
          </p:cNvPr>
          <p:cNvSpPr txBox="1"/>
          <p:nvPr/>
        </p:nvSpPr>
        <p:spPr>
          <a:xfrm>
            <a:off x="438898" y="1325441"/>
            <a:ext cx="2669025" cy="369332"/>
          </a:xfrm>
          <a:prstGeom prst="rect">
            <a:avLst/>
          </a:prstGeom>
          <a:noFill/>
        </p:spPr>
        <p:txBody>
          <a:bodyPr wrap="square" rtlCol="0">
            <a:spAutoFit/>
          </a:bodyPr>
          <a:lstStyle/>
          <a:p>
            <a:r>
              <a:rPr lang="en-US" b="1" dirty="0">
                <a:latin typeface="Arial Nova" panose="020B0504020202020204" pitchFamily="34" charset="0"/>
              </a:rPr>
              <a:t>OBJECTIVES</a:t>
            </a:r>
            <a:endParaRPr lang="x-none" b="1" dirty="0">
              <a:latin typeface="Arial Nova" panose="020B0504020202020204" pitchFamily="34" charset="0"/>
            </a:endParaRPr>
          </a:p>
        </p:txBody>
      </p:sp>
      <p:sp>
        <p:nvSpPr>
          <p:cNvPr id="22" name="TextBox 21">
            <a:extLst>
              <a:ext uri="{FF2B5EF4-FFF2-40B4-BE49-F238E27FC236}">
                <a16:creationId xmlns:a16="http://schemas.microsoft.com/office/drawing/2014/main" xmlns="" id="{201A00C2-9CCE-417C-BF00-43765508A06E}"/>
              </a:ext>
            </a:extLst>
          </p:cNvPr>
          <p:cNvSpPr txBox="1"/>
          <p:nvPr/>
        </p:nvSpPr>
        <p:spPr>
          <a:xfrm>
            <a:off x="4257546" y="1325441"/>
            <a:ext cx="2669025" cy="369332"/>
          </a:xfrm>
          <a:prstGeom prst="rect">
            <a:avLst/>
          </a:prstGeom>
          <a:noFill/>
        </p:spPr>
        <p:txBody>
          <a:bodyPr wrap="square" rtlCol="0">
            <a:spAutoFit/>
          </a:bodyPr>
          <a:lstStyle/>
          <a:p>
            <a:r>
              <a:rPr lang="en-US" b="1" dirty="0">
                <a:latin typeface="Arial Nova" panose="020B0504020202020204" pitchFamily="34" charset="0"/>
              </a:rPr>
              <a:t>ACTIVITIES</a:t>
            </a:r>
            <a:endParaRPr lang="x-none" b="1" dirty="0">
              <a:latin typeface="Arial Nova" panose="020B0504020202020204" pitchFamily="34" charset="0"/>
            </a:endParaRPr>
          </a:p>
        </p:txBody>
      </p:sp>
      <p:sp>
        <p:nvSpPr>
          <p:cNvPr id="26" name="TextBox 25">
            <a:extLst>
              <a:ext uri="{FF2B5EF4-FFF2-40B4-BE49-F238E27FC236}">
                <a16:creationId xmlns:a16="http://schemas.microsoft.com/office/drawing/2014/main" xmlns="" id="{D2EFAFC9-D21B-4569-BEF3-2E738C087B02}"/>
              </a:ext>
            </a:extLst>
          </p:cNvPr>
          <p:cNvSpPr txBox="1"/>
          <p:nvPr/>
        </p:nvSpPr>
        <p:spPr>
          <a:xfrm>
            <a:off x="8059748" y="1310693"/>
            <a:ext cx="2669025" cy="369332"/>
          </a:xfrm>
          <a:prstGeom prst="rect">
            <a:avLst/>
          </a:prstGeom>
          <a:noFill/>
        </p:spPr>
        <p:txBody>
          <a:bodyPr wrap="square" rtlCol="0">
            <a:spAutoFit/>
          </a:bodyPr>
          <a:lstStyle/>
          <a:p>
            <a:r>
              <a:rPr lang="en-US" b="1" dirty="0">
                <a:latin typeface="Arial Nova" panose="020B0504020202020204" pitchFamily="34" charset="0"/>
              </a:rPr>
              <a:t>OUTCOMES</a:t>
            </a:r>
            <a:endParaRPr lang="x-none" b="1" dirty="0">
              <a:latin typeface="Arial Nova" panose="020B0504020202020204" pitchFamily="34" charset="0"/>
            </a:endParaRPr>
          </a:p>
        </p:txBody>
      </p:sp>
    </p:spTree>
    <p:extLst>
      <p:ext uri="{BB962C8B-B14F-4D97-AF65-F5344CB8AC3E}">
        <p14:creationId xmlns:p14="http://schemas.microsoft.com/office/powerpoint/2010/main" val="1407650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Bild 7">
            <a:extLst>
              <a:ext uri="{FF2B5EF4-FFF2-40B4-BE49-F238E27FC236}">
                <a16:creationId xmlns:a16="http://schemas.microsoft.com/office/drawing/2014/main" xmlns="" id="{A88F85E8-FAE0-4FD7-BBF7-E874FB16C86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775769" y="75671"/>
            <a:ext cx="341313"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xmlns="" id="{A7C8D8CC-D152-427F-AF36-625474DCDBD3}"/>
              </a:ext>
            </a:extLst>
          </p:cNvPr>
          <p:cNvSpPr txBox="1"/>
          <p:nvPr/>
        </p:nvSpPr>
        <p:spPr>
          <a:xfrm>
            <a:off x="222579" y="275578"/>
            <a:ext cx="4698722" cy="646331"/>
          </a:xfrm>
          <a:prstGeom prst="rect">
            <a:avLst/>
          </a:prstGeom>
          <a:noFill/>
        </p:spPr>
        <p:txBody>
          <a:bodyPr wrap="none" rtlCol="0">
            <a:spAutoFit/>
          </a:bodyPr>
          <a:lstStyle/>
          <a:p>
            <a:r>
              <a:rPr lang="en-US" sz="3600" b="1" spc="300" dirty="0">
                <a:solidFill>
                  <a:schemeClr val="tx1">
                    <a:lumMod val="95000"/>
                    <a:lumOff val="5000"/>
                  </a:schemeClr>
                </a:solidFill>
                <a:latin typeface="Arial Nova" panose="020B0504020202020204" pitchFamily="34" charset="0"/>
              </a:rPr>
              <a:t>KEY DIMENSIONS</a:t>
            </a:r>
            <a:endParaRPr lang="id-ID" sz="3600" b="1" spc="300" dirty="0">
              <a:solidFill>
                <a:schemeClr val="tx1">
                  <a:lumMod val="95000"/>
                  <a:lumOff val="5000"/>
                </a:schemeClr>
              </a:solidFill>
              <a:latin typeface="Arial Nova" panose="020B0504020202020204" pitchFamily="34" charset="0"/>
            </a:endParaRPr>
          </a:p>
        </p:txBody>
      </p:sp>
      <p:sp>
        <p:nvSpPr>
          <p:cNvPr id="15" name="TextBox 14">
            <a:extLst>
              <a:ext uri="{FF2B5EF4-FFF2-40B4-BE49-F238E27FC236}">
                <a16:creationId xmlns:a16="http://schemas.microsoft.com/office/drawing/2014/main" xmlns="" id="{A7FEC98D-883E-41B4-AFDD-A3BAA9365549}"/>
              </a:ext>
            </a:extLst>
          </p:cNvPr>
          <p:cNvSpPr txBox="1"/>
          <p:nvPr/>
        </p:nvSpPr>
        <p:spPr>
          <a:xfrm>
            <a:off x="674873" y="1541751"/>
            <a:ext cx="2669025" cy="923330"/>
          </a:xfrm>
          <a:prstGeom prst="rect">
            <a:avLst/>
          </a:prstGeom>
          <a:noFill/>
        </p:spPr>
        <p:txBody>
          <a:bodyPr wrap="square" rtlCol="0">
            <a:spAutoFit/>
          </a:bodyPr>
          <a:lstStyle/>
          <a:p>
            <a:r>
              <a:rPr lang="en-US" b="1" dirty="0">
                <a:latin typeface="Arial Nova" panose="020B0504020202020204" pitchFamily="34" charset="0"/>
              </a:rPr>
              <a:t>INTEGRATED MANUFACTURING MODEL </a:t>
            </a:r>
            <a:endParaRPr lang="x-none" b="1" dirty="0">
              <a:latin typeface="Arial Nova" panose="020B0504020202020204" pitchFamily="34" charset="0"/>
            </a:endParaRPr>
          </a:p>
        </p:txBody>
      </p:sp>
      <p:sp>
        <p:nvSpPr>
          <p:cNvPr id="16" name="TextBox 15">
            <a:extLst>
              <a:ext uri="{FF2B5EF4-FFF2-40B4-BE49-F238E27FC236}">
                <a16:creationId xmlns:a16="http://schemas.microsoft.com/office/drawing/2014/main" xmlns="" id="{FAABF252-39FF-468F-8874-1563175C04F6}"/>
              </a:ext>
            </a:extLst>
          </p:cNvPr>
          <p:cNvSpPr txBox="1"/>
          <p:nvPr/>
        </p:nvSpPr>
        <p:spPr>
          <a:xfrm>
            <a:off x="3751553" y="1541751"/>
            <a:ext cx="7555544" cy="1631216"/>
          </a:xfrm>
          <a:prstGeom prst="rect">
            <a:avLst/>
          </a:prstGeom>
          <a:noFill/>
        </p:spPr>
        <p:txBody>
          <a:bodyPr wrap="square" rtlCol="0">
            <a:spAutoFit/>
          </a:bodyPr>
          <a:lstStyle/>
          <a:p>
            <a:pPr>
              <a:spcBef>
                <a:spcPts val="600"/>
              </a:spcBef>
            </a:pPr>
            <a:r>
              <a:rPr lang="en-US" sz="1600" dirty="0">
                <a:latin typeface="Arial Nova" panose="020B0504020202020204" pitchFamily="34" charset="0"/>
              </a:rPr>
              <a:t>Company produced fiberglass hull powerboats using own molds and designs</a:t>
            </a:r>
          </a:p>
          <a:p>
            <a:pPr>
              <a:spcBef>
                <a:spcPts val="600"/>
              </a:spcBef>
            </a:pPr>
            <a:r>
              <a:rPr lang="en-US" sz="1600" dirty="0">
                <a:latin typeface="Arial Nova" panose="020B0504020202020204" pitchFamily="34" charset="0"/>
              </a:rPr>
              <a:t>High reliance on specialized network of subcontractors</a:t>
            </a:r>
          </a:p>
          <a:p>
            <a:pPr>
              <a:spcBef>
                <a:spcPts val="600"/>
              </a:spcBef>
            </a:pPr>
            <a:r>
              <a:rPr lang="en-US" sz="1600" dirty="0">
                <a:latin typeface="Arial Nova" panose="020B0504020202020204" pitchFamily="34" charset="0"/>
              </a:rPr>
              <a:t>Addition of powerboat engine from a related company</a:t>
            </a:r>
          </a:p>
          <a:p>
            <a:pPr>
              <a:spcBef>
                <a:spcPts val="600"/>
              </a:spcBef>
            </a:pPr>
            <a:r>
              <a:rPr lang="en-US" sz="1600" dirty="0">
                <a:latin typeface="Arial Nova" panose="020B0504020202020204" pitchFamily="34" charset="0"/>
              </a:rPr>
              <a:t>Seasonal manufacturing schedule to avoid high fixed costs</a:t>
            </a:r>
          </a:p>
          <a:p>
            <a:pPr>
              <a:spcBef>
                <a:spcPts val="600"/>
              </a:spcBef>
            </a:pPr>
            <a:r>
              <a:rPr lang="en-US" sz="1600" dirty="0">
                <a:latin typeface="Arial Nova" panose="020B0504020202020204" pitchFamily="34" charset="0"/>
              </a:rPr>
              <a:t>Capacity approximately 40 boats per year; current sales between 15-25 </a:t>
            </a:r>
          </a:p>
        </p:txBody>
      </p:sp>
      <p:sp>
        <p:nvSpPr>
          <p:cNvPr id="17" name="TextBox 16">
            <a:extLst>
              <a:ext uri="{FF2B5EF4-FFF2-40B4-BE49-F238E27FC236}">
                <a16:creationId xmlns:a16="http://schemas.microsoft.com/office/drawing/2014/main" xmlns="" id="{C846DE31-D6AE-4805-AFB5-3B10851B6FA3}"/>
              </a:ext>
            </a:extLst>
          </p:cNvPr>
          <p:cNvSpPr txBox="1"/>
          <p:nvPr/>
        </p:nvSpPr>
        <p:spPr>
          <a:xfrm>
            <a:off x="674873" y="3429001"/>
            <a:ext cx="2669025" cy="369332"/>
          </a:xfrm>
          <a:prstGeom prst="rect">
            <a:avLst/>
          </a:prstGeom>
          <a:noFill/>
        </p:spPr>
        <p:txBody>
          <a:bodyPr wrap="square" rtlCol="0">
            <a:spAutoFit/>
          </a:bodyPr>
          <a:lstStyle/>
          <a:p>
            <a:r>
              <a:rPr lang="en-US" b="1" dirty="0">
                <a:latin typeface="Arial Nova" panose="020B0504020202020204" pitchFamily="34" charset="0"/>
              </a:rPr>
              <a:t>KEY CHALLENGES</a:t>
            </a:r>
            <a:endParaRPr lang="x-none" b="1" dirty="0">
              <a:latin typeface="Arial Nova" panose="020B0504020202020204" pitchFamily="34" charset="0"/>
            </a:endParaRPr>
          </a:p>
        </p:txBody>
      </p:sp>
      <p:sp>
        <p:nvSpPr>
          <p:cNvPr id="18" name="TextBox 17">
            <a:extLst>
              <a:ext uri="{FF2B5EF4-FFF2-40B4-BE49-F238E27FC236}">
                <a16:creationId xmlns:a16="http://schemas.microsoft.com/office/drawing/2014/main" xmlns="" id="{08B9ADF1-EBF9-48BE-9758-9FCAE6EE789A}"/>
              </a:ext>
            </a:extLst>
          </p:cNvPr>
          <p:cNvSpPr txBox="1"/>
          <p:nvPr/>
        </p:nvSpPr>
        <p:spPr>
          <a:xfrm>
            <a:off x="3751553" y="3429001"/>
            <a:ext cx="7555544" cy="1154162"/>
          </a:xfrm>
          <a:prstGeom prst="rect">
            <a:avLst/>
          </a:prstGeom>
          <a:noFill/>
        </p:spPr>
        <p:txBody>
          <a:bodyPr wrap="square" rtlCol="0">
            <a:spAutoFit/>
          </a:bodyPr>
          <a:lstStyle/>
          <a:p>
            <a:pPr>
              <a:spcBef>
                <a:spcPts val="600"/>
              </a:spcBef>
            </a:pPr>
            <a:r>
              <a:rPr lang="en-US" sz="1600" dirty="0">
                <a:latin typeface="Arial Nova" panose="020B0504020202020204" pitchFamily="34" charset="0"/>
              </a:rPr>
              <a:t>Domestic market hit by 2013 economic crisis, euro-related hidden inflation and lower consumer disposable income: boats are now considered luxury items </a:t>
            </a:r>
          </a:p>
          <a:p>
            <a:pPr>
              <a:spcBef>
                <a:spcPts val="600"/>
              </a:spcBef>
            </a:pPr>
            <a:r>
              <a:rPr lang="en-US" sz="1600" dirty="0">
                <a:latin typeface="Arial Nova" panose="020B0504020202020204" pitchFamily="34" charset="0"/>
              </a:rPr>
              <a:t>Export costs high: cost and dimensions of container exports are prohibitive due to structural issues on shipping in Cyprus </a:t>
            </a:r>
          </a:p>
        </p:txBody>
      </p:sp>
      <p:sp>
        <p:nvSpPr>
          <p:cNvPr id="19" name="TextBox 18">
            <a:extLst>
              <a:ext uri="{FF2B5EF4-FFF2-40B4-BE49-F238E27FC236}">
                <a16:creationId xmlns:a16="http://schemas.microsoft.com/office/drawing/2014/main" xmlns="" id="{417152D7-0F9E-4F18-AF62-0524E0848F7B}"/>
              </a:ext>
            </a:extLst>
          </p:cNvPr>
          <p:cNvSpPr txBox="1"/>
          <p:nvPr/>
        </p:nvSpPr>
        <p:spPr>
          <a:xfrm>
            <a:off x="674873" y="4854180"/>
            <a:ext cx="2669025" cy="923330"/>
          </a:xfrm>
          <a:prstGeom prst="rect">
            <a:avLst/>
          </a:prstGeom>
          <a:noFill/>
        </p:spPr>
        <p:txBody>
          <a:bodyPr wrap="square" rtlCol="0">
            <a:spAutoFit/>
          </a:bodyPr>
          <a:lstStyle/>
          <a:p>
            <a:r>
              <a:rPr lang="en-US" b="1" dirty="0">
                <a:latin typeface="Arial Nova" panose="020B0504020202020204" pitchFamily="34" charset="0"/>
              </a:rPr>
              <a:t>BUSINESS MODEL &amp; PRODUCT INNOVATION</a:t>
            </a:r>
            <a:endParaRPr lang="x-none" b="1" dirty="0">
              <a:latin typeface="Arial Nova" panose="020B0504020202020204" pitchFamily="34" charset="0"/>
            </a:endParaRPr>
          </a:p>
        </p:txBody>
      </p:sp>
      <p:sp>
        <p:nvSpPr>
          <p:cNvPr id="20" name="TextBox 19">
            <a:extLst>
              <a:ext uri="{FF2B5EF4-FFF2-40B4-BE49-F238E27FC236}">
                <a16:creationId xmlns:a16="http://schemas.microsoft.com/office/drawing/2014/main" xmlns="" id="{CD6A5A15-7DFE-498A-86D6-1856CE2BF489}"/>
              </a:ext>
            </a:extLst>
          </p:cNvPr>
          <p:cNvSpPr txBox="1"/>
          <p:nvPr/>
        </p:nvSpPr>
        <p:spPr>
          <a:xfrm>
            <a:off x="3751553" y="4854179"/>
            <a:ext cx="7555544" cy="1477328"/>
          </a:xfrm>
          <a:prstGeom prst="rect">
            <a:avLst/>
          </a:prstGeom>
          <a:noFill/>
        </p:spPr>
        <p:txBody>
          <a:bodyPr wrap="square" rtlCol="0">
            <a:spAutoFit/>
          </a:bodyPr>
          <a:lstStyle/>
          <a:p>
            <a:pPr>
              <a:spcBef>
                <a:spcPts val="600"/>
              </a:spcBef>
            </a:pPr>
            <a:r>
              <a:rPr lang="en-US" sz="1600" dirty="0">
                <a:latin typeface="Arial Nova" panose="020B0504020202020204" pitchFamily="34" charset="0"/>
              </a:rPr>
              <a:t>The business model was changed to emphasize seasonal production and reliance on specialized subcontractors</a:t>
            </a:r>
          </a:p>
          <a:p>
            <a:pPr>
              <a:spcBef>
                <a:spcPts val="600"/>
              </a:spcBef>
            </a:pPr>
            <a:r>
              <a:rPr lang="en-US" sz="1600" dirty="0">
                <a:latin typeface="Arial Nova" panose="020B0504020202020204" pitchFamily="34" charset="0"/>
              </a:rPr>
              <a:t>Total revenue was increased by adding powerboat engine sales and maintenance</a:t>
            </a:r>
          </a:p>
          <a:p>
            <a:pPr>
              <a:spcBef>
                <a:spcPts val="600"/>
              </a:spcBef>
            </a:pPr>
            <a:r>
              <a:rPr lang="en-US" sz="1600" dirty="0">
                <a:latin typeface="Arial Nova" panose="020B0504020202020204" pitchFamily="34" charset="0"/>
              </a:rPr>
              <a:t>Business focus was changed to increase and enhance level of customization for professional customers (versus lifestyle family customers)  </a:t>
            </a:r>
          </a:p>
        </p:txBody>
      </p:sp>
    </p:spTree>
    <p:extLst>
      <p:ext uri="{BB962C8B-B14F-4D97-AF65-F5344CB8AC3E}">
        <p14:creationId xmlns:p14="http://schemas.microsoft.com/office/powerpoint/2010/main" val="269789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18FBA85E-2FB5-4271-9476-11BF4C89015B}"/>
              </a:ext>
            </a:extLst>
          </p:cNvPr>
          <p:cNvSpPr/>
          <p:nvPr/>
        </p:nvSpPr>
        <p:spPr>
          <a:xfrm>
            <a:off x="9860257" y="3340312"/>
            <a:ext cx="1604867" cy="14182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pic>
        <p:nvPicPr>
          <p:cNvPr id="11" name="Bild 7">
            <a:extLst>
              <a:ext uri="{FF2B5EF4-FFF2-40B4-BE49-F238E27FC236}">
                <a16:creationId xmlns:a16="http://schemas.microsoft.com/office/drawing/2014/main" xmlns="" id="{A88F85E8-FAE0-4FD7-BBF7-E874FB16C8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775769" y="75671"/>
            <a:ext cx="341313"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xmlns="" id="{A7C8D8CC-D152-427F-AF36-625474DCDBD3}"/>
              </a:ext>
            </a:extLst>
          </p:cNvPr>
          <p:cNvSpPr txBox="1"/>
          <p:nvPr/>
        </p:nvSpPr>
        <p:spPr>
          <a:xfrm>
            <a:off x="222581" y="275578"/>
            <a:ext cx="10559301" cy="646331"/>
          </a:xfrm>
          <a:prstGeom prst="rect">
            <a:avLst/>
          </a:prstGeom>
          <a:noFill/>
        </p:spPr>
        <p:txBody>
          <a:bodyPr wrap="none" rtlCol="0">
            <a:spAutoFit/>
          </a:bodyPr>
          <a:lstStyle/>
          <a:p>
            <a:r>
              <a:rPr lang="en-US" sz="3600" b="1" spc="300" dirty="0">
                <a:solidFill>
                  <a:schemeClr val="tx1">
                    <a:lumMod val="95000"/>
                    <a:lumOff val="5000"/>
                  </a:schemeClr>
                </a:solidFill>
                <a:latin typeface="Arial Nova" panose="020B0504020202020204" pitchFamily="34" charset="0"/>
              </a:rPr>
              <a:t>KEY BARRIERS: ROOT CAUSE ANALYSIS</a:t>
            </a:r>
            <a:endParaRPr lang="id-ID" sz="3600" b="1" spc="300" dirty="0">
              <a:solidFill>
                <a:schemeClr val="tx1">
                  <a:lumMod val="95000"/>
                  <a:lumOff val="5000"/>
                </a:schemeClr>
              </a:solidFill>
              <a:latin typeface="Arial Nova" panose="020B0504020202020204" pitchFamily="34" charset="0"/>
            </a:endParaRPr>
          </a:p>
        </p:txBody>
      </p:sp>
      <p:sp>
        <p:nvSpPr>
          <p:cNvPr id="3" name="TextBox 2">
            <a:extLst>
              <a:ext uri="{FF2B5EF4-FFF2-40B4-BE49-F238E27FC236}">
                <a16:creationId xmlns:a16="http://schemas.microsoft.com/office/drawing/2014/main" xmlns="" id="{A2ECF2D8-A8DA-45AD-BD5C-275B59333E50}"/>
              </a:ext>
            </a:extLst>
          </p:cNvPr>
          <p:cNvSpPr txBox="1"/>
          <p:nvPr/>
        </p:nvSpPr>
        <p:spPr>
          <a:xfrm>
            <a:off x="9981553" y="3424398"/>
            <a:ext cx="1380931" cy="1200329"/>
          </a:xfrm>
          <a:prstGeom prst="rect">
            <a:avLst/>
          </a:prstGeom>
          <a:noFill/>
        </p:spPr>
        <p:txBody>
          <a:bodyPr wrap="square" rtlCol="0">
            <a:spAutoFit/>
          </a:bodyPr>
          <a:lstStyle/>
          <a:p>
            <a:pPr algn="ctr"/>
            <a:r>
              <a:rPr lang="en-US" dirty="0">
                <a:solidFill>
                  <a:schemeClr val="bg1"/>
                </a:solidFill>
                <a:latin typeface="Arial Nova" panose="020B0504020202020204" pitchFamily="34" charset="0"/>
              </a:rPr>
              <a:t>Low</a:t>
            </a:r>
          </a:p>
          <a:p>
            <a:pPr algn="ctr"/>
            <a:r>
              <a:rPr lang="en-US" dirty="0">
                <a:solidFill>
                  <a:schemeClr val="bg1"/>
                </a:solidFill>
                <a:latin typeface="Arial Nova" panose="020B0504020202020204" pitchFamily="34" charset="0"/>
              </a:rPr>
              <a:t>Turnover and Profitability </a:t>
            </a:r>
            <a:endParaRPr lang="x-none" dirty="0">
              <a:solidFill>
                <a:schemeClr val="bg1"/>
              </a:solidFill>
              <a:latin typeface="Arial Nova" panose="020B0504020202020204" pitchFamily="34" charset="0"/>
            </a:endParaRPr>
          </a:p>
        </p:txBody>
      </p:sp>
      <p:sp>
        <p:nvSpPr>
          <p:cNvPr id="8" name="TextBox 7">
            <a:extLst>
              <a:ext uri="{FF2B5EF4-FFF2-40B4-BE49-F238E27FC236}">
                <a16:creationId xmlns:a16="http://schemas.microsoft.com/office/drawing/2014/main" xmlns="" id="{11108A7D-FC27-477D-9A53-A73DCFEEFCD3}"/>
              </a:ext>
            </a:extLst>
          </p:cNvPr>
          <p:cNvSpPr txBox="1"/>
          <p:nvPr/>
        </p:nvSpPr>
        <p:spPr>
          <a:xfrm>
            <a:off x="7158010" y="1649669"/>
            <a:ext cx="1803919" cy="830997"/>
          </a:xfrm>
          <a:prstGeom prst="rect">
            <a:avLst/>
          </a:prstGeom>
          <a:noFill/>
        </p:spPr>
        <p:txBody>
          <a:bodyPr wrap="square" rtlCol="0">
            <a:spAutoFit/>
          </a:bodyPr>
          <a:lstStyle/>
          <a:p>
            <a:pPr algn="ctr"/>
            <a:r>
              <a:rPr lang="en-US" sz="1600" dirty="0">
                <a:latin typeface="Arial Nova" panose="020B0504020202020204" pitchFamily="34" charset="0"/>
              </a:rPr>
              <a:t>Low</a:t>
            </a:r>
          </a:p>
          <a:p>
            <a:pPr algn="ctr"/>
            <a:r>
              <a:rPr lang="en-US" sz="1600" dirty="0">
                <a:latin typeface="Arial Nova" panose="020B0504020202020204" pitchFamily="34" charset="0"/>
              </a:rPr>
              <a:t>Domestic Boat Sales</a:t>
            </a:r>
            <a:endParaRPr lang="x-none" sz="1600" dirty="0">
              <a:latin typeface="Arial Nova" panose="020B0504020202020204" pitchFamily="34" charset="0"/>
            </a:endParaRPr>
          </a:p>
        </p:txBody>
      </p:sp>
      <p:sp>
        <p:nvSpPr>
          <p:cNvPr id="9" name="TextBox 8">
            <a:extLst>
              <a:ext uri="{FF2B5EF4-FFF2-40B4-BE49-F238E27FC236}">
                <a16:creationId xmlns:a16="http://schemas.microsoft.com/office/drawing/2014/main" xmlns="" id="{58AA2AF1-A199-4F24-A5AF-BD6BC2F81D73}"/>
              </a:ext>
            </a:extLst>
          </p:cNvPr>
          <p:cNvSpPr txBox="1"/>
          <p:nvPr/>
        </p:nvSpPr>
        <p:spPr>
          <a:xfrm>
            <a:off x="346265" y="1239025"/>
            <a:ext cx="2775791" cy="584775"/>
          </a:xfrm>
          <a:prstGeom prst="rect">
            <a:avLst/>
          </a:prstGeom>
          <a:noFill/>
        </p:spPr>
        <p:txBody>
          <a:bodyPr wrap="square" rtlCol="0">
            <a:spAutoFit/>
          </a:bodyPr>
          <a:lstStyle/>
          <a:p>
            <a:pPr algn="ctr"/>
            <a:r>
              <a:rPr lang="en-US" sz="1600" dirty="0">
                <a:latin typeface="Arial Nova" panose="020B0504020202020204" pitchFamily="34" charset="0"/>
              </a:rPr>
              <a:t>Cyprus Financial Crisis (Haircuts/NPLs)</a:t>
            </a:r>
            <a:endParaRPr lang="x-none" sz="1600" dirty="0">
              <a:latin typeface="Arial Nova" panose="020B0504020202020204" pitchFamily="34" charset="0"/>
            </a:endParaRPr>
          </a:p>
        </p:txBody>
      </p:sp>
      <p:sp>
        <p:nvSpPr>
          <p:cNvPr id="10" name="TextBox 9">
            <a:extLst>
              <a:ext uri="{FF2B5EF4-FFF2-40B4-BE49-F238E27FC236}">
                <a16:creationId xmlns:a16="http://schemas.microsoft.com/office/drawing/2014/main" xmlns="" id="{202EB45B-7C23-4B60-B265-0F8671EFCBE8}"/>
              </a:ext>
            </a:extLst>
          </p:cNvPr>
          <p:cNvSpPr txBox="1"/>
          <p:nvPr/>
        </p:nvSpPr>
        <p:spPr>
          <a:xfrm>
            <a:off x="593967" y="2849664"/>
            <a:ext cx="2329543" cy="338554"/>
          </a:xfrm>
          <a:prstGeom prst="rect">
            <a:avLst/>
          </a:prstGeom>
          <a:noFill/>
        </p:spPr>
        <p:txBody>
          <a:bodyPr wrap="square" rtlCol="0">
            <a:spAutoFit/>
          </a:bodyPr>
          <a:lstStyle/>
          <a:p>
            <a:pPr algn="ctr"/>
            <a:r>
              <a:rPr lang="en-US" sz="1600" dirty="0">
                <a:latin typeface="Arial Nova" panose="020B0504020202020204" pitchFamily="34" charset="0"/>
              </a:rPr>
              <a:t>High Housing Costs</a:t>
            </a:r>
            <a:endParaRPr lang="x-none" sz="1600" dirty="0">
              <a:latin typeface="Arial Nova" panose="020B0504020202020204" pitchFamily="34" charset="0"/>
            </a:endParaRPr>
          </a:p>
        </p:txBody>
      </p:sp>
      <p:sp>
        <p:nvSpPr>
          <p:cNvPr id="15" name="TextBox 14">
            <a:extLst>
              <a:ext uri="{FF2B5EF4-FFF2-40B4-BE49-F238E27FC236}">
                <a16:creationId xmlns:a16="http://schemas.microsoft.com/office/drawing/2014/main" xmlns="" id="{8B78477A-2665-4A03-B0E4-F01D43269EF8}"/>
              </a:ext>
            </a:extLst>
          </p:cNvPr>
          <p:cNvSpPr txBox="1"/>
          <p:nvPr/>
        </p:nvSpPr>
        <p:spPr>
          <a:xfrm>
            <a:off x="3827130" y="2232424"/>
            <a:ext cx="2329543" cy="584775"/>
          </a:xfrm>
          <a:prstGeom prst="rect">
            <a:avLst/>
          </a:prstGeom>
          <a:noFill/>
        </p:spPr>
        <p:txBody>
          <a:bodyPr wrap="square" rtlCol="0">
            <a:spAutoFit/>
          </a:bodyPr>
          <a:lstStyle/>
          <a:p>
            <a:pPr algn="ctr"/>
            <a:r>
              <a:rPr lang="en-US" sz="1600" dirty="0">
                <a:latin typeface="Arial Nova" panose="020B0504020202020204" pitchFamily="34" charset="0"/>
              </a:rPr>
              <a:t>Low Disposable Income</a:t>
            </a:r>
            <a:endParaRPr lang="x-none" sz="1600" dirty="0">
              <a:latin typeface="Arial Nova" panose="020B0504020202020204" pitchFamily="34" charset="0"/>
            </a:endParaRPr>
          </a:p>
        </p:txBody>
      </p:sp>
      <p:sp>
        <p:nvSpPr>
          <p:cNvPr id="16" name="TextBox 15">
            <a:extLst>
              <a:ext uri="{FF2B5EF4-FFF2-40B4-BE49-F238E27FC236}">
                <a16:creationId xmlns:a16="http://schemas.microsoft.com/office/drawing/2014/main" xmlns="" id="{B58C9FDD-ABA4-474B-B3A6-71E69BB8B63B}"/>
              </a:ext>
            </a:extLst>
          </p:cNvPr>
          <p:cNvSpPr txBox="1"/>
          <p:nvPr/>
        </p:nvSpPr>
        <p:spPr>
          <a:xfrm>
            <a:off x="489043" y="3476076"/>
            <a:ext cx="2329543" cy="338554"/>
          </a:xfrm>
          <a:prstGeom prst="rect">
            <a:avLst/>
          </a:prstGeom>
          <a:noFill/>
        </p:spPr>
        <p:txBody>
          <a:bodyPr wrap="square" rtlCol="0">
            <a:spAutoFit/>
          </a:bodyPr>
          <a:lstStyle/>
          <a:p>
            <a:pPr algn="ctr"/>
            <a:r>
              <a:rPr lang="en-US" sz="1600" dirty="0">
                <a:latin typeface="Arial Nova" panose="020B0504020202020204" pitchFamily="34" charset="0"/>
              </a:rPr>
              <a:t>Rising Taxes</a:t>
            </a:r>
            <a:endParaRPr lang="x-none" sz="1600" dirty="0">
              <a:latin typeface="Arial Nova" panose="020B0504020202020204" pitchFamily="34" charset="0"/>
            </a:endParaRPr>
          </a:p>
        </p:txBody>
      </p:sp>
      <p:sp>
        <p:nvSpPr>
          <p:cNvPr id="17" name="TextBox 16">
            <a:extLst>
              <a:ext uri="{FF2B5EF4-FFF2-40B4-BE49-F238E27FC236}">
                <a16:creationId xmlns:a16="http://schemas.microsoft.com/office/drawing/2014/main" xmlns="" id="{10A2117B-CD2B-402E-A440-EFA48F499492}"/>
              </a:ext>
            </a:extLst>
          </p:cNvPr>
          <p:cNvSpPr txBox="1"/>
          <p:nvPr/>
        </p:nvSpPr>
        <p:spPr>
          <a:xfrm>
            <a:off x="7124141" y="3643981"/>
            <a:ext cx="1634775" cy="830997"/>
          </a:xfrm>
          <a:prstGeom prst="rect">
            <a:avLst/>
          </a:prstGeom>
          <a:noFill/>
        </p:spPr>
        <p:txBody>
          <a:bodyPr wrap="square" rtlCol="0">
            <a:spAutoFit/>
          </a:bodyPr>
          <a:lstStyle/>
          <a:p>
            <a:pPr algn="ctr"/>
            <a:r>
              <a:rPr lang="en-US" sz="1600" dirty="0">
                <a:latin typeface="Arial Nova" panose="020B0504020202020204" pitchFamily="34" charset="0"/>
              </a:rPr>
              <a:t>Low</a:t>
            </a:r>
          </a:p>
          <a:p>
            <a:pPr algn="ctr"/>
            <a:r>
              <a:rPr lang="en-US" sz="1600" dirty="0">
                <a:latin typeface="Arial Nova" panose="020B0504020202020204" pitchFamily="34" charset="0"/>
              </a:rPr>
              <a:t>Export Boat Sales</a:t>
            </a:r>
            <a:endParaRPr lang="x-none" sz="1600" dirty="0">
              <a:latin typeface="Arial Nova" panose="020B0504020202020204" pitchFamily="34" charset="0"/>
            </a:endParaRPr>
          </a:p>
        </p:txBody>
      </p:sp>
      <p:sp>
        <p:nvSpPr>
          <p:cNvPr id="18" name="TextBox 17">
            <a:extLst>
              <a:ext uri="{FF2B5EF4-FFF2-40B4-BE49-F238E27FC236}">
                <a16:creationId xmlns:a16="http://schemas.microsoft.com/office/drawing/2014/main" xmlns="" id="{6DBE1504-BBF6-4C43-9779-D502A714792F}"/>
              </a:ext>
            </a:extLst>
          </p:cNvPr>
          <p:cNvSpPr txBox="1"/>
          <p:nvPr/>
        </p:nvSpPr>
        <p:spPr>
          <a:xfrm>
            <a:off x="385966" y="2210547"/>
            <a:ext cx="2615101" cy="338554"/>
          </a:xfrm>
          <a:prstGeom prst="rect">
            <a:avLst/>
          </a:prstGeom>
          <a:noFill/>
        </p:spPr>
        <p:txBody>
          <a:bodyPr wrap="square" rtlCol="0">
            <a:spAutoFit/>
          </a:bodyPr>
          <a:lstStyle/>
          <a:p>
            <a:pPr algn="ctr"/>
            <a:r>
              <a:rPr lang="en-US" sz="1600" dirty="0">
                <a:latin typeface="Arial Nova" panose="020B0504020202020204" pitchFamily="34" charset="0"/>
              </a:rPr>
              <a:t>Low Consumer Credit</a:t>
            </a:r>
            <a:endParaRPr lang="x-none" sz="1600" dirty="0">
              <a:latin typeface="Arial Nova" panose="020B0504020202020204" pitchFamily="34" charset="0"/>
            </a:endParaRPr>
          </a:p>
        </p:txBody>
      </p:sp>
      <p:sp>
        <p:nvSpPr>
          <p:cNvPr id="19" name="TextBox 18">
            <a:extLst>
              <a:ext uri="{FF2B5EF4-FFF2-40B4-BE49-F238E27FC236}">
                <a16:creationId xmlns:a16="http://schemas.microsoft.com/office/drawing/2014/main" xmlns="" id="{7AE18F04-C5D6-49D8-BC36-3355A5C21039}"/>
              </a:ext>
            </a:extLst>
          </p:cNvPr>
          <p:cNvSpPr txBox="1"/>
          <p:nvPr/>
        </p:nvSpPr>
        <p:spPr>
          <a:xfrm>
            <a:off x="3799137" y="1304747"/>
            <a:ext cx="2329543" cy="584775"/>
          </a:xfrm>
          <a:prstGeom prst="rect">
            <a:avLst/>
          </a:prstGeom>
          <a:noFill/>
        </p:spPr>
        <p:txBody>
          <a:bodyPr wrap="square" rtlCol="0">
            <a:spAutoFit/>
          </a:bodyPr>
          <a:lstStyle/>
          <a:p>
            <a:pPr algn="ctr"/>
            <a:r>
              <a:rPr lang="en-US" sz="1600" dirty="0">
                <a:latin typeface="Arial Nova" panose="020B0504020202020204" pitchFamily="34" charset="0"/>
              </a:rPr>
              <a:t>One Domestic Competitor</a:t>
            </a:r>
            <a:endParaRPr lang="x-none" sz="1600" dirty="0">
              <a:latin typeface="Arial Nova" panose="020B0504020202020204" pitchFamily="34" charset="0"/>
            </a:endParaRPr>
          </a:p>
        </p:txBody>
      </p:sp>
      <p:sp>
        <p:nvSpPr>
          <p:cNvPr id="20" name="TextBox 19">
            <a:extLst>
              <a:ext uri="{FF2B5EF4-FFF2-40B4-BE49-F238E27FC236}">
                <a16:creationId xmlns:a16="http://schemas.microsoft.com/office/drawing/2014/main" xmlns="" id="{A77D8BF7-ABA0-43B6-9E94-2596801AB12A}"/>
              </a:ext>
            </a:extLst>
          </p:cNvPr>
          <p:cNvSpPr txBox="1"/>
          <p:nvPr/>
        </p:nvSpPr>
        <p:spPr>
          <a:xfrm>
            <a:off x="4112798" y="2927410"/>
            <a:ext cx="1803919" cy="584775"/>
          </a:xfrm>
          <a:prstGeom prst="rect">
            <a:avLst/>
          </a:prstGeom>
          <a:noFill/>
        </p:spPr>
        <p:txBody>
          <a:bodyPr wrap="square" rtlCol="0">
            <a:spAutoFit/>
          </a:bodyPr>
          <a:lstStyle/>
          <a:p>
            <a:pPr algn="ctr"/>
            <a:r>
              <a:rPr lang="en-US" sz="1600" dirty="0">
                <a:latin typeface="Arial Nova" panose="020B0504020202020204" pitchFamily="34" charset="0"/>
              </a:rPr>
              <a:t>High Container Transport Costs</a:t>
            </a:r>
            <a:endParaRPr lang="x-none" sz="1600" dirty="0">
              <a:latin typeface="Arial Nova" panose="020B0504020202020204" pitchFamily="34" charset="0"/>
            </a:endParaRPr>
          </a:p>
        </p:txBody>
      </p:sp>
      <p:sp>
        <p:nvSpPr>
          <p:cNvPr id="21" name="TextBox 20">
            <a:extLst>
              <a:ext uri="{FF2B5EF4-FFF2-40B4-BE49-F238E27FC236}">
                <a16:creationId xmlns:a16="http://schemas.microsoft.com/office/drawing/2014/main" xmlns="" id="{CEEE5E4D-0627-4939-923C-D8E47D83F1DE}"/>
              </a:ext>
            </a:extLst>
          </p:cNvPr>
          <p:cNvSpPr txBox="1"/>
          <p:nvPr/>
        </p:nvSpPr>
        <p:spPr>
          <a:xfrm>
            <a:off x="3767758" y="3679181"/>
            <a:ext cx="2329543" cy="584775"/>
          </a:xfrm>
          <a:prstGeom prst="rect">
            <a:avLst/>
          </a:prstGeom>
          <a:noFill/>
        </p:spPr>
        <p:txBody>
          <a:bodyPr wrap="square" rtlCol="0">
            <a:spAutoFit/>
          </a:bodyPr>
          <a:lstStyle/>
          <a:p>
            <a:pPr algn="ctr"/>
            <a:r>
              <a:rPr lang="en-US" sz="1600" dirty="0">
                <a:latin typeface="Arial Nova" panose="020B0504020202020204" pitchFamily="34" charset="0"/>
              </a:rPr>
              <a:t>High Competition in Entry Segment</a:t>
            </a:r>
            <a:endParaRPr lang="x-none" sz="1600" dirty="0">
              <a:latin typeface="Arial Nova" panose="020B0504020202020204" pitchFamily="34" charset="0"/>
            </a:endParaRPr>
          </a:p>
        </p:txBody>
      </p:sp>
      <p:sp>
        <p:nvSpPr>
          <p:cNvPr id="23" name="TextBox 22">
            <a:extLst>
              <a:ext uri="{FF2B5EF4-FFF2-40B4-BE49-F238E27FC236}">
                <a16:creationId xmlns:a16="http://schemas.microsoft.com/office/drawing/2014/main" xmlns="" id="{6A145AAA-5052-496F-87EE-EBA06FF7981C}"/>
              </a:ext>
            </a:extLst>
          </p:cNvPr>
          <p:cNvSpPr txBox="1"/>
          <p:nvPr/>
        </p:nvSpPr>
        <p:spPr>
          <a:xfrm>
            <a:off x="3700689" y="4397731"/>
            <a:ext cx="2329543" cy="584775"/>
          </a:xfrm>
          <a:prstGeom prst="rect">
            <a:avLst/>
          </a:prstGeom>
          <a:noFill/>
        </p:spPr>
        <p:txBody>
          <a:bodyPr wrap="square" rtlCol="0">
            <a:spAutoFit/>
          </a:bodyPr>
          <a:lstStyle/>
          <a:p>
            <a:pPr algn="ctr"/>
            <a:r>
              <a:rPr lang="en-US" sz="1600" dirty="0">
                <a:latin typeface="Arial Nova" panose="020B0504020202020204" pitchFamily="34" charset="0"/>
              </a:rPr>
              <a:t>High Market Entry Costs</a:t>
            </a:r>
            <a:endParaRPr lang="x-none" sz="1600" dirty="0">
              <a:latin typeface="Arial Nova" panose="020B0504020202020204" pitchFamily="34" charset="0"/>
            </a:endParaRPr>
          </a:p>
        </p:txBody>
      </p:sp>
      <p:sp>
        <p:nvSpPr>
          <p:cNvPr id="5" name="Rectangle 4">
            <a:extLst>
              <a:ext uri="{FF2B5EF4-FFF2-40B4-BE49-F238E27FC236}">
                <a16:creationId xmlns:a16="http://schemas.microsoft.com/office/drawing/2014/main" xmlns="" id="{11F53EED-F8D3-48AB-A4AE-40189E4094F0}"/>
              </a:ext>
            </a:extLst>
          </p:cNvPr>
          <p:cNvSpPr/>
          <p:nvPr/>
        </p:nvSpPr>
        <p:spPr>
          <a:xfrm>
            <a:off x="7048119" y="1561475"/>
            <a:ext cx="1984309" cy="88531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4" name="Rectangle 23">
            <a:extLst>
              <a:ext uri="{FF2B5EF4-FFF2-40B4-BE49-F238E27FC236}">
                <a16:creationId xmlns:a16="http://schemas.microsoft.com/office/drawing/2014/main" xmlns="" id="{C23B49CA-9FD9-40CA-B999-798DAD175487}"/>
              </a:ext>
            </a:extLst>
          </p:cNvPr>
          <p:cNvSpPr/>
          <p:nvPr/>
        </p:nvSpPr>
        <p:spPr>
          <a:xfrm>
            <a:off x="7048119" y="3594801"/>
            <a:ext cx="1984309" cy="8632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5" name="Rectangle 24">
            <a:extLst>
              <a:ext uri="{FF2B5EF4-FFF2-40B4-BE49-F238E27FC236}">
                <a16:creationId xmlns:a16="http://schemas.microsoft.com/office/drawing/2014/main" xmlns="" id="{4BBB41DD-7CD4-4423-AD8A-8F51056720DA}"/>
              </a:ext>
            </a:extLst>
          </p:cNvPr>
          <p:cNvSpPr/>
          <p:nvPr/>
        </p:nvSpPr>
        <p:spPr>
          <a:xfrm>
            <a:off x="3798101" y="1250435"/>
            <a:ext cx="2336963" cy="6463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6" name="Rectangle 25">
            <a:extLst>
              <a:ext uri="{FF2B5EF4-FFF2-40B4-BE49-F238E27FC236}">
                <a16:creationId xmlns:a16="http://schemas.microsoft.com/office/drawing/2014/main" xmlns="" id="{F20DA050-D77F-465D-8E9B-72D253AA28BE}"/>
              </a:ext>
            </a:extLst>
          </p:cNvPr>
          <p:cNvSpPr/>
          <p:nvPr/>
        </p:nvSpPr>
        <p:spPr>
          <a:xfrm>
            <a:off x="3792315" y="2139195"/>
            <a:ext cx="2336963" cy="49273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7" name="Rectangle 26">
            <a:extLst>
              <a:ext uri="{FF2B5EF4-FFF2-40B4-BE49-F238E27FC236}">
                <a16:creationId xmlns:a16="http://schemas.microsoft.com/office/drawing/2014/main" xmlns="" id="{2E5CD7E9-6BCC-4657-BA57-17957EC16D81}"/>
              </a:ext>
            </a:extLst>
          </p:cNvPr>
          <p:cNvSpPr/>
          <p:nvPr/>
        </p:nvSpPr>
        <p:spPr>
          <a:xfrm>
            <a:off x="3780953" y="2913743"/>
            <a:ext cx="2336963" cy="62997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8" name="Rectangle 27">
            <a:extLst>
              <a:ext uri="{FF2B5EF4-FFF2-40B4-BE49-F238E27FC236}">
                <a16:creationId xmlns:a16="http://schemas.microsoft.com/office/drawing/2014/main" xmlns="" id="{AC76CB1B-5E4E-43E0-957B-CC8B673E187E}"/>
              </a:ext>
            </a:extLst>
          </p:cNvPr>
          <p:cNvSpPr/>
          <p:nvPr/>
        </p:nvSpPr>
        <p:spPr>
          <a:xfrm>
            <a:off x="3780953" y="3643011"/>
            <a:ext cx="2336963" cy="62997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9" name="Rectangle 28">
            <a:extLst>
              <a:ext uri="{FF2B5EF4-FFF2-40B4-BE49-F238E27FC236}">
                <a16:creationId xmlns:a16="http://schemas.microsoft.com/office/drawing/2014/main" xmlns="" id="{DDA7FA32-F93B-472B-9D0E-B20ED5D33981}"/>
              </a:ext>
            </a:extLst>
          </p:cNvPr>
          <p:cNvSpPr/>
          <p:nvPr/>
        </p:nvSpPr>
        <p:spPr>
          <a:xfrm>
            <a:off x="3780953" y="4384062"/>
            <a:ext cx="2336963" cy="62997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cxnSp>
        <p:nvCxnSpPr>
          <p:cNvPr id="7" name="Straight Arrow Connector 6">
            <a:extLst>
              <a:ext uri="{FF2B5EF4-FFF2-40B4-BE49-F238E27FC236}">
                <a16:creationId xmlns:a16="http://schemas.microsoft.com/office/drawing/2014/main" xmlns="" id="{E7833177-B595-408A-BF7F-EE617B5FE566}"/>
              </a:ext>
            </a:extLst>
          </p:cNvPr>
          <p:cNvCxnSpPr>
            <a:cxnSpLocks/>
            <a:endCxn id="4" idx="1"/>
          </p:cNvCxnSpPr>
          <p:nvPr/>
        </p:nvCxnSpPr>
        <p:spPr>
          <a:xfrm>
            <a:off x="9044215" y="4049439"/>
            <a:ext cx="8160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xmlns="" id="{D25A22A1-86DB-4ECF-9C16-0A9D44843907}"/>
              </a:ext>
            </a:extLst>
          </p:cNvPr>
          <p:cNvCxnSpPr>
            <a:cxnSpLocks/>
          </p:cNvCxnSpPr>
          <p:nvPr/>
        </p:nvCxnSpPr>
        <p:spPr>
          <a:xfrm>
            <a:off x="9316461" y="1991567"/>
            <a:ext cx="0" cy="38207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xmlns="" id="{0FEAFE68-0E2D-4013-A467-0C0AA8A2D378}"/>
              </a:ext>
            </a:extLst>
          </p:cNvPr>
          <p:cNvCxnSpPr/>
          <p:nvPr/>
        </p:nvCxnSpPr>
        <p:spPr>
          <a:xfrm flipH="1">
            <a:off x="9034981" y="1992798"/>
            <a:ext cx="27991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xmlns="" id="{9FF51EBD-D9FA-4301-B599-2ED4850CFF36}"/>
              </a:ext>
            </a:extLst>
          </p:cNvPr>
          <p:cNvCxnSpPr>
            <a:cxnSpLocks/>
            <a:endCxn id="24" idx="1"/>
          </p:cNvCxnSpPr>
          <p:nvPr/>
        </p:nvCxnSpPr>
        <p:spPr>
          <a:xfrm>
            <a:off x="6130050" y="4025536"/>
            <a:ext cx="918069" cy="88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xmlns="" id="{57A0A06D-EDAE-4A4A-93CE-E7053D0AC27F}"/>
              </a:ext>
            </a:extLst>
          </p:cNvPr>
          <p:cNvCxnSpPr>
            <a:cxnSpLocks/>
          </p:cNvCxnSpPr>
          <p:nvPr/>
        </p:nvCxnSpPr>
        <p:spPr>
          <a:xfrm>
            <a:off x="6392327" y="3242735"/>
            <a:ext cx="0" cy="15158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xmlns="" id="{97F66C59-5862-451B-A7A3-4F1F79FD6887}"/>
              </a:ext>
            </a:extLst>
          </p:cNvPr>
          <p:cNvCxnSpPr/>
          <p:nvPr/>
        </p:nvCxnSpPr>
        <p:spPr>
          <a:xfrm flipH="1">
            <a:off x="6112409" y="3249520"/>
            <a:ext cx="27991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xmlns="" id="{1ED0D53C-6EF4-4E84-A542-6456A779A024}"/>
              </a:ext>
            </a:extLst>
          </p:cNvPr>
          <p:cNvCxnSpPr/>
          <p:nvPr/>
        </p:nvCxnSpPr>
        <p:spPr>
          <a:xfrm flipH="1">
            <a:off x="6112409" y="4758565"/>
            <a:ext cx="27991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xmlns="" id="{E28A141C-3A8D-4C52-8B22-758600D02BFC}"/>
              </a:ext>
            </a:extLst>
          </p:cNvPr>
          <p:cNvCxnSpPr>
            <a:cxnSpLocks/>
          </p:cNvCxnSpPr>
          <p:nvPr/>
        </p:nvCxnSpPr>
        <p:spPr>
          <a:xfrm>
            <a:off x="6468529" y="1573603"/>
            <a:ext cx="0" cy="8126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xmlns="" id="{E1C484FE-357A-4B37-9D79-1496B325D226}"/>
              </a:ext>
            </a:extLst>
          </p:cNvPr>
          <p:cNvCxnSpPr>
            <a:cxnSpLocks/>
            <a:endCxn id="25" idx="3"/>
          </p:cNvCxnSpPr>
          <p:nvPr/>
        </p:nvCxnSpPr>
        <p:spPr>
          <a:xfrm flipH="1">
            <a:off x="6135064" y="1573601"/>
            <a:ext cx="34222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xmlns="" id="{E1A7B4D7-E4EC-4C38-B545-E72251368064}"/>
              </a:ext>
            </a:extLst>
          </p:cNvPr>
          <p:cNvCxnSpPr>
            <a:cxnSpLocks/>
          </p:cNvCxnSpPr>
          <p:nvPr/>
        </p:nvCxnSpPr>
        <p:spPr>
          <a:xfrm flipH="1">
            <a:off x="6111249" y="2386252"/>
            <a:ext cx="3572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xmlns="" id="{D5E7CBBE-0F01-4955-9031-3ED89623979D}"/>
              </a:ext>
            </a:extLst>
          </p:cNvPr>
          <p:cNvSpPr/>
          <p:nvPr/>
        </p:nvSpPr>
        <p:spPr>
          <a:xfrm>
            <a:off x="451189" y="1237610"/>
            <a:ext cx="2615100" cy="56859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53" name="Rectangle 52">
            <a:extLst>
              <a:ext uri="{FF2B5EF4-FFF2-40B4-BE49-F238E27FC236}">
                <a16:creationId xmlns:a16="http://schemas.microsoft.com/office/drawing/2014/main" xmlns="" id="{13385748-8F0B-4091-ADF4-3FAF4745FEC7}"/>
              </a:ext>
            </a:extLst>
          </p:cNvPr>
          <p:cNvSpPr/>
          <p:nvPr/>
        </p:nvSpPr>
        <p:spPr>
          <a:xfrm>
            <a:off x="451189" y="2114153"/>
            <a:ext cx="2615100" cy="4678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54" name="Rectangle 53">
            <a:extLst>
              <a:ext uri="{FF2B5EF4-FFF2-40B4-BE49-F238E27FC236}">
                <a16:creationId xmlns:a16="http://schemas.microsoft.com/office/drawing/2014/main" xmlns="" id="{CFE8C9BF-45D8-4A78-8568-1135DD805790}"/>
              </a:ext>
            </a:extLst>
          </p:cNvPr>
          <p:cNvSpPr/>
          <p:nvPr/>
        </p:nvSpPr>
        <p:spPr>
          <a:xfrm>
            <a:off x="451189" y="2758366"/>
            <a:ext cx="2615100" cy="4678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55" name="Rectangle 54">
            <a:extLst>
              <a:ext uri="{FF2B5EF4-FFF2-40B4-BE49-F238E27FC236}">
                <a16:creationId xmlns:a16="http://schemas.microsoft.com/office/drawing/2014/main" xmlns="" id="{51BA19BB-0766-4566-A2A8-F9C8E3CC991A}"/>
              </a:ext>
            </a:extLst>
          </p:cNvPr>
          <p:cNvSpPr/>
          <p:nvPr/>
        </p:nvSpPr>
        <p:spPr>
          <a:xfrm>
            <a:off x="451189" y="3390093"/>
            <a:ext cx="2615100" cy="4678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cxnSp>
        <p:nvCxnSpPr>
          <p:cNvPr id="57" name="Straight Arrow Connector 56">
            <a:extLst>
              <a:ext uri="{FF2B5EF4-FFF2-40B4-BE49-F238E27FC236}">
                <a16:creationId xmlns:a16="http://schemas.microsoft.com/office/drawing/2014/main" xmlns="" id="{AD84A06C-15C7-433D-A7C4-FF74D0023B5B}"/>
              </a:ext>
            </a:extLst>
          </p:cNvPr>
          <p:cNvCxnSpPr/>
          <p:nvPr/>
        </p:nvCxnSpPr>
        <p:spPr>
          <a:xfrm>
            <a:off x="1734159" y="1811461"/>
            <a:ext cx="0" cy="31384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xmlns="" id="{1CA196C5-959D-48CA-B69F-70D9E44331B3}"/>
              </a:ext>
            </a:extLst>
          </p:cNvPr>
          <p:cNvCxnSpPr>
            <a:cxnSpLocks/>
          </p:cNvCxnSpPr>
          <p:nvPr/>
        </p:nvCxnSpPr>
        <p:spPr>
          <a:xfrm>
            <a:off x="3301995" y="2358609"/>
            <a:ext cx="0" cy="12762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xmlns="" id="{98266867-086C-4867-99F8-F3B627250380}"/>
              </a:ext>
            </a:extLst>
          </p:cNvPr>
          <p:cNvCxnSpPr>
            <a:cxnSpLocks/>
          </p:cNvCxnSpPr>
          <p:nvPr/>
        </p:nvCxnSpPr>
        <p:spPr>
          <a:xfrm>
            <a:off x="3301997" y="2365012"/>
            <a:ext cx="47489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xmlns="" id="{EE954CBC-E31D-4920-A7D8-E90AB473769A}"/>
              </a:ext>
            </a:extLst>
          </p:cNvPr>
          <p:cNvCxnSpPr>
            <a:cxnSpLocks/>
          </p:cNvCxnSpPr>
          <p:nvPr/>
        </p:nvCxnSpPr>
        <p:spPr>
          <a:xfrm flipH="1">
            <a:off x="3066289" y="2358609"/>
            <a:ext cx="2357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xmlns="" id="{20872237-EE4F-43F9-A8A2-5258D2EAC234}"/>
              </a:ext>
            </a:extLst>
          </p:cNvPr>
          <p:cNvCxnSpPr>
            <a:cxnSpLocks/>
          </p:cNvCxnSpPr>
          <p:nvPr/>
        </p:nvCxnSpPr>
        <p:spPr>
          <a:xfrm flipH="1">
            <a:off x="3066288" y="3019901"/>
            <a:ext cx="2357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xmlns="" id="{B829895D-4D14-4A69-919B-88C93FD62276}"/>
              </a:ext>
            </a:extLst>
          </p:cNvPr>
          <p:cNvCxnSpPr>
            <a:cxnSpLocks/>
          </p:cNvCxnSpPr>
          <p:nvPr/>
        </p:nvCxnSpPr>
        <p:spPr>
          <a:xfrm flipH="1">
            <a:off x="3066953" y="3634883"/>
            <a:ext cx="2357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xmlns="" id="{3CAA762D-3C51-4723-A699-0522F83A1524}"/>
              </a:ext>
            </a:extLst>
          </p:cNvPr>
          <p:cNvSpPr txBox="1"/>
          <p:nvPr/>
        </p:nvSpPr>
        <p:spPr>
          <a:xfrm>
            <a:off x="7124141" y="5405047"/>
            <a:ext cx="1634775" cy="830997"/>
          </a:xfrm>
          <a:prstGeom prst="rect">
            <a:avLst/>
          </a:prstGeom>
          <a:noFill/>
        </p:spPr>
        <p:txBody>
          <a:bodyPr wrap="square" rtlCol="0">
            <a:spAutoFit/>
          </a:bodyPr>
          <a:lstStyle/>
          <a:p>
            <a:pPr algn="ctr"/>
            <a:r>
              <a:rPr lang="en-US" sz="1600" dirty="0">
                <a:latin typeface="Arial Nova" panose="020B0504020202020204" pitchFamily="34" charset="0"/>
              </a:rPr>
              <a:t>High </a:t>
            </a:r>
          </a:p>
          <a:p>
            <a:pPr algn="ctr"/>
            <a:r>
              <a:rPr lang="en-US" sz="1600" dirty="0">
                <a:latin typeface="Arial Nova" panose="020B0504020202020204" pitchFamily="34" charset="0"/>
              </a:rPr>
              <a:t>Operating</a:t>
            </a:r>
          </a:p>
          <a:p>
            <a:pPr algn="ctr"/>
            <a:r>
              <a:rPr lang="en-US" sz="1600" dirty="0">
                <a:latin typeface="Arial Nova" panose="020B0504020202020204" pitchFamily="34" charset="0"/>
              </a:rPr>
              <a:t>Costs</a:t>
            </a:r>
            <a:endParaRPr lang="x-none" sz="1600" dirty="0">
              <a:latin typeface="Arial Nova" panose="020B0504020202020204" pitchFamily="34" charset="0"/>
            </a:endParaRPr>
          </a:p>
        </p:txBody>
      </p:sp>
      <p:sp>
        <p:nvSpPr>
          <p:cNvPr id="72" name="Rectangle 71">
            <a:extLst>
              <a:ext uri="{FF2B5EF4-FFF2-40B4-BE49-F238E27FC236}">
                <a16:creationId xmlns:a16="http://schemas.microsoft.com/office/drawing/2014/main" xmlns="" id="{A533226C-7C9A-48A5-B740-1CCA6648032F}"/>
              </a:ext>
            </a:extLst>
          </p:cNvPr>
          <p:cNvSpPr/>
          <p:nvPr/>
        </p:nvSpPr>
        <p:spPr>
          <a:xfrm>
            <a:off x="7048119" y="5381268"/>
            <a:ext cx="1984309" cy="8632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cxnSp>
        <p:nvCxnSpPr>
          <p:cNvPr id="73" name="Straight Connector 72">
            <a:extLst>
              <a:ext uri="{FF2B5EF4-FFF2-40B4-BE49-F238E27FC236}">
                <a16:creationId xmlns:a16="http://schemas.microsoft.com/office/drawing/2014/main" xmlns="" id="{035FD018-178E-4D2B-B15E-195114518141}"/>
              </a:ext>
            </a:extLst>
          </p:cNvPr>
          <p:cNvCxnSpPr/>
          <p:nvPr/>
        </p:nvCxnSpPr>
        <p:spPr>
          <a:xfrm flipH="1">
            <a:off x="9032427" y="5815763"/>
            <a:ext cx="27991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4" name="TextBox 73">
            <a:extLst>
              <a:ext uri="{FF2B5EF4-FFF2-40B4-BE49-F238E27FC236}">
                <a16:creationId xmlns:a16="http://schemas.microsoft.com/office/drawing/2014/main" xmlns="" id="{2B4EFE75-E514-4507-9AB3-7455CE5081D8}"/>
              </a:ext>
            </a:extLst>
          </p:cNvPr>
          <p:cNvSpPr txBox="1"/>
          <p:nvPr/>
        </p:nvSpPr>
        <p:spPr>
          <a:xfrm>
            <a:off x="608178" y="5659003"/>
            <a:ext cx="2329543" cy="338554"/>
          </a:xfrm>
          <a:prstGeom prst="rect">
            <a:avLst/>
          </a:prstGeom>
          <a:noFill/>
        </p:spPr>
        <p:txBody>
          <a:bodyPr wrap="square" rtlCol="0">
            <a:spAutoFit/>
          </a:bodyPr>
          <a:lstStyle/>
          <a:p>
            <a:pPr algn="ctr"/>
            <a:r>
              <a:rPr lang="en-US" sz="1600" dirty="0">
                <a:latin typeface="Arial Nova" panose="020B0504020202020204" pitchFamily="34" charset="0"/>
              </a:rPr>
              <a:t>High Import Cost</a:t>
            </a:r>
            <a:endParaRPr lang="x-none" sz="1600" dirty="0">
              <a:latin typeface="Arial Nova" panose="020B0504020202020204" pitchFamily="34" charset="0"/>
            </a:endParaRPr>
          </a:p>
        </p:txBody>
      </p:sp>
      <p:sp>
        <p:nvSpPr>
          <p:cNvPr id="75" name="TextBox 74">
            <a:extLst>
              <a:ext uri="{FF2B5EF4-FFF2-40B4-BE49-F238E27FC236}">
                <a16:creationId xmlns:a16="http://schemas.microsoft.com/office/drawing/2014/main" xmlns="" id="{5D4AB15C-6913-41FA-969E-2E12BB720181}"/>
              </a:ext>
            </a:extLst>
          </p:cNvPr>
          <p:cNvSpPr txBox="1"/>
          <p:nvPr/>
        </p:nvSpPr>
        <p:spPr>
          <a:xfrm>
            <a:off x="503254" y="6285416"/>
            <a:ext cx="2329543" cy="338554"/>
          </a:xfrm>
          <a:prstGeom prst="rect">
            <a:avLst/>
          </a:prstGeom>
          <a:noFill/>
        </p:spPr>
        <p:txBody>
          <a:bodyPr wrap="square" rtlCol="0">
            <a:spAutoFit/>
          </a:bodyPr>
          <a:lstStyle/>
          <a:p>
            <a:pPr algn="ctr"/>
            <a:r>
              <a:rPr lang="en-US" sz="1600" dirty="0">
                <a:latin typeface="Arial Nova" panose="020B0504020202020204" pitchFamily="34" charset="0"/>
              </a:rPr>
              <a:t>Rising Taxes</a:t>
            </a:r>
            <a:endParaRPr lang="x-none" sz="1600" dirty="0">
              <a:latin typeface="Arial Nova" panose="020B0504020202020204" pitchFamily="34" charset="0"/>
            </a:endParaRPr>
          </a:p>
        </p:txBody>
      </p:sp>
      <p:sp>
        <p:nvSpPr>
          <p:cNvPr id="76" name="TextBox 75">
            <a:extLst>
              <a:ext uri="{FF2B5EF4-FFF2-40B4-BE49-F238E27FC236}">
                <a16:creationId xmlns:a16="http://schemas.microsoft.com/office/drawing/2014/main" xmlns="" id="{07665486-82A5-4F4D-B80E-AD0F51D6DC63}"/>
              </a:ext>
            </a:extLst>
          </p:cNvPr>
          <p:cNvSpPr txBox="1"/>
          <p:nvPr/>
        </p:nvSpPr>
        <p:spPr>
          <a:xfrm>
            <a:off x="400176" y="5019887"/>
            <a:ext cx="2615101" cy="338554"/>
          </a:xfrm>
          <a:prstGeom prst="rect">
            <a:avLst/>
          </a:prstGeom>
          <a:noFill/>
        </p:spPr>
        <p:txBody>
          <a:bodyPr wrap="square" rtlCol="0">
            <a:spAutoFit/>
          </a:bodyPr>
          <a:lstStyle/>
          <a:p>
            <a:pPr algn="ctr"/>
            <a:r>
              <a:rPr lang="en-US" sz="1600" dirty="0">
                <a:latin typeface="Arial Nova" panose="020B0504020202020204" pitchFamily="34" charset="0"/>
              </a:rPr>
              <a:t>High Electricity Cost</a:t>
            </a:r>
            <a:endParaRPr lang="x-none" sz="1600" dirty="0">
              <a:latin typeface="Arial Nova" panose="020B0504020202020204" pitchFamily="34" charset="0"/>
            </a:endParaRPr>
          </a:p>
        </p:txBody>
      </p:sp>
      <p:sp>
        <p:nvSpPr>
          <p:cNvPr id="77" name="Rectangle 76">
            <a:extLst>
              <a:ext uri="{FF2B5EF4-FFF2-40B4-BE49-F238E27FC236}">
                <a16:creationId xmlns:a16="http://schemas.microsoft.com/office/drawing/2014/main" xmlns="" id="{1936BA41-1D08-477B-8A6D-807EC8AA08A5}"/>
              </a:ext>
            </a:extLst>
          </p:cNvPr>
          <p:cNvSpPr/>
          <p:nvPr/>
        </p:nvSpPr>
        <p:spPr>
          <a:xfrm>
            <a:off x="465399" y="4923493"/>
            <a:ext cx="2615100" cy="4678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78" name="Rectangle 77">
            <a:extLst>
              <a:ext uri="{FF2B5EF4-FFF2-40B4-BE49-F238E27FC236}">
                <a16:creationId xmlns:a16="http://schemas.microsoft.com/office/drawing/2014/main" xmlns="" id="{AD0C2041-F029-4798-A905-08300AFB804A}"/>
              </a:ext>
            </a:extLst>
          </p:cNvPr>
          <p:cNvSpPr/>
          <p:nvPr/>
        </p:nvSpPr>
        <p:spPr>
          <a:xfrm>
            <a:off x="465399" y="5567706"/>
            <a:ext cx="2615100" cy="4678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79" name="Rectangle 78">
            <a:extLst>
              <a:ext uri="{FF2B5EF4-FFF2-40B4-BE49-F238E27FC236}">
                <a16:creationId xmlns:a16="http://schemas.microsoft.com/office/drawing/2014/main" xmlns="" id="{3A449680-5D25-40D8-B0FC-503B7D511137}"/>
              </a:ext>
            </a:extLst>
          </p:cNvPr>
          <p:cNvSpPr/>
          <p:nvPr/>
        </p:nvSpPr>
        <p:spPr>
          <a:xfrm>
            <a:off x="465399" y="6199433"/>
            <a:ext cx="2615100" cy="4678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cxnSp>
        <p:nvCxnSpPr>
          <p:cNvPr id="80" name="Straight Connector 79">
            <a:extLst>
              <a:ext uri="{FF2B5EF4-FFF2-40B4-BE49-F238E27FC236}">
                <a16:creationId xmlns:a16="http://schemas.microsoft.com/office/drawing/2014/main" xmlns="" id="{E6B0E8EA-2E65-4656-82FC-ABFEDA92AADC}"/>
              </a:ext>
            </a:extLst>
          </p:cNvPr>
          <p:cNvCxnSpPr>
            <a:cxnSpLocks/>
          </p:cNvCxnSpPr>
          <p:nvPr/>
        </p:nvCxnSpPr>
        <p:spPr>
          <a:xfrm>
            <a:off x="3316205" y="5167949"/>
            <a:ext cx="0" cy="12762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xmlns="" id="{AA5CE2F4-23DF-4158-A18E-E93F54EB8783}"/>
              </a:ext>
            </a:extLst>
          </p:cNvPr>
          <p:cNvCxnSpPr>
            <a:cxnSpLocks/>
          </p:cNvCxnSpPr>
          <p:nvPr/>
        </p:nvCxnSpPr>
        <p:spPr>
          <a:xfrm flipH="1">
            <a:off x="3080499" y="5167949"/>
            <a:ext cx="2357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xmlns="" id="{8D626290-6822-4B7E-9D1E-C0596112C372}"/>
              </a:ext>
            </a:extLst>
          </p:cNvPr>
          <p:cNvCxnSpPr>
            <a:cxnSpLocks/>
            <a:endCxn id="72" idx="1"/>
          </p:cNvCxnSpPr>
          <p:nvPr/>
        </p:nvCxnSpPr>
        <p:spPr>
          <a:xfrm>
            <a:off x="3080499" y="5812307"/>
            <a:ext cx="3967620" cy="580"/>
          </a:xfrm>
          <a:prstGeom prst="line">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xmlns="" id="{DA2457F6-3BA9-4FE4-BF23-F8CE6C05A0BE}"/>
              </a:ext>
            </a:extLst>
          </p:cNvPr>
          <p:cNvCxnSpPr>
            <a:cxnSpLocks/>
          </p:cNvCxnSpPr>
          <p:nvPr/>
        </p:nvCxnSpPr>
        <p:spPr>
          <a:xfrm flipH="1">
            <a:off x="3081163" y="6444223"/>
            <a:ext cx="2357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Arrow Connector 90">
            <a:extLst>
              <a:ext uri="{FF2B5EF4-FFF2-40B4-BE49-F238E27FC236}">
                <a16:creationId xmlns:a16="http://schemas.microsoft.com/office/drawing/2014/main" xmlns="" id="{711DC2AE-F4A6-4228-A490-EF067D30ED47}"/>
              </a:ext>
            </a:extLst>
          </p:cNvPr>
          <p:cNvCxnSpPr>
            <a:cxnSpLocks/>
            <a:endCxn id="5" idx="1"/>
          </p:cNvCxnSpPr>
          <p:nvPr/>
        </p:nvCxnSpPr>
        <p:spPr>
          <a:xfrm>
            <a:off x="6477291" y="1999305"/>
            <a:ext cx="570828" cy="482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2611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xmlns="" id="{6CFBBE6C-AFF4-4BA1-B87A-92B1DAE38FAD}"/>
              </a:ext>
            </a:extLst>
          </p:cNvPr>
          <p:cNvSpPr/>
          <p:nvPr/>
        </p:nvSpPr>
        <p:spPr>
          <a:xfrm>
            <a:off x="356927" y="4763949"/>
            <a:ext cx="2895324" cy="2034784"/>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68" name="Rectangle 67">
            <a:extLst>
              <a:ext uri="{FF2B5EF4-FFF2-40B4-BE49-F238E27FC236}">
                <a16:creationId xmlns:a16="http://schemas.microsoft.com/office/drawing/2014/main" xmlns="" id="{0149E396-905F-4A10-B45E-DD3BE0792381}"/>
              </a:ext>
            </a:extLst>
          </p:cNvPr>
          <p:cNvSpPr/>
          <p:nvPr/>
        </p:nvSpPr>
        <p:spPr>
          <a:xfrm>
            <a:off x="6873288" y="1441939"/>
            <a:ext cx="2336285" cy="1190897"/>
          </a:xfrm>
          <a:prstGeom prst="rect">
            <a:avLst/>
          </a:prstGeom>
          <a:solidFill>
            <a:schemeClr val="accent6">
              <a:alpha val="6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64" name="Rectangle 63">
            <a:extLst>
              <a:ext uri="{FF2B5EF4-FFF2-40B4-BE49-F238E27FC236}">
                <a16:creationId xmlns:a16="http://schemas.microsoft.com/office/drawing/2014/main" xmlns="" id="{05E92D2D-487C-4DDC-9A12-D484909CC36E}"/>
              </a:ext>
            </a:extLst>
          </p:cNvPr>
          <p:cNvSpPr/>
          <p:nvPr/>
        </p:nvSpPr>
        <p:spPr>
          <a:xfrm>
            <a:off x="6884111" y="3429001"/>
            <a:ext cx="2336285" cy="1190897"/>
          </a:xfrm>
          <a:prstGeom prst="rect">
            <a:avLst/>
          </a:prstGeom>
          <a:solidFill>
            <a:srgbClr val="FFFF00">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4" name="Rectangle 13">
            <a:extLst>
              <a:ext uri="{FF2B5EF4-FFF2-40B4-BE49-F238E27FC236}">
                <a16:creationId xmlns:a16="http://schemas.microsoft.com/office/drawing/2014/main" xmlns="" id="{BFA44F85-407F-4064-927A-A1A1084A2F54}"/>
              </a:ext>
            </a:extLst>
          </p:cNvPr>
          <p:cNvSpPr/>
          <p:nvPr/>
        </p:nvSpPr>
        <p:spPr>
          <a:xfrm>
            <a:off x="3700687" y="1141522"/>
            <a:ext cx="2564124" cy="792354"/>
          </a:xfrm>
          <a:prstGeom prst="rect">
            <a:avLst/>
          </a:prstGeom>
          <a:solidFill>
            <a:srgbClr val="7030A0">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6" name="Rectangle 5">
            <a:extLst>
              <a:ext uri="{FF2B5EF4-FFF2-40B4-BE49-F238E27FC236}">
                <a16:creationId xmlns:a16="http://schemas.microsoft.com/office/drawing/2014/main" xmlns="" id="{4086AC6E-53F0-4DFB-B381-8174D051490C}"/>
              </a:ext>
            </a:extLst>
          </p:cNvPr>
          <p:cNvSpPr/>
          <p:nvPr/>
        </p:nvSpPr>
        <p:spPr>
          <a:xfrm>
            <a:off x="3241589" y="1999306"/>
            <a:ext cx="3051639" cy="77892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 name="Rectangle 1">
            <a:extLst>
              <a:ext uri="{FF2B5EF4-FFF2-40B4-BE49-F238E27FC236}">
                <a16:creationId xmlns:a16="http://schemas.microsoft.com/office/drawing/2014/main" xmlns="" id="{E398843D-89B9-40DB-8B32-7FB84E94CD39}"/>
              </a:ext>
            </a:extLst>
          </p:cNvPr>
          <p:cNvSpPr/>
          <p:nvPr/>
        </p:nvSpPr>
        <p:spPr>
          <a:xfrm>
            <a:off x="346265" y="1141522"/>
            <a:ext cx="2895324" cy="288401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4" name="Rectangle 3">
            <a:extLst>
              <a:ext uri="{FF2B5EF4-FFF2-40B4-BE49-F238E27FC236}">
                <a16:creationId xmlns:a16="http://schemas.microsoft.com/office/drawing/2014/main" xmlns="" id="{18FBA85E-2FB5-4271-9476-11BF4C89015B}"/>
              </a:ext>
            </a:extLst>
          </p:cNvPr>
          <p:cNvSpPr/>
          <p:nvPr/>
        </p:nvSpPr>
        <p:spPr>
          <a:xfrm>
            <a:off x="9860257" y="3340312"/>
            <a:ext cx="1604867" cy="14182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pic>
        <p:nvPicPr>
          <p:cNvPr id="11" name="Bild 7">
            <a:extLst>
              <a:ext uri="{FF2B5EF4-FFF2-40B4-BE49-F238E27FC236}">
                <a16:creationId xmlns:a16="http://schemas.microsoft.com/office/drawing/2014/main" xmlns="" id="{A88F85E8-FAE0-4FD7-BBF7-E874FB16C8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775769" y="75671"/>
            <a:ext cx="341313"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xmlns="" id="{A7C8D8CC-D152-427F-AF36-625474DCDBD3}"/>
              </a:ext>
            </a:extLst>
          </p:cNvPr>
          <p:cNvSpPr txBox="1"/>
          <p:nvPr/>
        </p:nvSpPr>
        <p:spPr>
          <a:xfrm>
            <a:off x="222580" y="275578"/>
            <a:ext cx="5660524" cy="646331"/>
          </a:xfrm>
          <a:prstGeom prst="rect">
            <a:avLst/>
          </a:prstGeom>
          <a:noFill/>
        </p:spPr>
        <p:txBody>
          <a:bodyPr wrap="none" rtlCol="0">
            <a:spAutoFit/>
          </a:bodyPr>
          <a:lstStyle/>
          <a:p>
            <a:r>
              <a:rPr lang="en-US" sz="3600" b="1" spc="300" dirty="0">
                <a:solidFill>
                  <a:schemeClr val="tx1">
                    <a:lumMod val="95000"/>
                    <a:lumOff val="5000"/>
                  </a:schemeClr>
                </a:solidFill>
                <a:latin typeface="Arial Nova" panose="020B0504020202020204" pitchFamily="34" charset="0"/>
              </a:rPr>
              <a:t>KEY OPPORTUNITIES</a:t>
            </a:r>
            <a:endParaRPr lang="id-ID" sz="3600" b="1" spc="300" dirty="0">
              <a:solidFill>
                <a:schemeClr val="tx1">
                  <a:lumMod val="95000"/>
                  <a:lumOff val="5000"/>
                </a:schemeClr>
              </a:solidFill>
              <a:latin typeface="Arial Nova" panose="020B0504020202020204" pitchFamily="34" charset="0"/>
            </a:endParaRPr>
          </a:p>
        </p:txBody>
      </p:sp>
      <p:sp>
        <p:nvSpPr>
          <p:cNvPr id="3" name="TextBox 2">
            <a:extLst>
              <a:ext uri="{FF2B5EF4-FFF2-40B4-BE49-F238E27FC236}">
                <a16:creationId xmlns:a16="http://schemas.microsoft.com/office/drawing/2014/main" xmlns="" id="{A2ECF2D8-A8DA-45AD-BD5C-275B59333E50}"/>
              </a:ext>
            </a:extLst>
          </p:cNvPr>
          <p:cNvSpPr txBox="1"/>
          <p:nvPr/>
        </p:nvSpPr>
        <p:spPr>
          <a:xfrm>
            <a:off x="9981553" y="3424398"/>
            <a:ext cx="1380931" cy="1200329"/>
          </a:xfrm>
          <a:prstGeom prst="rect">
            <a:avLst/>
          </a:prstGeom>
          <a:noFill/>
        </p:spPr>
        <p:txBody>
          <a:bodyPr wrap="square" rtlCol="0">
            <a:spAutoFit/>
          </a:bodyPr>
          <a:lstStyle/>
          <a:p>
            <a:pPr algn="ctr"/>
            <a:r>
              <a:rPr lang="en-US" dirty="0">
                <a:solidFill>
                  <a:schemeClr val="bg1"/>
                </a:solidFill>
                <a:latin typeface="Arial Nova" panose="020B0504020202020204" pitchFamily="34" charset="0"/>
              </a:rPr>
              <a:t>Low</a:t>
            </a:r>
          </a:p>
          <a:p>
            <a:pPr algn="ctr"/>
            <a:r>
              <a:rPr lang="en-US" dirty="0">
                <a:solidFill>
                  <a:schemeClr val="bg1"/>
                </a:solidFill>
                <a:latin typeface="Arial Nova" panose="020B0504020202020204" pitchFamily="34" charset="0"/>
              </a:rPr>
              <a:t>Turnover and Profitability </a:t>
            </a:r>
            <a:endParaRPr lang="x-none" dirty="0">
              <a:solidFill>
                <a:schemeClr val="bg1"/>
              </a:solidFill>
              <a:latin typeface="Arial Nova" panose="020B0504020202020204" pitchFamily="34" charset="0"/>
            </a:endParaRPr>
          </a:p>
        </p:txBody>
      </p:sp>
      <p:sp>
        <p:nvSpPr>
          <p:cNvPr id="8" name="TextBox 7">
            <a:extLst>
              <a:ext uri="{FF2B5EF4-FFF2-40B4-BE49-F238E27FC236}">
                <a16:creationId xmlns:a16="http://schemas.microsoft.com/office/drawing/2014/main" xmlns="" id="{11108A7D-FC27-477D-9A53-A73DCFEEFCD3}"/>
              </a:ext>
            </a:extLst>
          </p:cNvPr>
          <p:cNvSpPr txBox="1"/>
          <p:nvPr/>
        </p:nvSpPr>
        <p:spPr>
          <a:xfrm>
            <a:off x="7158010" y="1615801"/>
            <a:ext cx="1803919" cy="830997"/>
          </a:xfrm>
          <a:prstGeom prst="rect">
            <a:avLst/>
          </a:prstGeom>
          <a:noFill/>
        </p:spPr>
        <p:txBody>
          <a:bodyPr wrap="square" rtlCol="0">
            <a:spAutoFit/>
          </a:bodyPr>
          <a:lstStyle/>
          <a:p>
            <a:pPr algn="ctr"/>
            <a:r>
              <a:rPr lang="en-US" sz="1600" dirty="0">
                <a:latin typeface="Arial Nova" panose="020B0504020202020204" pitchFamily="34" charset="0"/>
              </a:rPr>
              <a:t>Low</a:t>
            </a:r>
          </a:p>
          <a:p>
            <a:pPr algn="ctr"/>
            <a:r>
              <a:rPr lang="en-US" sz="1600" dirty="0">
                <a:latin typeface="Arial Nova" panose="020B0504020202020204" pitchFamily="34" charset="0"/>
              </a:rPr>
              <a:t>Domestic Boat Sales</a:t>
            </a:r>
            <a:endParaRPr lang="x-none" sz="1600" dirty="0">
              <a:latin typeface="Arial Nova" panose="020B0504020202020204" pitchFamily="34" charset="0"/>
            </a:endParaRPr>
          </a:p>
        </p:txBody>
      </p:sp>
      <p:sp>
        <p:nvSpPr>
          <p:cNvPr id="9" name="TextBox 8">
            <a:extLst>
              <a:ext uri="{FF2B5EF4-FFF2-40B4-BE49-F238E27FC236}">
                <a16:creationId xmlns:a16="http://schemas.microsoft.com/office/drawing/2014/main" xmlns="" id="{58AA2AF1-A199-4F24-A5AF-BD6BC2F81D73}"/>
              </a:ext>
            </a:extLst>
          </p:cNvPr>
          <p:cNvSpPr txBox="1"/>
          <p:nvPr/>
        </p:nvSpPr>
        <p:spPr>
          <a:xfrm>
            <a:off x="346265" y="1239025"/>
            <a:ext cx="2775791" cy="584775"/>
          </a:xfrm>
          <a:prstGeom prst="rect">
            <a:avLst/>
          </a:prstGeom>
          <a:noFill/>
        </p:spPr>
        <p:txBody>
          <a:bodyPr wrap="square" rtlCol="0">
            <a:spAutoFit/>
          </a:bodyPr>
          <a:lstStyle/>
          <a:p>
            <a:pPr algn="ctr"/>
            <a:r>
              <a:rPr lang="en-US" sz="1600" dirty="0">
                <a:latin typeface="Arial Nova" panose="020B0504020202020204" pitchFamily="34" charset="0"/>
              </a:rPr>
              <a:t>Cyprus Financial Crisis (Haircuts/NPLs)</a:t>
            </a:r>
            <a:endParaRPr lang="x-none" sz="1600" dirty="0">
              <a:latin typeface="Arial Nova" panose="020B0504020202020204" pitchFamily="34" charset="0"/>
            </a:endParaRPr>
          </a:p>
        </p:txBody>
      </p:sp>
      <p:sp>
        <p:nvSpPr>
          <p:cNvPr id="10" name="TextBox 9">
            <a:extLst>
              <a:ext uri="{FF2B5EF4-FFF2-40B4-BE49-F238E27FC236}">
                <a16:creationId xmlns:a16="http://schemas.microsoft.com/office/drawing/2014/main" xmlns="" id="{202EB45B-7C23-4B60-B265-0F8671EFCBE8}"/>
              </a:ext>
            </a:extLst>
          </p:cNvPr>
          <p:cNvSpPr txBox="1"/>
          <p:nvPr/>
        </p:nvSpPr>
        <p:spPr>
          <a:xfrm>
            <a:off x="593967" y="2849664"/>
            <a:ext cx="2329543" cy="338554"/>
          </a:xfrm>
          <a:prstGeom prst="rect">
            <a:avLst/>
          </a:prstGeom>
          <a:noFill/>
        </p:spPr>
        <p:txBody>
          <a:bodyPr wrap="square" rtlCol="0">
            <a:spAutoFit/>
          </a:bodyPr>
          <a:lstStyle/>
          <a:p>
            <a:pPr algn="ctr"/>
            <a:r>
              <a:rPr lang="en-US" sz="1600" dirty="0">
                <a:latin typeface="Arial Nova" panose="020B0504020202020204" pitchFamily="34" charset="0"/>
              </a:rPr>
              <a:t>High Housing Costs</a:t>
            </a:r>
            <a:endParaRPr lang="x-none" sz="1600" dirty="0">
              <a:latin typeface="Arial Nova" panose="020B0504020202020204" pitchFamily="34" charset="0"/>
            </a:endParaRPr>
          </a:p>
        </p:txBody>
      </p:sp>
      <p:sp>
        <p:nvSpPr>
          <p:cNvPr id="15" name="TextBox 14">
            <a:extLst>
              <a:ext uri="{FF2B5EF4-FFF2-40B4-BE49-F238E27FC236}">
                <a16:creationId xmlns:a16="http://schemas.microsoft.com/office/drawing/2014/main" xmlns="" id="{8B78477A-2665-4A03-B0E4-F01D43269EF8}"/>
              </a:ext>
            </a:extLst>
          </p:cNvPr>
          <p:cNvSpPr txBox="1"/>
          <p:nvPr/>
        </p:nvSpPr>
        <p:spPr>
          <a:xfrm>
            <a:off x="3827130" y="2232424"/>
            <a:ext cx="2329543" cy="584775"/>
          </a:xfrm>
          <a:prstGeom prst="rect">
            <a:avLst/>
          </a:prstGeom>
          <a:noFill/>
        </p:spPr>
        <p:txBody>
          <a:bodyPr wrap="square" rtlCol="0">
            <a:spAutoFit/>
          </a:bodyPr>
          <a:lstStyle/>
          <a:p>
            <a:pPr algn="ctr"/>
            <a:r>
              <a:rPr lang="en-US" sz="1600" dirty="0">
                <a:latin typeface="Arial Nova" panose="020B0504020202020204" pitchFamily="34" charset="0"/>
              </a:rPr>
              <a:t>Low Disposable Income</a:t>
            </a:r>
            <a:endParaRPr lang="x-none" sz="1600" dirty="0">
              <a:latin typeface="Arial Nova" panose="020B0504020202020204" pitchFamily="34" charset="0"/>
            </a:endParaRPr>
          </a:p>
        </p:txBody>
      </p:sp>
      <p:sp>
        <p:nvSpPr>
          <p:cNvPr id="16" name="TextBox 15">
            <a:extLst>
              <a:ext uri="{FF2B5EF4-FFF2-40B4-BE49-F238E27FC236}">
                <a16:creationId xmlns:a16="http://schemas.microsoft.com/office/drawing/2014/main" xmlns="" id="{B58C9FDD-ABA4-474B-B3A6-71E69BB8B63B}"/>
              </a:ext>
            </a:extLst>
          </p:cNvPr>
          <p:cNvSpPr txBox="1"/>
          <p:nvPr/>
        </p:nvSpPr>
        <p:spPr>
          <a:xfrm>
            <a:off x="489043" y="3476076"/>
            <a:ext cx="2329543" cy="338554"/>
          </a:xfrm>
          <a:prstGeom prst="rect">
            <a:avLst/>
          </a:prstGeom>
          <a:noFill/>
        </p:spPr>
        <p:txBody>
          <a:bodyPr wrap="square" rtlCol="0">
            <a:spAutoFit/>
          </a:bodyPr>
          <a:lstStyle/>
          <a:p>
            <a:pPr algn="ctr"/>
            <a:r>
              <a:rPr lang="en-US" sz="1600" dirty="0">
                <a:latin typeface="Arial Nova" panose="020B0504020202020204" pitchFamily="34" charset="0"/>
              </a:rPr>
              <a:t>Rising Taxes</a:t>
            </a:r>
            <a:endParaRPr lang="x-none" sz="1600" dirty="0">
              <a:latin typeface="Arial Nova" panose="020B0504020202020204" pitchFamily="34" charset="0"/>
            </a:endParaRPr>
          </a:p>
        </p:txBody>
      </p:sp>
      <p:sp>
        <p:nvSpPr>
          <p:cNvPr id="17" name="TextBox 16">
            <a:extLst>
              <a:ext uri="{FF2B5EF4-FFF2-40B4-BE49-F238E27FC236}">
                <a16:creationId xmlns:a16="http://schemas.microsoft.com/office/drawing/2014/main" xmlns="" id="{10A2117B-CD2B-402E-A440-EFA48F499492}"/>
              </a:ext>
            </a:extLst>
          </p:cNvPr>
          <p:cNvSpPr txBox="1"/>
          <p:nvPr/>
        </p:nvSpPr>
        <p:spPr>
          <a:xfrm>
            <a:off x="7124141" y="3643981"/>
            <a:ext cx="1634775" cy="830997"/>
          </a:xfrm>
          <a:prstGeom prst="rect">
            <a:avLst/>
          </a:prstGeom>
          <a:noFill/>
        </p:spPr>
        <p:txBody>
          <a:bodyPr wrap="square" rtlCol="0">
            <a:spAutoFit/>
          </a:bodyPr>
          <a:lstStyle/>
          <a:p>
            <a:pPr algn="ctr"/>
            <a:r>
              <a:rPr lang="en-US" sz="1600" dirty="0">
                <a:latin typeface="Arial Nova" panose="020B0504020202020204" pitchFamily="34" charset="0"/>
              </a:rPr>
              <a:t>Low</a:t>
            </a:r>
          </a:p>
          <a:p>
            <a:pPr algn="ctr"/>
            <a:r>
              <a:rPr lang="en-US" sz="1600" dirty="0">
                <a:latin typeface="Arial Nova" panose="020B0504020202020204" pitchFamily="34" charset="0"/>
              </a:rPr>
              <a:t>Export Boat Sales</a:t>
            </a:r>
            <a:endParaRPr lang="x-none" sz="1600" dirty="0">
              <a:latin typeface="Arial Nova" panose="020B0504020202020204" pitchFamily="34" charset="0"/>
            </a:endParaRPr>
          </a:p>
        </p:txBody>
      </p:sp>
      <p:sp>
        <p:nvSpPr>
          <p:cNvPr id="18" name="TextBox 17">
            <a:extLst>
              <a:ext uri="{FF2B5EF4-FFF2-40B4-BE49-F238E27FC236}">
                <a16:creationId xmlns:a16="http://schemas.microsoft.com/office/drawing/2014/main" xmlns="" id="{6DBE1504-BBF6-4C43-9779-D502A714792F}"/>
              </a:ext>
            </a:extLst>
          </p:cNvPr>
          <p:cNvSpPr txBox="1"/>
          <p:nvPr/>
        </p:nvSpPr>
        <p:spPr>
          <a:xfrm>
            <a:off x="385966" y="2210547"/>
            <a:ext cx="2615101" cy="338554"/>
          </a:xfrm>
          <a:prstGeom prst="rect">
            <a:avLst/>
          </a:prstGeom>
          <a:noFill/>
        </p:spPr>
        <p:txBody>
          <a:bodyPr wrap="square" rtlCol="0">
            <a:spAutoFit/>
          </a:bodyPr>
          <a:lstStyle/>
          <a:p>
            <a:pPr algn="ctr"/>
            <a:r>
              <a:rPr lang="en-US" sz="1600" dirty="0">
                <a:latin typeface="Arial Nova" panose="020B0504020202020204" pitchFamily="34" charset="0"/>
              </a:rPr>
              <a:t>Low Consumer Credit</a:t>
            </a:r>
            <a:endParaRPr lang="x-none" sz="1600" dirty="0">
              <a:latin typeface="Arial Nova" panose="020B0504020202020204" pitchFamily="34" charset="0"/>
            </a:endParaRPr>
          </a:p>
        </p:txBody>
      </p:sp>
      <p:sp>
        <p:nvSpPr>
          <p:cNvPr id="19" name="TextBox 18">
            <a:extLst>
              <a:ext uri="{FF2B5EF4-FFF2-40B4-BE49-F238E27FC236}">
                <a16:creationId xmlns:a16="http://schemas.microsoft.com/office/drawing/2014/main" xmlns="" id="{7AE18F04-C5D6-49D8-BC36-3355A5C21039}"/>
              </a:ext>
            </a:extLst>
          </p:cNvPr>
          <p:cNvSpPr txBox="1"/>
          <p:nvPr/>
        </p:nvSpPr>
        <p:spPr>
          <a:xfrm>
            <a:off x="3799137" y="1304747"/>
            <a:ext cx="2329543" cy="584775"/>
          </a:xfrm>
          <a:prstGeom prst="rect">
            <a:avLst/>
          </a:prstGeom>
          <a:noFill/>
        </p:spPr>
        <p:txBody>
          <a:bodyPr wrap="square" rtlCol="0">
            <a:spAutoFit/>
          </a:bodyPr>
          <a:lstStyle/>
          <a:p>
            <a:pPr algn="ctr"/>
            <a:r>
              <a:rPr lang="en-US" sz="1600" dirty="0">
                <a:latin typeface="Arial Nova" panose="020B0504020202020204" pitchFamily="34" charset="0"/>
              </a:rPr>
              <a:t>One Domestic Competitor</a:t>
            </a:r>
            <a:endParaRPr lang="x-none" sz="1600" dirty="0">
              <a:latin typeface="Arial Nova" panose="020B0504020202020204" pitchFamily="34" charset="0"/>
            </a:endParaRPr>
          </a:p>
        </p:txBody>
      </p:sp>
      <p:sp>
        <p:nvSpPr>
          <p:cNvPr id="20" name="TextBox 19">
            <a:extLst>
              <a:ext uri="{FF2B5EF4-FFF2-40B4-BE49-F238E27FC236}">
                <a16:creationId xmlns:a16="http://schemas.microsoft.com/office/drawing/2014/main" xmlns="" id="{A77D8BF7-ABA0-43B6-9E94-2596801AB12A}"/>
              </a:ext>
            </a:extLst>
          </p:cNvPr>
          <p:cNvSpPr txBox="1"/>
          <p:nvPr/>
        </p:nvSpPr>
        <p:spPr>
          <a:xfrm>
            <a:off x="4112798" y="2927410"/>
            <a:ext cx="1803919" cy="584775"/>
          </a:xfrm>
          <a:prstGeom prst="rect">
            <a:avLst/>
          </a:prstGeom>
          <a:noFill/>
        </p:spPr>
        <p:txBody>
          <a:bodyPr wrap="square" rtlCol="0">
            <a:spAutoFit/>
          </a:bodyPr>
          <a:lstStyle/>
          <a:p>
            <a:pPr algn="ctr"/>
            <a:r>
              <a:rPr lang="en-US" sz="1600" dirty="0">
                <a:latin typeface="Arial Nova" panose="020B0504020202020204" pitchFamily="34" charset="0"/>
              </a:rPr>
              <a:t>High Container Transport Costs</a:t>
            </a:r>
            <a:endParaRPr lang="x-none" sz="1600" dirty="0">
              <a:latin typeface="Arial Nova" panose="020B0504020202020204" pitchFamily="34" charset="0"/>
            </a:endParaRPr>
          </a:p>
        </p:txBody>
      </p:sp>
      <p:sp>
        <p:nvSpPr>
          <p:cNvPr id="21" name="TextBox 20">
            <a:extLst>
              <a:ext uri="{FF2B5EF4-FFF2-40B4-BE49-F238E27FC236}">
                <a16:creationId xmlns:a16="http://schemas.microsoft.com/office/drawing/2014/main" xmlns="" id="{CEEE5E4D-0627-4939-923C-D8E47D83F1DE}"/>
              </a:ext>
            </a:extLst>
          </p:cNvPr>
          <p:cNvSpPr txBox="1"/>
          <p:nvPr/>
        </p:nvSpPr>
        <p:spPr>
          <a:xfrm>
            <a:off x="3767758" y="3679181"/>
            <a:ext cx="2329543" cy="584775"/>
          </a:xfrm>
          <a:prstGeom prst="rect">
            <a:avLst/>
          </a:prstGeom>
          <a:noFill/>
        </p:spPr>
        <p:txBody>
          <a:bodyPr wrap="square" rtlCol="0">
            <a:spAutoFit/>
          </a:bodyPr>
          <a:lstStyle/>
          <a:p>
            <a:pPr algn="ctr"/>
            <a:r>
              <a:rPr lang="en-US" sz="1600" dirty="0">
                <a:latin typeface="Arial Nova" panose="020B0504020202020204" pitchFamily="34" charset="0"/>
              </a:rPr>
              <a:t>High Competition in Entry Segment</a:t>
            </a:r>
            <a:endParaRPr lang="x-none" sz="1600" dirty="0">
              <a:latin typeface="Arial Nova" panose="020B0504020202020204" pitchFamily="34" charset="0"/>
            </a:endParaRPr>
          </a:p>
        </p:txBody>
      </p:sp>
      <p:sp>
        <p:nvSpPr>
          <p:cNvPr id="23" name="TextBox 22">
            <a:extLst>
              <a:ext uri="{FF2B5EF4-FFF2-40B4-BE49-F238E27FC236}">
                <a16:creationId xmlns:a16="http://schemas.microsoft.com/office/drawing/2014/main" xmlns="" id="{6A145AAA-5052-496F-87EE-EBA06FF7981C}"/>
              </a:ext>
            </a:extLst>
          </p:cNvPr>
          <p:cNvSpPr txBox="1"/>
          <p:nvPr/>
        </p:nvSpPr>
        <p:spPr>
          <a:xfrm>
            <a:off x="3700689" y="4397731"/>
            <a:ext cx="2329543" cy="584775"/>
          </a:xfrm>
          <a:prstGeom prst="rect">
            <a:avLst/>
          </a:prstGeom>
          <a:noFill/>
        </p:spPr>
        <p:txBody>
          <a:bodyPr wrap="square" rtlCol="0">
            <a:spAutoFit/>
          </a:bodyPr>
          <a:lstStyle/>
          <a:p>
            <a:pPr algn="ctr"/>
            <a:r>
              <a:rPr lang="en-US" sz="1600" dirty="0">
                <a:latin typeface="Arial Nova" panose="020B0504020202020204" pitchFamily="34" charset="0"/>
              </a:rPr>
              <a:t>High Market Entry Costs</a:t>
            </a:r>
            <a:endParaRPr lang="x-none" sz="1600" dirty="0">
              <a:latin typeface="Arial Nova" panose="020B0504020202020204" pitchFamily="34" charset="0"/>
            </a:endParaRPr>
          </a:p>
        </p:txBody>
      </p:sp>
      <p:sp>
        <p:nvSpPr>
          <p:cNvPr id="5" name="Rectangle 4">
            <a:extLst>
              <a:ext uri="{FF2B5EF4-FFF2-40B4-BE49-F238E27FC236}">
                <a16:creationId xmlns:a16="http://schemas.microsoft.com/office/drawing/2014/main" xmlns="" id="{11F53EED-F8D3-48AB-A4AE-40189E4094F0}"/>
              </a:ext>
            </a:extLst>
          </p:cNvPr>
          <p:cNvSpPr/>
          <p:nvPr/>
        </p:nvSpPr>
        <p:spPr>
          <a:xfrm>
            <a:off x="7048119" y="1561475"/>
            <a:ext cx="1984309" cy="88531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4" name="Rectangle 23">
            <a:extLst>
              <a:ext uri="{FF2B5EF4-FFF2-40B4-BE49-F238E27FC236}">
                <a16:creationId xmlns:a16="http://schemas.microsoft.com/office/drawing/2014/main" xmlns="" id="{C23B49CA-9FD9-40CA-B999-798DAD175487}"/>
              </a:ext>
            </a:extLst>
          </p:cNvPr>
          <p:cNvSpPr/>
          <p:nvPr/>
        </p:nvSpPr>
        <p:spPr>
          <a:xfrm>
            <a:off x="7048119" y="3594801"/>
            <a:ext cx="1984309" cy="8632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5" name="Rectangle 24">
            <a:extLst>
              <a:ext uri="{FF2B5EF4-FFF2-40B4-BE49-F238E27FC236}">
                <a16:creationId xmlns:a16="http://schemas.microsoft.com/office/drawing/2014/main" xmlns="" id="{4BBB41DD-7CD4-4423-AD8A-8F51056720DA}"/>
              </a:ext>
            </a:extLst>
          </p:cNvPr>
          <p:cNvSpPr/>
          <p:nvPr/>
        </p:nvSpPr>
        <p:spPr>
          <a:xfrm>
            <a:off x="3798101" y="1250435"/>
            <a:ext cx="2336963" cy="6463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6" name="Rectangle 25">
            <a:extLst>
              <a:ext uri="{FF2B5EF4-FFF2-40B4-BE49-F238E27FC236}">
                <a16:creationId xmlns:a16="http://schemas.microsoft.com/office/drawing/2014/main" xmlns="" id="{F20DA050-D77F-465D-8E9B-72D253AA28BE}"/>
              </a:ext>
            </a:extLst>
          </p:cNvPr>
          <p:cNvSpPr/>
          <p:nvPr/>
        </p:nvSpPr>
        <p:spPr>
          <a:xfrm>
            <a:off x="3792315" y="2139195"/>
            <a:ext cx="2336963" cy="49273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7" name="Rectangle 26">
            <a:extLst>
              <a:ext uri="{FF2B5EF4-FFF2-40B4-BE49-F238E27FC236}">
                <a16:creationId xmlns:a16="http://schemas.microsoft.com/office/drawing/2014/main" xmlns="" id="{2E5CD7E9-6BCC-4657-BA57-17957EC16D81}"/>
              </a:ext>
            </a:extLst>
          </p:cNvPr>
          <p:cNvSpPr/>
          <p:nvPr/>
        </p:nvSpPr>
        <p:spPr>
          <a:xfrm>
            <a:off x="3780953" y="2913743"/>
            <a:ext cx="2336963" cy="62997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8" name="Rectangle 27">
            <a:extLst>
              <a:ext uri="{FF2B5EF4-FFF2-40B4-BE49-F238E27FC236}">
                <a16:creationId xmlns:a16="http://schemas.microsoft.com/office/drawing/2014/main" xmlns="" id="{AC76CB1B-5E4E-43E0-957B-CC8B673E187E}"/>
              </a:ext>
            </a:extLst>
          </p:cNvPr>
          <p:cNvSpPr/>
          <p:nvPr/>
        </p:nvSpPr>
        <p:spPr>
          <a:xfrm>
            <a:off x="3780953" y="3643011"/>
            <a:ext cx="2336963" cy="62997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9" name="Rectangle 28">
            <a:extLst>
              <a:ext uri="{FF2B5EF4-FFF2-40B4-BE49-F238E27FC236}">
                <a16:creationId xmlns:a16="http://schemas.microsoft.com/office/drawing/2014/main" xmlns="" id="{DDA7FA32-F93B-472B-9D0E-B20ED5D33981}"/>
              </a:ext>
            </a:extLst>
          </p:cNvPr>
          <p:cNvSpPr/>
          <p:nvPr/>
        </p:nvSpPr>
        <p:spPr>
          <a:xfrm>
            <a:off x="3780953" y="4384062"/>
            <a:ext cx="2336963" cy="62997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cxnSp>
        <p:nvCxnSpPr>
          <p:cNvPr id="7" name="Straight Arrow Connector 6">
            <a:extLst>
              <a:ext uri="{FF2B5EF4-FFF2-40B4-BE49-F238E27FC236}">
                <a16:creationId xmlns:a16="http://schemas.microsoft.com/office/drawing/2014/main" xmlns="" id="{E7833177-B595-408A-BF7F-EE617B5FE566}"/>
              </a:ext>
            </a:extLst>
          </p:cNvPr>
          <p:cNvCxnSpPr>
            <a:cxnSpLocks/>
            <a:endCxn id="4" idx="1"/>
          </p:cNvCxnSpPr>
          <p:nvPr/>
        </p:nvCxnSpPr>
        <p:spPr>
          <a:xfrm>
            <a:off x="9044215" y="4049439"/>
            <a:ext cx="8160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xmlns="" id="{D25A22A1-86DB-4ECF-9C16-0A9D44843907}"/>
              </a:ext>
            </a:extLst>
          </p:cNvPr>
          <p:cNvCxnSpPr>
            <a:cxnSpLocks/>
          </p:cNvCxnSpPr>
          <p:nvPr/>
        </p:nvCxnSpPr>
        <p:spPr>
          <a:xfrm>
            <a:off x="9316461" y="1991567"/>
            <a:ext cx="0" cy="38207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xmlns="" id="{0FEAFE68-0E2D-4013-A467-0C0AA8A2D378}"/>
              </a:ext>
            </a:extLst>
          </p:cNvPr>
          <p:cNvCxnSpPr/>
          <p:nvPr/>
        </p:nvCxnSpPr>
        <p:spPr>
          <a:xfrm flipH="1">
            <a:off x="9034981" y="1992798"/>
            <a:ext cx="27991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xmlns="" id="{9FF51EBD-D9FA-4301-B599-2ED4850CFF36}"/>
              </a:ext>
            </a:extLst>
          </p:cNvPr>
          <p:cNvCxnSpPr>
            <a:cxnSpLocks/>
            <a:endCxn id="24" idx="1"/>
          </p:cNvCxnSpPr>
          <p:nvPr/>
        </p:nvCxnSpPr>
        <p:spPr>
          <a:xfrm>
            <a:off x="6130050" y="4025536"/>
            <a:ext cx="918069" cy="88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xmlns="" id="{57A0A06D-EDAE-4A4A-93CE-E7053D0AC27F}"/>
              </a:ext>
            </a:extLst>
          </p:cNvPr>
          <p:cNvCxnSpPr>
            <a:cxnSpLocks/>
          </p:cNvCxnSpPr>
          <p:nvPr/>
        </p:nvCxnSpPr>
        <p:spPr>
          <a:xfrm>
            <a:off x="6392327" y="3242735"/>
            <a:ext cx="0" cy="15158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xmlns="" id="{97F66C59-5862-451B-A7A3-4F1F79FD6887}"/>
              </a:ext>
            </a:extLst>
          </p:cNvPr>
          <p:cNvCxnSpPr/>
          <p:nvPr/>
        </p:nvCxnSpPr>
        <p:spPr>
          <a:xfrm flipH="1">
            <a:off x="6112409" y="3249520"/>
            <a:ext cx="27991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xmlns="" id="{1ED0D53C-6EF4-4E84-A542-6456A779A024}"/>
              </a:ext>
            </a:extLst>
          </p:cNvPr>
          <p:cNvCxnSpPr/>
          <p:nvPr/>
        </p:nvCxnSpPr>
        <p:spPr>
          <a:xfrm flipH="1">
            <a:off x="6112409" y="4758565"/>
            <a:ext cx="27991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xmlns="" id="{E28A141C-3A8D-4C52-8B22-758600D02BFC}"/>
              </a:ext>
            </a:extLst>
          </p:cNvPr>
          <p:cNvCxnSpPr>
            <a:cxnSpLocks/>
          </p:cNvCxnSpPr>
          <p:nvPr/>
        </p:nvCxnSpPr>
        <p:spPr>
          <a:xfrm>
            <a:off x="6468529" y="1633144"/>
            <a:ext cx="0" cy="7531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xmlns="" id="{E1C484FE-357A-4B37-9D79-1496B325D226}"/>
              </a:ext>
            </a:extLst>
          </p:cNvPr>
          <p:cNvCxnSpPr>
            <a:cxnSpLocks/>
          </p:cNvCxnSpPr>
          <p:nvPr/>
        </p:nvCxnSpPr>
        <p:spPr>
          <a:xfrm flipH="1">
            <a:off x="6118869" y="1633144"/>
            <a:ext cx="3572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xmlns="" id="{E1A7B4D7-E4EC-4C38-B545-E72251368064}"/>
              </a:ext>
            </a:extLst>
          </p:cNvPr>
          <p:cNvCxnSpPr>
            <a:cxnSpLocks/>
          </p:cNvCxnSpPr>
          <p:nvPr/>
        </p:nvCxnSpPr>
        <p:spPr>
          <a:xfrm flipH="1">
            <a:off x="6111249" y="2386252"/>
            <a:ext cx="3572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xmlns="" id="{D5E7CBBE-0F01-4955-9031-3ED89623979D}"/>
              </a:ext>
            </a:extLst>
          </p:cNvPr>
          <p:cNvSpPr/>
          <p:nvPr/>
        </p:nvSpPr>
        <p:spPr>
          <a:xfrm>
            <a:off x="451189" y="1237610"/>
            <a:ext cx="2615100" cy="56859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53" name="Rectangle 52">
            <a:extLst>
              <a:ext uri="{FF2B5EF4-FFF2-40B4-BE49-F238E27FC236}">
                <a16:creationId xmlns:a16="http://schemas.microsoft.com/office/drawing/2014/main" xmlns="" id="{13385748-8F0B-4091-ADF4-3FAF4745FEC7}"/>
              </a:ext>
            </a:extLst>
          </p:cNvPr>
          <p:cNvSpPr/>
          <p:nvPr/>
        </p:nvSpPr>
        <p:spPr>
          <a:xfrm>
            <a:off x="451189" y="2114153"/>
            <a:ext cx="2615100" cy="4678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54" name="Rectangle 53">
            <a:extLst>
              <a:ext uri="{FF2B5EF4-FFF2-40B4-BE49-F238E27FC236}">
                <a16:creationId xmlns:a16="http://schemas.microsoft.com/office/drawing/2014/main" xmlns="" id="{CFE8C9BF-45D8-4A78-8568-1135DD805790}"/>
              </a:ext>
            </a:extLst>
          </p:cNvPr>
          <p:cNvSpPr/>
          <p:nvPr/>
        </p:nvSpPr>
        <p:spPr>
          <a:xfrm>
            <a:off x="451189" y="2758366"/>
            <a:ext cx="2615100" cy="4678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55" name="Rectangle 54">
            <a:extLst>
              <a:ext uri="{FF2B5EF4-FFF2-40B4-BE49-F238E27FC236}">
                <a16:creationId xmlns:a16="http://schemas.microsoft.com/office/drawing/2014/main" xmlns="" id="{51BA19BB-0766-4566-A2A8-F9C8E3CC991A}"/>
              </a:ext>
            </a:extLst>
          </p:cNvPr>
          <p:cNvSpPr/>
          <p:nvPr/>
        </p:nvSpPr>
        <p:spPr>
          <a:xfrm>
            <a:off x="451189" y="3390093"/>
            <a:ext cx="2615100" cy="4678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cxnSp>
        <p:nvCxnSpPr>
          <p:cNvPr id="57" name="Straight Arrow Connector 56">
            <a:extLst>
              <a:ext uri="{FF2B5EF4-FFF2-40B4-BE49-F238E27FC236}">
                <a16:creationId xmlns:a16="http://schemas.microsoft.com/office/drawing/2014/main" xmlns="" id="{AD84A06C-15C7-433D-A7C4-FF74D0023B5B}"/>
              </a:ext>
            </a:extLst>
          </p:cNvPr>
          <p:cNvCxnSpPr/>
          <p:nvPr/>
        </p:nvCxnSpPr>
        <p:spPr>
          <a:xfrm>
            <a:off x="1734159" y="1811461"/>
            <a:ext cx="0" cy="31384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xmlns="" id="{1CA196C5-959D-48CA-B69F-70D9E44331B3}"/>
              </a:ext>
            </a:extLst>
          </p:cNvPr>
          <p:cNvCxnSpPr>
            <a:cxnSpLocks/>
          </p:cNvCxnSpPr>
          <p:nvPr/>
        </p:nvCxnSpPr>
        <p:spPr>
          <a:xfrm>
            <a:off x="3301995" y="2358609"/>
            <a:ext cx="0" cy="12762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xmlns="" id="{98266867-086C-4867-99F8-F3B627250380}"/>
              </a:ext>
            </a:extLst>
          </p:cNvPr>
          <p:cNvCxnSpPr>
            <a:cxnSpLocks/>
          </p:cNvCxnSpPr>
          <p:nvPr/>
        </p:nvCxnSpPr>
        <p:spPr>
          <a:xfrm>
            <a:off x="3301997" y="2365012"/>
            <a:ext cx="47489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xmlns="" id="{EE954CBC-E31D-4920-A7D8-E90AB473769A}"/>
              </a:ext>
            </a:extLst>
          </p:cNvPr>
          <p:cNvCxnSpPr>
            <a:cxnSpLocks/>
          </p:cNvCxnSpPr>
          <p:nvPr/>
        </p:nvCxnSpPr>
        <p:spPr>
          <a:xfrm flipH="1">
            <a:off x="3066289" y="2358609"/>
            <a:ext cx="2357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xmlns="" id="{20872237-EE4F-43F9-A8A2-5258D2EAC234}"/>
              </a:ext>
            </a:extLst>
          </p:cNvPr>
          <p:cNvCxnSpPr>
            <a:cxnSpLocks/>
          </p:cNvCxnSpPr>
          <p:nvPr/>
        </p:nvCxnSpPr>
        <p:spPr>
          <a:xfrm flipH="1">
            <a:off x="3066288" y="3019901"/>
            <a:ext cx="2357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xmlns="" id="{B829895D-4D14-4A69-919B-88C93FD62276}"/>
              </a:ext>
            </a:extLst>
          </p:cNvPr>
          <p:cNvCxnSpPr>
            <a:cxnSpLocks/>
          </p:cNvCxnSpPr>
          <p:nvPr/>
        </p:nvCxnSpPr>
        <p:spPr>
          <a:xfrm flipH="1">
            <a:off x="3066953" y="3634883"/>
            <a:ext cx="2357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xmlns="" id="{3CAA762D-3C51-4723-A699-0522F83A1524}"/>
              </a:ext>
            </a:extLst>
          </p:cNvPr>
          <p:cNvSpPr txBox="1"/>
          <p:nvPr/>
        </p:nvSpPr>
        <p:spPr>
          <a:xfrm>
            <a:off x="7124141" y="5405047"/>
            <a:ext cx="1634775" cy="830997"/>
          </a:xfrm>
          <a:prstGeom prst="rect">
            <a:avLst/>
          </a:prstGeom>
          <a:noFill/>
        </p:spPr>
        <p:txBody>
          <a:bodyPr wrap="square" rtlCol="0">
            <a:spAutoFit/>
          </a:bodyPr>
          <a:lstStyle/>
          <a:p>
            <a:pPr algn="ctr"/>
            <a:r>
              <a:rPr lang="en-US" sz="1600" dirty="0">
                <a:latin typeface="Arial Nova" panose="020B0504020202020204" pitchFamily="34" charset="0"/>
              </a:rPr>
              <a:t>High </a:t>
            </a:r>
          </a:p>
          <a:p>
            <a:pPr algn="ctr"/>
            <a:r>
              <a:rPr lang="en-US" sz="1600" dirty="0">
                <a:latin typeface="Arial Nova" panose="020B0504020202020204" pitchFamily="34" charset="0"/>
              </a:rPr>
              <a:t>Operating</a:t>
            </a:r>
          </a:p>
          <a:p>
            <a:pPr algn="ctr"/>
            <a:r>
              <a:rPr lang="en-US" sz="1600" dirty="0">
                <a:latin typeface="Arial Nova" panose="020B0504020202020204" pitchFamily="34" charset="0"/>
              </a:rPr>
              <a:t>Costs</a:t>
            </a:r>
            <a:endParaRPr lang="x-none" sz="1600" dirty="0">
              <a:latin typeface="Arial Nova" panose="020B0504020202020204" pitchFamily="34" charset="0"/>
            </a:endParaRPr>
          </a:p>
        </p:txBody>
      </p:sp>
      <p:sp>
        <p:nvSpPr>
          <p:cNvPr id="72" name="Rectangle 71">
            <a:extLst>
              <a:ext uri="{FF2B5EF4-FFF2-40B4-BE49-F238E27FC236}">
                <a16:creationId xmlns:a16="http://schemas.microsoft.com/office/drawing/2014/main" xmlns="" id="{A533226C-7C9A-48A5-B740-1CCA6648032F}"/>
              </a:ext>
            </a:extLst>
          </p:cNvPr>
          <p:cNvSpPr/>
          <p:nvPr/>
        </p:nvSpPr>
        <p:spPr>
          <a:xfrm>
            <a:off x="7048119" y="5381268"/>
            <a:ext cx="1984309" cy="8632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cxnSp>
        <p:nvCxnSpPr>
          <p:cNvPr id="73" name="Straight Connector 72">
            <a:extLst>
              <a:ext uri="{FF2B5EF4-FFF2-40B4-BE49-F238E27FC236}">
                <a16:creationId xmlns:a16="http://schemas.microsoft.com/office/drawing/2014/main" xmlns="" id="{035FD018-178E-4D2B-B15E-195114518141}"/>
              </a:ext>
            </a:extLst>
          </p:cNvPr>
          <p:cNvCxnSpPr/>
          <p:nvPr/>
        </p:nvCxnSpPr>
        <p:spPr>
          <a:xfrm flipH="1">
            <a:off x="9032427" y="5815763"/>
            <a:ext cx="27991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4" name="TextBox 73">
            <a:extLst>
              <a:ext uri="{FF2B5EF4-FFF2-40B4-BE49-F238E27FC236}">
                <a16:creationId xmlns:a16="http://schemas.microsoft.com/office/drawing/2014/main" xmlns="" id="{2B4EFE75-E514-4507-9AB3-7455CE5081D8}"/>
              </a:ext>
            </a:extLst>
          </p:cNvPr>
          <p:cNvSpPr txBox="1"/>
          <p:nvPr/>
        </p:nvSpPr>
        <p:spPr>
          <a:xfrm>
            <a:off x="608178" y="5659003"/>
            <a:ext cx="2329543" cy="338554"/>
          </a:xfrm>
          <a:prstGeom prst="rect">
            <a:avLst/>
          </a:prstGeom>
          <a:noFill/>
        </p:spPr>
        <p:txBody>
          <a:bodyPr wrap="square" rtlCol="0">
            <a:spAutoFit/>
          </a:bodyPr>
          <a:lstStyle/>
          <a:p>
            <a:pPr algn="ctr"/>
            <a:r>
              <a:rPr lang="en-US" sz="1600" dirty="0">
                <a:latin typeface="Arial Nova" panose="020B0504020202020204" pitchFamily="34" charset="0"/>
              </a:rPr>
              <a:t>High Import Cost</a:t>
            </a:r>
            <a:endParaRPr lang="x-none" sz="1600" dirty="0">
              <a:latin typeface="Arial Nova" panose="020B0504020202020204" pitchFamily="34" charset="0"/>
            </a:endParaRPr>
          </a:p>
        </p:txBody>
      </p:sp>
      <p:sp>
        <p:nvSpPr>
          <p:cNvPr id="75" name="TextBox 74">
            <a:extLst>
              <a:ext uri="{FF2B5EF4-FFF2-40B4-BE49-F238E27FC236}">
                <a16:creationId xmlns:a16="http://schemas.microsoft.com/office/drawing/2014/main" xmlns="" id="{5D4AB15C-6913-41FA-969E-2E12BB720181}"/>
              </a:ext>
            </a:extLst>
          </p:cNvPr>
          <p:cNvSpPr txBox="1"/>
          <p:nvPr/>
        </p:nvSpPr>
        <p:spPr>
          <a:xfrm>
            <a:off x="503254" y="6285416"/>
            <a:ext cx="2329543" cy="338554"/>
          </a:xfrm>
          <a:prstGeom prst="rect">
            <a:avLst/>
          </a:prstGeom>
          <a:noFill/>
        </p:spPr>
        <p:txBody>
          <a:bodyPr wrap="square" rtlCol="0">
            <a:spAutoFit/>
          </a:bodyPr>
          <a:lstStyle/>
          <a:p>
            <a:pPr algn="ctr"/>
            <a:r>
              <a:rPr lang="en-US" sz="1600" dirty="0">
                <a:latin typeface="Arial Nova" panose="020B0504020202020204" pitchFamily="34" charset="0"/>
              </a:rPr>
              <a:t>Rising Taxes</a:t>
            </a:r>
            <a:endParaRPr lang="x-none" sz="1600" dirty="0">
              <a:latin typeface="Arial Nova" panose="020B0504020202020204" pitchFamily="34" charset="0"/>
            </a:endParaRPr>
          </a:p>
        </p:txBody>
      </p:sp>
      <p:sp>
        <p:nvSpPr>
          <p:cNvPr id="76" name="TextBox 75">
            <a:extLst>
              <a:ext uri="{FF2B5EF4-FFF2-40B4-BE49-F238E27FC236}">
                <a16:creationId xmlns:a16="http://schemas.microsoft.com/office/drawing/2014/main" xmlns="" id="{07665486-82A5-4F4D-B80E-AD0F51D6DC63}"/>
              </a:ext>
            </a:extLst>
          </p:cNvPr>
          <p:cNvSpPr txBox="1"/>
          <p:nvPr/>
        </p:nvSpPr>
        <p:spPr>
          <a:xfrm>
            <a:off x="400176" y="5019887"/>
            <a:ext cx="2615101" cy="338554"/>
          </a:xfrm>
          <a:prstGeom prst="rect">
            <a:avLst/>
          </a:prstGeom>
          <a:noFill/>
        </p:spPr>
        <p:txBody>
          <a:bodyPr wrap="square" rtlCol="0">
            <a:spAutoFit/>
          </a:bodyPr>
          <a:lstStyle/>
          <a:p>
            <a:pPr algn="ctr"/>
            <a:r>
              <a:rPr lang="en-US" sz="1600" dirty="0">
                <a:latin typeface="Arial Nova" panose="020B0504020202020204" pitchFamily="34" charset="0"/>
              </a:rPr>
              <a:t>High Electricity Cost</a:t>
            </a:r>
            <a:endParaRPr lang="x-none" sz="1600" dirty="0">
              <a:latin typeface="Arial Nova" panose="020B0504020202020204" pitchFamily="34" charset="0"/>
            </a:endParaRPr>
          </a:p>
        </p:txBody>
      </p:sp>
      <p:sp>
        <p:nvSpPr>
          <p:cNvPr id="77" name="Rectangle 76">
            <a:extLst>
              <a:ext uri="{FF2B5EF4-FFF2-40B4-BE49-F238E27FC236}">
                <a16:creationId xmlns:a16="http://schemas.microsoft.com/office/drawing/2014/main" xmlns="" id="{1936BA41-1D08-477B-8A6D-807EC8AA08A5}"/>
              </a:ext>
            </a:extLst>
          </p:cNvPr>
          <p:cNvSpPr/>
          <p:nvPr/>
        </p:nvSpPr>
        <p:spPr>
          <a:xfrm>
            <a:off x="465399" y="4923493"/>
            <a:ext cx="2615100" cy="4678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78" name="Rectangle 77">
            <a:extLst>
              <a:ext uri="{FF2B5EF4-FFF2-40B4-BE49-F238E27FC236}">
                <a16:creationId xmlns:a16="http://schemas.microsoft.com/office/drawing/2014/main" xmlns="" id="{AD0C2041-F029-4798-A905-08300AFB804A}"/>
              </a:ext>
            </a:extLst>
          </p:cNvPr>
          <p:cNvSpPr/>
          <p:nvPr/>
        </p:nvSpPr>
        <p:spPr>
          <a:xfrm>
            <a:off x="465399" y="5567706"/>
            <a:ext cx="2615100" cy="4678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79" name="Rectangle 78">
            <a:extLst>
              <a:ext uri="{FF2B5EF4-FFF2-40B4-BE49-F238E27FC236}">
                <a16:creationId xmlns:a16="http://schemas.microsoft.com/office/drawing/2014/main" xmlns="" id="{3A449680-5D25-40D8-B0FC-503B7D511137}"/>
              </a:ext>
            </a:extLst>
          </p:cNvPr>
          <p:cNvSpPr/>
          <p:nvPr/>
        </p:nvSpPr>
        <p:spPr>
          <a:xfrm>
            <a:off x="465399" y="6199433"/>
            <a:ext cx="2615100" cy="4678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cxnSp>
        <p:nvCxnSpPr>
          <p:cNvPr id="80" name="Straight Connector 79">
            <a:extLst>
              <a:ext uri="{FF2B5EF4-FFF2-40B4-BE49-F238E27FC236}">
                <a16:creationId xmlns:a16="http://schemas.microsoft.com/office/drawing/2014/main" xmlns="" id="{E6B0E8EA-2E65-4656-82FC-ABFEDA92AADC}"/>
              </a:ext>
            </a:extLst>
          </p:cNvPr>
          <p:cNvCxnSpPr>
            <a:cxnSpLocks/>
          </p:cNvCxnSpPr>
          <p:nvPr/>
        </p:nvCxnSpPr>
        <p:spPr>
          <a:xfrm>
            <a:off x="3316205" y="5167949"/>
            <a:ext cx="0" cy="12762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xmlns="" id="{AA5CE2F4-23DF-4158-A18E-E93F54EB8783}"/>
              </a:ext>
            </a:extLst>
          </p:cNvPr>
          <p:cNvCxnSpPr>
            <a:cxnSpLocks/>
          </p:cNvCxnSpPr>
          <p:nvPr/>
        </p:nvCxnSpPr>
        <p:spPr>
          <a:xfrm flipH="1">
            <a:off x="3080499" y="5167949"/>
            <a:ext cx="2357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xmlns="" id="{8D626290-6822-4B7E-9D1E-C0596112C372}"/>
              </a:ext>
            </a:extLst>
          </p:cNvPr>
          <p:cNvCxnSpPr>
            <a:cxnSpLocks/>
            <a:endCxn id="72" idx="1"/>
          </p:cNvCxnSpPr>
          <p:nvPr/>
        </p:nvCxnSpPr>
        <p:spPr>
          <a:xfrm>
            <a:off x="3080499" y="5812307"/>
            <a:ext cx="3967620" cy="580"/>
          </a:xfrm>
          <a:prstGeom prst="line">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xmlns="" id="{DA2457F6-3BA9-4FE4-BF23-F8CE6C05A0BE}"/>
              </a:ext>
            </a:extLst>
          </p:cNvPr>
          <p:cNvCxnSpPr>
            <a:cxnSpLocks/>
          </p:cNvCxnSpPr>
          <p:nvPr/>
        </p:nvCxnSpPr>
        <p:spPr>
          <a:xfrm flipH="1">
            <a:off x="3081163" y="6444223"/>
            <a:ext cx="2357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Arrow Connector 90">
            <a:extLst>
              <a:ext uri="{FF2B5EF4-FFF2-40B4-BE49-F238E27FC236}">
                <a16:creationId xmlns:a16="http://schemas.microsoft.com/office/drawing/2014/main" xmlns="" id="{711DC2AE-F4A6-4228-A490-EF067D30ED47}"/>
              </a:ext>
            </a:extLst>
          </p:cNvPr>
          <p:cNvCxnSpPr>
            <a:cxnSpLocks/>
            <a:endCxn id="5" idx="1"/>
          </p:cNvCxnSpPr>
          <p:nvPr/>
        </p:nvCxnSpPr>
        <p:spPr>
          <a:xfrm>
            <a:off x="6477291" y="1999305"/>
            <a:ext cx="570828" cy="482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xmlns="" id="{F4E02725-D199-477B-A495-5F62C4AD6B26}"/>
              </a:ext>
            </a:extLst>
          </p:cNvPr>
          <p:cNvSpPr txBox="1"/>
          <p:nvPr/>
        </p:nvSpPr>
        <p:spPr>
          <a:xfrm>
            <a:off x="311990" y="824933"/>
            <a:ext cx="2890535" cy="369332"/>
          </a:xfrm>
          <a:prstGeom prst="rect">
            <a:avLst/>
          </a:prstGeom>
          <a:noFill/>
        </p:spPr>
        <p:txBody>
          <a:bodyPr wrap="none" rtlCol="0">
            <a:spAutoFit/>
          </a:bodyPr>
          <a:lstStyle/>
          <a:p>
            <a:r>
              <a:rPr lang="en-US" dirty="0">
                <a:solidFill>
                  <a:srgbClr val="FFC000"/>
                </a:solidFill>
                <a:latin typeface="Arial Nova" panose="020B0504020202020204" pitchFamily="34" charset="0"/>
              </a:rPr>
              <a:t>FINANCIAL INNOVATION</a:t>
            </a:r>
            <a:endParaRPr lang="x-none" dirty="0">
              <a:solidFill>
                <a:srgbClr val="FFC000"/>
              </a:solidFill>
              <a:latin typeface="Arial Nova" panose="020B0504020202020204" pitchFamily="34" charset="0"/>
            </a:endParaRPr>
          </a:p>
        </p:txBody>
      </p:sp>
      <p:sp>
        <p:nvSpPr>
          <p:cNvPr id="62" name="TextBox 61">
            <a:extLst>
              <a:ext uri="{FF2B5EF4-FFF2-40B4-BE49-F238E27FC236}">
                <a16:creationId xmlns:a16="http://schemas.microsoft.com/office/drawing/2014/main" xmlns="" id="{4E501D38-7F21-40C9-A722-08DD6675B508}"/>
              </a:ext>
            </a:extLst>
          </p:cNvPr>
          <p:cNvSpPr txBox="1"/>
          <p:nvPr/>
        </p:nvSpPr>
        <p:spPr>
          <a:xfrm>
            <a:off x="3608611" y="808675"/>
            <a:ext cx="3877985" cy="369332"/>
          </a:xfrm>
          <a:prstGeom prst="rect">
            <a:avLst/>
          </a:prstGeom>
          <a:noFill/>
        </p:spPr>
        <p:txBody>
          <a:bodyPr wrap="none" rtlCol="0">
            <a:spAutoFit/>
          </a:bodyPr>
          <a:lstStyle/>
          <a:p>
            <a:r>
              <a:rPr lang="en-US" dirty="0">
                <a:solidFill>
                  <a:srgbClr val="7030A0"/>
                </a:solidFill>
                <a:latin typeface="Arial Nova" panose="020B0504020202020204" pitchFamily="34" charset="0"/>
              </a:rPr>
              <a:t>COMPETITIVE DIFFERENTIATION</a:t>
            </a:r>
            <a:endParaRPr lang="x-none" dirty="0">
              <a:solidFill>
                <a:srgbClr val="7030A0"/>
              </a:solidFill>
              <a:latin typeface="Arial Nova" panose="020B0504020202020204" pitchFamily="34" charset="0"/>
            </a:endParaRPr>
          </a:p>
        </p:txBody>
      </p:sp>
      <p:sp>
        <p:nvSpPr>
          <p:cNvPr id="67" name="TextBox 66">
            <a:extLst>
              <a:ext uri="{FF2B5EF4-FFF2-40B4-BE49-F238E27FC236}">
                <a16:creationId xmlns:a16="http://schemas.microsoft.com/office/drawing/2014/main" xmlns="" id="{62E2AC41-1344-48D6-85E2-9E1B03BA1B47}"/>
              </a:ext>
            </a:extLst>
          </p:cNvPr>
          <p:cNvSpPr txBox="1"/>
          <p:nvPr/>
        </p:nvSpPr>
        <p:spPr>
          <a:xfrm>
            <a:off x="6773043" y="4633799"/>
            <a:ext cx="2569934" cy="369332"/>
          </a:xfrm>
          <a:prstGeom prst="rect">
            <a:avLst/>
          </a:prstGeom>
          <a:noFill/>
        </p:spPr>
        <p:txBody>
          <a:bodyPr wrap="none" rtlCol="0">
            <a:spAutoFit/>
          </a:bodyPr>
          <a:lstStyle/>
          <a:p>
            <a:r>
              <a:rPr lang="en-US" dirty="0">
                <a:solidFill>
                  <a:srgbClr val="FFFF00"/>
                </a:solidFill>
                <a:latin typeface="Arial Nova" panose="020B0504020202020204" pitchFamily="34" charset="0"/>
              </a:rPr>
              <a:t>EXPORT MARKETING</a:t>
            </a:r>
            <a:endParaRPr lang="x-none" dirty="0">
              <a:solidFill>
                <a:srgbClr val="FFFF00"/>
              </a:solidFill>
              <a:latin typeface="Arial Nova" panose="020B0504020202020204" pitchFamily="34" charset="0"/>
            </a:endParaRPr>
          </a:p>
        </p:txBody>
      </p:sp>
      <p:sp>
        <p:nvSpPr>
          <p:cNvPr id="69" name="TextBox 68">
            <a:extLst>
              <a:ext uri="{FF2B5EF4-FFF2-40B4-BE49-F238E27FC236}">
                <a16:creationId xmlns:a16="http://schemas.microsoft.com/office/drawing/2014/main" xmlns="" id="{064F7398-4E52-4084-A48B-4FAB654706A3}"/>
              </a:ext>
            </a:extLst>
          </p:cNvPr>
          <p:cNvSpPr txBox="1"/>
          <p:nvPr/>
        </p:nvSpPr>
        <p:spPr>
          <a:xfrm>
            <a:off x="6773043" y="2661585"/>
            <a:ext cx="2839239" cy="369332"/>
          </a:xfrm>
          <a:prstGeom prst="rect">
            <a:avLst/>
          </a:prstGeom>
          <a:noFill/>
        </p:spPr>
        <p:txBody>
          <a:bodyPr wrap="none" rtlCol="0">
            <a:spAutoFit/>
          </a:bodyPr>
          <a:lstStyle/>
          <a:p>
            <a:r>
              <a:rPr lang="en-US" dirty="0">
                <a:solidFill>
                  <a:schemeClr val="accent6">
                    <a:lumMod val="75000"/>
                  </a:schemeClr>
                </a:solidFill>
                <a:latin typeface="Arial Nova" panose="020B0504020202020204" pitchFamily="34" charset="0"/>
              </a:rPr>
              <a:t>DOMESTIC MARKETING</a:t>
            </a:r>
            <a:endParaRPr lang="x-none" dirty="0">
              <a:solidFill>
                <a:schemeClr val="accent6">
                  <a:lumMod val="75000"/>
                </a:schemeClr>
              </a:solidFill>
              <a:latin typeface="Arial Nova" panose="020B0504020202020204" pitchFamily="34" charset="0"/>
            </a:endParaRPr>
          </a:p>
        </p:txBody>
      </p:sp>
      <p:sp>
        <p:nvSpPr>
          <p:cNvPr id="81" name="TextBox 80">
            <a:extLst>
              <a:ext uri="{FF2B5EF4-FFF2-40B4-BE49-F238E27FC236}">
                <a16:creationId xmlns:a16="http://schemas.microsoft.com/office/drawing/2014/main" xmlns="" id="{5824B7FC-4C0F-4AF2-90DB-49CA87E7B8F4}"/>
              </a:ext>
            </a:extLst>
          </p:cNvPr>
          <p:cNvSpPr txBox="1"/>
          <p:nvPr/>
        </p:nvSpPr>
        <p:spPr>
          <a:xfrm>
            <a:off x="269963" y="4439140"/>
            <a:ext cx="3031599" cy="369332"/>
          </a:xfrm>
          <a:prstGeom prst="rect">
            <a:avLst/>
          </a:prstGeom>
          <a:noFill/>
        </p:spPr>
        <p:txBody>
          <a:bodyPr wrap="none" rtlCol="0">
            <a:spAutoFit/>
          </a:bodyPr>
          <a:lstStyle/>
          <a:p>
            <a:r>
              <a:rPr lang="en-US" dirty="0">
                <a:solidFill>
                  <a:schemeClr val="bg2">
                    <a:lumMod val="50000"/>
                  </a:schemeClr>
                </a:solidFill>
                <a:latin typeface="Arial Nova" panose="020B0504020202020204" pitchFamily="34" charset="0"/>
              </a:rPr>
              <a:t>BUSINESS MODEL INNOV</a:t>
            </a:r>
            <a:endParaRPr lang="x-none" dirty="0">
              <a:solidFill>
                <a:schemeClr val="bg2">
                  <a:lumMod val="50000"/>
                </a:schemeClr>
              </a:solidFill>
              <a:latin typeface="Arial Nova" panose="020B0504020202020204" pitchFamily="34" charset="0"/>
            </a:endParaRPr>
          </a:p>
        </p:txBody>
      </p:sp>
    </p:spTree>
    <p:extLst>
      <p:ext uri="{BB962C8B-B14F-4D97-AF65-F5344CB8AC3E}">
        <p14:creationId xmlns:p14="http://schemas.microsoft.com/office/powerpoint/2010/main" val="2744037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Bild 7">
            <a:extLst>
              <a:ext uri="{FF2B5EF4-FFF2-40B4-BE49-F238E27FC236}">
                <a16:creationId xmlns:a16="http://schemas.microsoft.com/office/drawing/2014/main" xmlns="" id="{A88F85E8-FAE0-4FD7-BBF7-E874FB16C86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775769" y="75671"/>
            <a:ext cx="341313"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xmlns="" id="{A7C8D8CC-D152-427F-AF36-625474DCDBD3}"/>
              </a:ext>
            </a:extLst>
          </p:cNvPr>
          <p:cNvSpPr txBox="1"/>
          <p:nvPr/>
        </p:nvSpPr>
        <p:spPr>
          <a:xfrm>
            <a:off x="222579" y="275578"/>
            <a:ext cx="9533379" cy="646331"/>
          </a:xfrm>
          <a:prstGeom prst="rect">
            <a:avLst/>
          </a:prstGeom>
          <a:noFill/>
        </p:spPr>
        <p:txBody>
          <a:bodyPr wrap="none" rtlCol="0">
            <a:spAutoFit/>
          </a:bodyPr>
          <a:lstStyle/>
          <a:p>
            <a:r>
              <a:rPr lang="en-US" sz="3600" b="1" spc="300" dirty="0">
                <a:solidFill>
                  <a:schemeClr val="tx1">
                    <a:lumMod val="95000"/>
                    <a:lumOff val="5000"/>
                  </a:schemeClr>
                </a:solidFill>
                <a:latin typeface="Arial Nova" panose="020B0504020202020204" pitchFamily="34" charset="0"/>
              </a:rPr>
              <a:t>KEY OPPORTUNITIES: HYPOTHESES</a:t>
            </a:r>
            <a:endParaRPr lang="id-ID" sz="3600" b="1" spc="300" dirty="0">
              <a:solidFill>
                <a:schemeClr val="tx1">
                  <a:lumMod val="95000"/>
                  <a:lumOff val="5000"/>
                </a:schemeClr>
              </a:solidFill>
              <a:latin typeface="Arial Nova" panose="020B0504020202020204" pitchFamily="34" charset="0"/>
            </a:endParaRPr>
          </a:p>
        </p:txBody>
      </p:sp>
      <p:sp>
        <p:nvSpPr>
          <p:cNvPr id="59" name="TextBox 58">
            <a:extLst>
              <a:ext uri="{FF2B5EF4-FFF2-40B4-BE49-F238E27FC236}">
                <a16:creationId xmlns:a16="http://schemas.microsoft.com/office/drawing/2014/main" xmlns="" id="{0477BB9C-5818-4FCC-882F-2F7DDA622AF2}"/>
              </a:ext>
            </a:extLst>
          </p:cNvPr>
          <p:cNvSpPr txBox="1"/>
          <p:nvPr/>
        </p:nvSpPr>
        <p:spPr>
          <a:xfrm>
            <a:off x="8947243" y="1444075"/>
            <a:ext cx="2329543" cy="830997"/>
          </a:xfrm>
          <a:prstGeom prst="rect">
            <a:avLst/>
          </a:prstGeom>
          <a:noFill/>
        </p:spPr>
        <p:txBody>
          <a:bodyPr wrap="square" rtlCol="0">
            <a:spAutoFit/>
          </a:bodyPr>
          <a:lstStyle/>
          <a:p>
            <a:r>
              <a:rPr lang="en-US" sz="1600" dirty="0">
                <a:latin typeface="Arial Nova" panose="020B0504020202020204" pitchFamily="34" charset="0"/>
              </a:rPr>
              <a:t>More Cyprus Customers will purchase YB</a:t>
            </a:r>
            <a:endParaRPr lang="x-none" sz="1600" dirty="0">
              <a:latin typeface="Arial Nova" panose="020B0504020202020204" pitchFamily="34" charset="0"/>
            </a:endParaRPr>
          </a:p>
        </p:txBody>
      </p:sp>
      <p:sp>
        <p:nvSpPr>
          <p:cNvPr id="61" name="TextBox 60">
            <a:extLst>
              <a:ext uri="{FF2B5EF4-FFF2-40B4-BE49-F238E27FC236}">
                <a16:creationId xmlns:a16="http://schemas.microsoft.com/office/drawing/2014/main" xmlns="" id="{1D639DC9-B99E-4CA5-B0C5-6535674F1460}"/>
              </a:ext>
            </a:extLst>
          </p:cNvPr>
          <p:cNvSpPr txBox="1"/>
          <p:nvPr/>
        </p:nvSpPr>
        <p:spPr>
          <a:xfrm>
            <a:off x="658368" y="1444075"/>
            <a:ext cx="2669025" cy="830997"/>
          </a:xfrm>
          <a:prstGeom prst="rect">
            <a:avLst/>
          </a:prstGeom>
          <a:noFill/>
        </p:spPr>
        <p:txBody>
          <a:bodyPr wrap="square" rtlCol="0">
            <a:spAutoFit/>
          </a:bodyPr>
          <a:lstStyle/>
          <a:p>
            <a:r>
              <a:rPr lang="en-US" sz="1600" dirty="0">
                <a:latin typeface="Arial Nova" panose="020B0504020202020204" pitchFamily="34" charset="0"/>
              </a:rPr>
              <a:t>With better marketing, Cyprus Customers will remember YB</a:t>
            </a:r>
            <a:endParaRPr lang="x-none" sz="1600" dirty="0">
              <a:latin typeface="Arial Nova" panose="020B0504020202020204" pitchFamily="34" charset="0"/>
            </a:endParaRPr>
          </a:p>
        </p:txBody>
      </p:sp>
      <p:sp>
        <p:nvSpPr>
          <p:cNvPr id="62" name="TextBox 61">
            <a:extLst>
              <a:ext uri="{FF2B5EF4-FFF2-40B4-BE49-F238E27FC236}">
                <a16:creationId xmlns:a16="http://schemas.microsoft.com/office/drawing/2014/main" xmlns="" id="{0A1C88B7-D0EF-41CC-A7D8-3912C4043E0E}"/>
              </a:ext>
            </a:extLst>
          </p:cNvPr>
          <p:cNvSpPr txBox="1"/>
          <p:nvPr/>
        </p:nvSpPr>
        <p:spPr>
          <a:xfrm>
            <a:off x="4426042" y="1444075"/>
            <a:ext cx="3032903" cy="830997"/>
          </a:xfrm>
          <a:prstGeom prst="rect">
            <a:avLst/>
          </a:prstGeom>
          <a:noFill/>
        </p:spPr>
        <p:txBody>
          <a:bodyPr wrap="square" rtlCol="0">
            <a:spAutoFit/>
          </a:bodyPr>
          <a:lstStyle/>
          <a:p>
            <a:r>
              <a:rPr lang="en-US" sz="1600" dirty="0">
                <a:latin typeface="Arial Nova" panose="020B0504020202020204" pitchFamily="34" charset="0"/>
              </a:rPr>
              <a:t>With better finance, Cyprus Customers can afford to purchase YB</a:t>
            </a:r>
            <a:endParaRPr lang="x-none" sz="1600" dirty="0">
              <a:latin typeface="Arial Nova" panose="020B0504020202020204" pitchFamily="34" charset="0"/>
            </a:endParaRPr>
          </a:p>
        </p:txBody>
      </p:sp>
      <p:sp>
        <p:nvSpPr>
          <p:cNvPr id="2" name="Isosceles Triangle 1">
            <a:extLst>
              <a:ext uri="{FF2B5EF4-FFF2-40B4-BE49-F238E27FC236}">
                <a16:creationId xmlns:a16="http://schemas.microsoft.com/office/drawing/2014/main" xmlns="" id="{743F18A6-5F73-4920-B4CE-64CDB985928F}"/>
              </a:ext>
            </a:extLst>
          </p:cNvPr>
          <p:cNvSpPr/>
          <p:nvPr/>
        </p:nvSpPr>
        <p:spPr>
          <a:xfrm rot="5400000">
            <a:off x="3791040" y="1683637"/>
            <a:ext cx="296334" cy="313267"/>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64" name="Isosceles Triangle 63">
            <a:extLst>
              <a:ext uri="{FF2B5EF4-FFF2-40B4-BE49-F238E27FC236}">
                <a16:creationId xmlns:a16="http://schemas.microsoft.com/office/drawing/2014/main" xmlns="" id="{FF1B46AE-35FC-45DF-908C-E4268A2C6DB2}"/>
              </a:ext>
            </a:extLst>
          </p:cNvPr>
          <p:cNvSpPr/>
          <p:nvPr/>
        </p:nvSpPr>
        <p:spPr>
          <a:xfrm rot="5400000">
            <a:off x="8235860" y="1702938"/>
            <a:ext cx="296334" cy="313267"/>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67" name="TextBox 66">
            <a:extLst>
              <a:ext uri="{FF2B5EF4-FFF2-40B4-BE49-F238E27FC236}">
                <a16:creationId xmlns:a16="http://schemas.microsoft.com/office/drawing/2014/main" xmlns="" id="{12C66205-0D48-4888-AB50-2F0517C5C5CB}"/>
              </a:ext>
            </a:extLst>
          </p:cNvPr>
          <p:cNvSpPr txBox="1"/>
          <p:nvPr/>
        </p:nvSpPr>
        <p:spPr>
          <a:xfrm>
            <a:off x="8947243" y="3494331"/>
            <a:ext cx="2329543" cy="830997"/>
          </a:xfrm>
          <a:prstGeom prst="rect">
            <a:avLst/>
          </a:prstGeom>
          <a:noFill/>
        </p:spPr>
        <p:txBody>
          <a:bodyPr wrap="square" rtlCol="0">
            <a:spAutoFit/>
          </a:bodyPr>
          <a:lstStyle/>
          <a:p>
            <a:r>
              <a:rPr lang="en-US" sz="1600" dirty="0">
                <a:latin typeface="Arial Nova" panose="020B0504020202020204" pitchFamily="34" charset="0"/>
              </a:rPr>
              <a:t>More International Customers will purchase YB</a:t>
            </a:r>
            <a:endParaRPr lang="x-none" sz="1600" dirty="0">
              <a:latin typeface="Arial Nova" panose="020B0504020202020204" pitchFamily="34" charset="0"/>
            </a:endParaRPr>
          </a:p>
        </p:txBody>
      </p:sp>
      <p:sp>
        <p:nvSpPr>
          <p:cNvPr id="68" name="TextBox 67">
            <a:extLst>
              <a:ext uri="{FF2B5EF4-FFF2-40B4-BE49-F238E27FC236}">
                <a16:creationId xmlns:a16="http://schemas.microsoft.com/office/drawing/2014/main" xmlns="" id="{0AFABEAC-CE1F-4960-9387-85D731611555}"/>
              </a:ext>
            </a:extLst>
          </p:cNvPr>
          <p:cNvSpPr txBox="1"/>
          <p:nvPr/>
        </p:nvSpPr>
        <p:spPr>
          <a:xfrm>
            <a:off x="658366" y="3494333"/>
            <a:ext cx="2908119" cy="830997"/>
          </a:xfrm>
          <a:prstGeom prst="rect">
            <a:avLst/>
          </a:prstGeom>
          <a:noFill/>
        </p:spPr>
        <p:txBody>
          <a:bodyPr wrap="square" rtlCol="0">
            <a:spAutoFit/>
          </a:bodyPr>
          <a:lstStyle/>
          <a:p>
            <a:r>
              <a:rPr lang="en-US" sz="1600" dirty="0">
                <a:latin typeface="Arial Nova" panose="020B0504020202020204" pitchFamily="34" charset="0"/>
              </a:rPr>
              <a:t>With better marketing, International Customers will learn about YB</a:t>
            </a:r>
            <a:endParaRPr lang="x-none" sz="1600" dirty="0">
              <a:latin typeface="Arial Nova" panose="020B0504020202020204" pitchFamily="34" charset="0"/>
            </a:endParaRPr>
          </a:p>
        </p:txBody>
      </p:sp>
      <p:sp>
        <p:nvSpPr>
          <p:cNvPr id="69" name="TextBox 68">
            <a:extLst>
              <a:ext uri="{FF2B5EF4-FFF2-40B4-BE49-F238E27FC236}">
                <a16:creationId xmlns:a16="http://schemas.microsoft.com/office/drawing/2014/main" xmlns="" id="{63E573A5-BE33-4FDD-8E25-19F5A685E9C3}"/>
              </a:ext>
            </a:extLst>
          </p:cNvPr>
          <p:cNvSpPr txBox="1"/>
          <p:nvPr/>
        </p:nvSpPr>
        <p:spPr>
          <a:xfrm>
            <a:off x="4426042" y="3494332"/>
            <a:ext cx="2908119" cy="830997"/>
          </a:xfrm>
          <a:prstGeom prst="rect">
            <a:avLst/>
          </a:prstGeom>
          <a:noFill/>
        </p:spPr>
        <p:txBody>
          <a:bodyPr wrap="square" rtlCol="0">
            <a:spAutoFit/>
          </a:bodyPr>
          <a:lstStyle/>
          <a:p>
            <a:r>
              <a:rPr lang="en-US" sz="1600" dirty="0">
                <a:latin typeface="Arial Nova" panose="020B0504020202020204" pitchFamily="34" charset="0"/>
              </a:rPr>
              <a:t>With better value, International Customers will prefer YB</a:t>
            </a:r>
            <a:endParaRPr lang="x-none" sz="1600" dirty="0">
              <a:latin typeface="Arial Nova" panose="020B0504020202020204" pitchFamily="34" charset="0"/>
            </a:endParaRPr>
          </a:p>
        </p:txBody>
      </p:sp>
      <p:sp>
        <p:nvSpPr>
          <p:cNvPr id="70" name="Isosceles Triangle 69">
            <a:extLst>
              <a:ext uri="{FF2B5EF4-FFF2-40B4-BE49-F238E27FC236}">
                <a16:creationId xmlns:a16="http://schemas.microsoft.com/office/drawing/2014/main" xmlns="" id="{ADB113A6-0AD2-4BD2-AF23-70D7B6CAA6BE}"/>
              </a:ext>
            </a:extLst>
          </p:cNvPr>
          <p:cNvSpPr/>
          <p:nvPr/>
        </p:nvSpPr>
        <p:spPr>
          <a:xfrm rot="5400000">
            <a:off x="3791040" y="3733894"/>
            <a:ext cx="296334" cy="313267"/>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81" name="Isosceles Triangle 80">
            <a:extLst>
              <a:ext uri="{FF2B5EF4-FFF2-40B4-BE49-F238E27FC236}">
                <a16:creationId xmlns:a16="http://schemas.microsoft.com/office/drawing/2014/main" xmlns="" id="{CEF84B84-732F-4F48-8EE8-D70C8E3F3A8A}"/>
              </a:ext>
            </a:extLst>
          </p:cNvPr>
          <p:cNvSpPr/>
          <p:nvPr/>
        </p:nvSpPr>
        <p:spPr>
          <a:xfrm rot="5400000">
            <a:off x="8235860" y="3753194"/>
            <a:ext cx="296334" cy="313267"/>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85" name="TextBox 84">
            <a:extLst>
              <a:ext uri="{FF2B5EF4-FFF2-40B4-BE49-F238E27FC236}">
                <a16:creationId xmlns:a16="http://schemas.microsoft.com/office/drawing/2014/main" xmlns="" id="{47A83F28-BAFF-4AFE-AF85-68D1EBC7688D}"/>
              </a:ext>
            </a:extLst>
          </p:cNvPr>
          <p:cNvSpPr txBox="1"/>
          <p:nvPr/>
        </p:nvSpPr>
        <p:spPr>
          <a:xfrm>
            <a:off x="726101" y="2368298"/>
            <a:ext cx="3236292" cy="830997"/>
          </a:xfrm>
          <a:prstGeom prst="rect">
            <a:avLst/>
          </a:prstGeom>
          <a:solidFill>
            <a:schemeClr val="bg1">
              <a:lumMod val="95000"/>
            </a:schemeClr>
          </a:solidFill>
        </p:spPr>
        <p:txBody>
          <a:bodyPr wrap="square" rtlCol="0">
            <a:spAutoFit/>
          </a:bodyPr>
          <a:lstStyle/>
          <a:p>
            <a:r>
              <a:rPr lang="en-US" sz="1200" dirty="0">
                <a:latin typeface="Arial Nova" panose="020B0504020202020204" pitchFamily="34" charset="0"/>
              </a:rPr>
              <a:t>Key Segments: </a:t>
            </a:r>
          </a:p>
          <a:p>
            <a:r>
              <a:rPr lang="en-US" sz="1200" dirty="0">
                <a:latin typeface="Arial Nova" panose="020B0504020202020204" pitchFamily="34" charset="0"/>
              </a:rPr>
              <a:t>Families/Recreational / Yacht Tenders</a:t>
            </a:r>
          </a:p>
          <a:p>
            <a:r>
              <a:rPr lang="en-US" sz="1200" dirty="0">
                <a:latin typeface="Arial Nova" panose="020B0504020202020204" pitchFamily="34" charset="0"/>
              </a:rPr>
              <a:t>Key USP: </a:t>
            </a:r>
            <a:r>
              <a:rPr lang="en-US" sz="1200" dirty="0" err="1">
                <a:latin typeface="Arial Nova" panose="020B0504020202020204" pitchFamily="34" charset="0"/>
              </a:rPr>
              <a:t>Customisation</a:t>
            </a:r>
            <a:r>
              <a:rPr lang="en-US" sz="1200" dirty="0">
                <a:latin typeface="Arial Nova" panose="020B0504020202020204" pitchFamily="34" charset="0"/>
              </a:rPr>
              <a:t> / Flexible Delivery Schedule / 2 Years Free Maintenance</a:t>
            </a:r>
            <a:endParaRPr lang="x-none" sz="1200" dirty="0">
              <a:latin typeface="Arial Nova" panose="020B0504020202020204" pitchFamily="34" charset="0"/>
            </a:endParaRPr>
          </a:p>
        </p:txBody>
      </p:sp>
      <p:sp>
        <p:nvSpPr>
          <p:cNvPr id="86" name="TextBox 85">
            <a:extLst>
              <a:ext uri="{FF2B5EF4-FFF2-40B4-BE49-F238E27FC236}">
                <a16:creationId xmlns:a16="http://schemas.microsoft.com/office/drawing/2014/main" xmlns="" id="{19C6D34A-7CEB-4284-85B3-0C38C5254157}"/>
              </a:ext>
            </a:extLst>
          </p:cNvPr>
          <p:cNvSpPr txBox="1"/>
          <p:nvPr/>
        </p:nvSpPr>
        <p:spPr>
          <a:xfrm>
            <a:off x="4426041" y="2368298"/>
            <a:ext cx="3683001" cy="830997"/>
          </a:xfrm>
          <a:prstGeom prst="rect">
            <a:avLst/>
          </a:prstGeom>
          <a:solidFill>
            <a:schemeClr val="bg1">
              <a:lumMod val="95000"/>
            </a:schemeClr>
          </a:solidFill>
        </p:spPr>
        <p:txBody>
          <a:bodyPr wrap="square" rtlCol="0">
            <a:spAutoFit/>
          </a:bodyPr>
          <a:lstStyle/>
          <a:p>
            <a:r>
              <a:rPr lang="en-US" sz="1200" dirty="0">
                <a:latin typeface="Arial Nova" panose="020B0504020202020204" pitchFamily="34" charset="0"/>
              </a:rPr>
              <a:t>Key Value Offer:</a:t>
            </a:r>
          </a:p>
          <a:p>
            <a:pPr marL="285750" indent="-285750">
              <a:buFont typeface="Arial" panose="020B0604020202020204" pitchFamily="34" charset="0"/>
              <a:buChar char="•"/>
            </a:pPr>
            <a:r>
              <a:rPr lang="en-US" sz="1200" dirty="0">
                <a:latin typeface="Arial Nova" panose="020B0504020202020204" pitchFamily="34" charset="0"/>
              </a:rPr>
              <a:t>50% down payment</a:t>
            </a:r>
          </a:p>
          <a:p>
            <a:pPr marL="285750" indent="-285750">
              <a:buFont typeface="Arial" panose="020B0604020202020204" pitchFamily="34" charset="0"/>
              <a:buChar char="•"/>
            </a:pPr>
            <a:r>
              <a:rPr lang="en-US" sz="1200" dirty="0">
                <a:latin typeface="Arial Nova" panose="020B0504020202020204" pitchFamily="34" charset="0"/>
              </a:rPr>
              <a:t>50% on credit card w/4-6 </a:t>
            </a:r>
            <a:r>
              <a:rPr lang="en-US" sz="1200" dirty="0" err="1">
                <a:latin typeface="Arial Nova" panose="020B0504020202020204" pitchFamily="34" charset="0"/>
              </a:rPr>
              <a:t>instals</a:t>
            </a:r>
            <a:endParaRPr lang="en-US" sz="1200" dirty="0">
              <a:latin typeface="Arial Nova" panose="020B0504020202020204" pitchFamily="34" charset="0"/>
            </a:endParaRPr>
          </a:p>
          <a:p>
            <a:pPr marL="285750" indent="-285750">
              <a:buFont typeface="Arial" panose="020B0604020202020204" pitchFamily="34" charset="0"/>
              <a:buChar char="•"/>
            </a:pPr>
            <a:r>
              <a:rPr lang="en-US" sz="1200" dirty="0">
                <a:latin typeface="Arial Nova" panose="020B0504020202020204" pitchFamily="34" charset="0"/>
              </a:rPr>
              <a:t>Priority given to customers w/motor purchase</a:t>
            </a:r>
            <a:endParaRPr lang="x-none" sz="1200" dirty="0">
              <a:latin typeface="Arial Nova" panose="020B0504020202020204" pitchFamily="34" charset="0"/>
            </a:endParaRPr>
          </a:p>
        </p:txBody>
      </p:sp>
      <p:sp>
        <p:nvSpPr>
          <p:cNvPr id="87" name="TextBox 86">
            <a:extLst>
              <a:ext uri="{FF2B5EF4-FFF2-40B4-BE49-F238E27FC236}">
                <a16:creationId xmlns:a16="http://schemas.microsoft.com/office/drawing/2014/main" xmlns="" id="{3CA3F524-DB24-41AB-9C54-15A65DBEDF5A}"/>
              </a:ext>
            </a:extLst>
          </p:cNvPr>
          <p:cNvSpPr txBox="1"/>
          <p:nvPr/>
        </p:nvSpPr>
        <p:spPr>
          <a:xfrm>
            <a:off x="9012764" y="2335538"/>
            <a:ext cx="2004395" cy="830997"/>
          </a:xfrm>
          <a:prstGeom prst="rect">
            <a:avLst/>
          </a:prstGeom>
          <a:solidFill>
            <a:schemeClr val="bg1">
              <a:lumMod val="95000"/>
            </a:schemeClr>
          </a:solidFill>
        </p:spPr>
        <p:txBody>
          <a:bodyPr wrap="square" rtlCol="0">
            <a:spAutoFit/>
          </a:bodyPr>
          <a:lstStyle/>
          <a:p>
            <a:r>
              <a:rPr lang="en-US" sz="1200" dirty="0">
                <a:latin typeface="Arial Nova" panose="020B0504020202020204" pitchFamily="34" charset="0"/>
              </a:rPr>
              <a:t>Key Indicators</a:t>
            </a:r>
          </a:p>
          <a:p>
            <a:pPr marL="171450" indent="-171450">
              <a:buFont typeface="Arial" panose="020B0604020202020204" pitchFamily="34" charset="0"/>
              <a:buChar char="•"/>
            </a:pPr>
            <a:r>
              <a:rPr lang="en-US" sz="1200" dirty="0">
                <a:latin typeface="Arial Nova" panose="020B0504020202020204" pitchFamily="34" charset="0"/>
              </a:rPr>
              <a:t>15 Boats in 2019/20</a:t>
            </a:r>
          </a:p>
          <a:p>
            <a:pPr marL="171450" indent="-171450">
              <a:buFont typeface="Arial" panose="020B0604020202020204" pitchFamily="34" charset="0"/>
              <a:buChar char="•"/>
            </a:pPr>
            <a:r>
              <a:rPr lang="en-US" sz="1200" dirty="0">
                <a:latin typeface="Arial Nova" panose="020B0504020202020204" pitchFamily="34" charset="0"/>
              </a:rPr>
              <a:t>18 Boats in 2020/21</a:t>
            </a:r>
          </a:p>
          <a:p>
            <a:pPr marL="171450" indent="-171450">
              <a:buFont typeface="Arial" panose="020B0604020202020204" pitchFamily="34" charset="0"/>
              <a:buChar char="•"/>
            </a:pPr>
            <a:r>
              <a:rPr lang="en-US" sz="1200" dirty="0">
                <a:latin typeface="Arial Nova" panose="020B0504020202020204" pitchFamily="34" charset="0"/>
              </a:rPr>
              <a:t>22 Boats in 2021/2022</a:t>
            </a:r>
          </a:p>
        </p:txBody>
      </p:sp>
      <p:sp>
        <p:nvSpPr>
          <p:cNvPr id="88" name="TextBox 87">
            <a:extLst>
              <a:ext uri="{FF2B5EF4-FFF2-40B4-BE49-F238E27FC236}">
                <a16:creationId xmlns:a16="http://schemas.microsoft.com/office/drawing/2014/main" xmlns="" id="{E966B256-8561-4852-96EA-D8A281700265}"/>
              </a:ext>
            </a:extLst>
          </p:cNvPr>
          <p:cNvSpPr txBox="1"/>
          <p:nvPr/>
        </p:nvSpPr>
        <p:spPr>
          <a:xfrm>
            <a:off x="726101" y="4418555"/>
            <a:ext cx="3236292" cy="830997"/>
          </a:xfrm>
          <a:prstGeom prst="rect">
            <a:avLst/>
          </a:prstGeom>
          <a:solidFill>
            <a:schemeClr val="bg1">
              <a:lumMod val="95000"/>
            </a:schemeClr>
          </a:solidFill>
        </p:spPr>
        <p:txBody>
          <a:bodyPr wrap="square" rtlCol="0">
            <a:spAutoFit/>
          </a:bodyPr>
          <a:lstStyle/>
          <a:p>
            <a:r>
              <a:rPr lang="en-US" sz="1200" dirty="0">
                <a:latin typeface="Arial Nova" panose="020B0504020202020204" pitchFamily="34" charset="0"/>
              </a:rPr>
              <a:t>Key Segments: </a:t>
            </a:r>
          </a:p>
          <a:p>
            <a:pPr marL="171450" indent="-171450">
              <a:buFont typeface="Arial" panose="020B0604020202020204" pitchFamily="34" charset="0"/>
              <a:buChar char="•"/>
            </a:pPr>
            <a:r>
              <a:rPr lang="en-US" sz="1200" dirty="0">
                <a:latin typeface="Arial Nova" panose="020B0504020202020204" pitchFamily="34" charset="0"/>
              </a:rPr>
              <a:t>Israel Dealers &amp; Specialists</a:t>
            </a:r>
          </a:p>
          <a:p>
            <a:pPr marL="171450" indent="-171450">
              <a:buFont typeface="Arial" panose="020B0604020202020204" pitchFamily="34" charset="0"/>
              <a:buChar char="•"/>
            </a:pPr>
            <a:r>
              <a:rPr lang="en-US" sz="1200" dirty="0">
                <a:latin typeface="Arial Nova" panose="020B0504020202020204" pitchFamily="34" charset="0"/>
              </a:rPr>
              <a:t>Yacht Tenders / Limassol Marina / </a:t>
            </a:r>
            <a:r>
              <a:rPr lang="en-US" sz="1200" dirty="0" err="1">
                <a:latin typeface="Arial Nova" panose="020B0504020202020204" pitchFamily="34" charset="0"/>
              </a:rPr>
              <a:t>Ayia</a:t>
            </a:r>
            <a:r>
              <a:rPr lang="en-US" sz="1200" dirty="0">
                <a:latin typeface="Arial Nova" panose="020B0504020202020204" pitchFamily="34" charset="0"/>
              </a:rPr>
              <a:t> Napa Marina</a:t>
            </a:r>
            <a:endParaRPr lang="x-none" sz="1200" dirty="0">
              <a:latin typeface="Arial Nova" panose="020B0504020202020204" pitchFamily="34" charset="0"/>
            </a:endParaRPr>
          </a:p>
        </p:txBody>
      </p:sp>
      <p:sp>
        <p:nvSpPr>
          <p:cNvPr id="89" name="TextBox 88">
            <a:extLst>
              <a:ext uri="{FF2B5EF4-FFF2-40B4-BE49-F238E27FC236}">
                <a16:creationId xmlns:a16="http://schemas.microsoft.com/office/drawing/2014/main" xmlns="" id="{D64B0943-C906-44A8-A4CD-95E4C4EA5750}"/>
              </a:ext>
            </a:extLst>
          </p:cNvPr>
          <p:cNvSpPr txBox="1"/>
          <p:nvPr/>
        </p:nvSpPr>
        <p:spPr>
          <a:xfrm>
            <a:off x="4478868" y="4418555"/>
            <a:ext cx="3683001" cy="830997"/>
          </a:xfrm>
          <a:prstGeom prst="rect">
            <a:avLst/>
          </a:prstGeom>
          <a:solidFill>
            <a:schemeClr val="bg1">
              <a:lumMod val="95000"/>
            </a:schemeClr>
          </a:solidFill>
        </p:spPr>
        <p:txBody>
          <a:bodyPr wrap="square" rtlCol="0">
            <a:spAutoFit/>
          </a:bodyPr>
          <a:lstStyle/>
          <a:p>
            <a:r>
              <a:rPr lang="en-US" sz="1200" dirty="0">
                <a:latin typeface="Arial Nova" panose="020B0504020202020204" pitchFamily="34" charset="0"/>
              </a:rPr>
              <a:t>Key Value:</a:t>
            </a:r>
          </a:p>
          <a:p>
            <a:pPr marL="285750" indent="-285750">
              <a:buFont typeface="Arial" panose="020B0604020202020204" pitchFamily="34" charset="0"/>
              <a:buChar char="•"/>
            </a:pPr>
            <a:r>
              <a:rPr lang="en-US" sz="1200" dirty="0">
                <a:latin typeface="Arial Nova" panose="020B0504020202020204" pitchFamily="34" charset="0"/>
              </a:rPr>
              <a:t>High </a:t>
            </a:r>
            <a:r>
              <a:rPr lang="en-US" sz="1200" dirty="0" err="1">
                <a:latin typeface="Arial Nova" panose="020B0504020202020204" pitchFamily="34" charset="0"/>
              </a:rPr>
              <a:t>Customisation</a:t>
            </a:r>
            <a:endParaRPr lang="en-US" sz="1200" dirty="0">
              <a:latin typeface="Arial Nova" panose="020B0504020202020204" pitchFamily="34" charset="0"/>
            </a:endParaRPr>
          </a:p>
          <a:p>
            <a:pPr marL="285750" indent="-285750">
              <a:buFont typeface="Arial" panose="020B0604020202020204" pitchFamily="34" charset="0"/>
              <a:buChar char="•"/>
            </a:pPr>
            <a:r>
              <a:rPr lang="en-US" sz="1200" dirty="0">
                <a:latin typeface="Arial Nova" panose="020B0504020202020204" pitchFamily="34" charset="0"/>
              </a:rPr>
              <a:t>High Quality </a:t>
            </a:r>
          </a:p>
          <a:p>
            <a:pPr marL="285750" indent="-285750">
              <a:buFont typeface="Arial" panose="020B0604020202020204" pitchFamily="34" charset="0"/>
              <a:buChar char="•"/>
            </a:pPr>
            <a:r>
              <a:rPr lang="en-US" sz="1200" dirty="0">
                <a:latin typeface="Arial Nova" panose="020B0504020202020204" pitchFamily="34" charset="0"/>
              </a:rPr>
              <a:t>Safe Supplier / Low Tax Supplier</a:t>
            </a:r>
            <a:endParaRPr lang="x-none" sz="1200" dirty="0">
              <a:latin typeface="Arial Nova" panose="020B0504020202020204" pitchFamily="34" charset="0"/>
            </a:endParaRPr>
          </a:p>
        </p:txBody>
      </p:sp>
      <p:sp>
        <p:nvSpPr>
          <p:cNvPr id="90" name="TextBox 89">
            <a:extLst>
              <a:ext uri="{FF2B5EF4-FFF2-40B4-BE49-F238E27FC236}">
                <a16:creationId xmlns:a16="http://schemas.microsoft.com/office/drawing/2014/main" xmlns="" id="{B74DEFD2-ED01-49BC-B684-B5BC3E8F16B2}"/>
              </a:ext>
            </a:extLst>
          </p:cNvPr>
          <p:cNvSpPr txBox="1"/>
          <p:nvPr/>
        </p:nvSpPr>
        <p:spPr>
          <a:xfrm>
            <a:off x="9065589" y="4385795"/>
            <a:ext cx="2004395" cy="830997"/>
          </a:xfrm>
          <a:prstGeom prst="rect">
            <a:avLst/>
          </a:prstGeom>
          <a:solidFill>
            <a:schemeClr val="bg1">
              <a:lumMod val="95000"/>
            </a:schemeClr>
          </a:solidFill>
        </p:spPr>
        <p:txBody>
          <a:bodyPr wrap="square" rtlCol="0">
            <a:spAutoFit/>
          </a:bodyPr>
          <a:lstStyle/>
          <a:p>
            <a:r>
              <a:rPr lang="en-US" sz="1200" dirty="0">
                <a:latin typeface="Arial Nova" panose="020B0504020202020204" pitchFamily="34" charset="0"/>
              </a:rPr>
              <a:t>Key Indicators</a:t>
            </a:r>
          </a:p>
          <a:p>
            <a:pPr marL="171450" indent="-171450">
              <a:buFont typeface="Arial" panose="020B0604020202020204" pitchFamily="34" charset="0"/>
              <a:buChar char="•"/>
            </a:pPr>
            <a:r>
              <a:rPr lang="en-US" sz="1200" dirty="0">
                <a:latin typeface="Arial Nova" panose="020B0504020202020204" pitchFamily="34" charset="0"/>
              </a:rPr>
              <a:t>5 Boats in 2019/20</a:t>
            </a:r>
          </a:p>
          <a:p>
            <a:pPr marL="171450" indent="-171450">
              <a:buFont typeface="Arial" panose="020B0604020202020204" pitchFamily="34" charset="0"/>
              <a:buChar char="•"/>
            </a:pPr>
            <a:r>
              <a:rPr lang="en-US" sz="1200" dirty="0">
                <a:latin typeface="Arial Nova" panose="020B0504020202020204" pitchFamily="34" charset="0"/>
              </a:rPr>
              <a:t>7 Boats in 2020/21</a:t>
            </a:r>
          </a:p>
          <a:p>
            <a:pPr marL="171450" indent="-171450">
              <a:buFont typeface="Arial" panose="020B0604020202020204" pitchFamily="34" charset="0"/>
              <a:buChar char="•"/>
            </a:pPr>
            <a:r>
              <a:rPr lang="en-US" sz="1200" dirty="0">
                <a:latin typeface="Arial Nova" panose="020B0504020202020204" pitchFamily="34" charset="0"/>
              </a:rPr>
              <a:t>8 Boats in 2021/2022</a:t>
            </a:r>
          </a:p>
        </p:txBody>
      </p:sp>
      <p:sp>
        <p:nvSpPr>
          <p:cNvPr id="92" name="TextBox 91">
            <a:extLst>
              <a:ext uri="{FF2B5EF4-FFF2-40B4-BE49-F238E27FC236}">
                <a16:creationId xmlns:a16="http://schemas.microsoft.com/office/drawing/2014/main" xmlns="" id="{D2EC9899-9486-4DB4-8F50-01B103E051FD}"/>
              </a:ext>
            </a:extLst>
          </p:cNvPr>
          <p:cNvSpPr txBox="1"/>
          <p:nvPr/>
        </p:nvSpPr>
        <p:spPr>
          <a:xfrm>
            <a:off x="3875709" y="5716176"/>
            <a:ext cx="3803559" cy="338554"/>
          </a:xfrm>
          <a:prstGeom prst="rect">
            <a:avLst/>
          </a:prstGeom>
          <a:noFill/>
        </p:spPr>
        <p:txBody>
          <a:bodyPr wrap="square" rtlCol="0">
            <a:spAutoFit/>
          </a:bodyPr>
          <a:lstStyle/>
          <a:p>
            <a:r>
              <a:rPr lang="en-US" sz="1600" dirty="0">
                <a:solidFill>
                  <a:srgbClr val="FF0000"/>
                </a:solidFill>
                <a:latin typeface="Arial Nova" panose="020B0504020202020204" pitchFamily="34" charset="0"/>
              </a:rPr>
              <a:t>Hypotheses link to the RPV Model</a:t>
            </a:r>
            <a:endParaRPr lang="x-none" sz="1600" dirty="0">
              <a:solidFill>
                <a:srgbClr val="FF0000"/>
              </a:solidFill>
              <a:latin typeface="Arial Nova" panose="020B0504020202020204" pitchFamily="34" charset="0"/>
            </a:endParaRPr>
          </a:p>
        </p:txBody>
      </p:sp>
    </p:spTree>
    <p:extLst>
      <p:ext uri="{BB962C8B-B14F-4D97-AF65-F5344CB8AC3E}">
        <p14:creationId xmlns:p14="http://schemas.microsoft.com/office/powerpoint/2010/main" val="4206382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F43F0C66-0ED9-4700-8C29-1B9BA14BA647}"/>
              </a:ext>
            </a:extLst>
          </p:cNvPr>
          <p:cNvSpPr/>
          <p:nvPr/>
        </p:nvSpPr>
        <p:spPr>
          <a:xfrm>
            <a:off x="9832"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pic>
        <p:nvPicPr>
          <p:cNvPr id="11" name="Bild 7">
            <a:extLst>
              <a:ext uri="{FF2B5EF4-FFF2-40B4-BE49-F238E27FC236}">
                <a16:creationId xmlns:a16="http://schemas.microsoft.com/office/drawing/2014/main" xmlns="" id="{A88F85E8-FAE0-4FD7-BBF7-E874FB16C8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775769" y="75671"/>
            <a:ext cx="341313"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xmlns="" id="{A7C8D8CC-D152-427F-AF36-625474DCDBD3}"/>
              </a:ext>
            </a:extLst>
          </p:cNvPr>
          <p:cNvSpPr txBox="1"/>
          <p:nvPr/>
        </p:nvSpPr>
        <p:spPr>
          <a:xfrm>
            <a:off x="222579" y="275578"/>
            <a:ext cx="10649069" cy="646331"/>
          </a:xfrm>
          <a:prstGeom prst="rect">
            <a:avLst/>
          </a:prstGeom>
          <a:noFill/>
        </p:spPr>
        <p:txBody>
          <a:bodyPr wrap="none" rtlCol="0">
            <a:spAutoFit/>
          </a:bodyPr>
          <a:lstStyle/>
          <a:p>
            <a:r>
              <a:rPr lang="en-US" sz="3600" b="1" spc="300" dirty="0">
                <a:solidFill>
                  <a:schemeClr val="tx1">
                    <a:lumMod val="95000"/>
                    <a:lumOff val="5000"/>
                  </a:schemeClr>
                </a:solidFill>
                <a:latin typeface="Arial Nova" panose="020B0504020202020204" pitchFamily="34" charset="0"/>
              </a:rPr>
              <a:t>BUSINESS SUSTAINABILITY INDICATORS</a:t>
            </a:r>
            <a:endParaRPr lang="id-ID" sz="3600" b="1" spc="300" dirty="0">
              <a:solidFill>
                <a:schemeClr val="tx1">
                  <a:lumMod val="95000"/>
                  <a:lumOff val="5000"/>
                </a:schemeClr>
              </a:solidFill>
              <a:latin typeface="Arial Nova" panose="020B0504020202020204" pitchFamily="34" charset="0"/>
            </a:endParaRPr>
          </a:p>
        </p:txBody>
      </p:sp>
      <p:graphicFrame>
        <p:nvGraphicFramePr>
          <p:cNvPr id="5" name="Table 4">
            <a:extLst>
              <a:ext uri="{FF2B5EF4-FFF2-40B4-BE49-F238E27FC236}">
                <a16:creationId xmlns:a16="http://schemas.microsoft.com/office/drawing/2014/main" xmlns="" id="{99B880C3-EFF8-428C-8D19-FC63156FBD9B}"/>
              </a:ext>
            </a:extLst>
          </p:cNvPr>
          <p:cNvGraphicFramePr>
            <a:graphicFrameLocks noGrp="1"/>
          </p:cNvGraphicFramePr>
          <p:nvPr>
            <p:extLst>
              <p:ext uri="{D42A27DB-BD31-4B8C-83A1-F6EECF244321}">
                <p14:modId xmlns:p14="http://schemas.microsoft.com/office/powerpoint/2010/main" val="1352517843"/>
              </p:ext>
            </p:extLst>
          </p:nvPr>
        </p:nvGraphicFramePr>
        <p:xfrm>
          <a:off x="1143000" y="1371600"/>
          <a:ext cx="8873067" cy="4274820"/>
        </p:xfrm>
        <a:graphic>
          <a:graphicData uri="http://schemas.openxmlformats.org/drawingml/2006/table">
            <a:tbl>
              <a:tblPr/>
              <a:tblGrid>
                <a:gridCol w="3190015">
                  <a:extLst>
                    <a:ext uri="{9D8B030D-6E8A-4147-A177-3AD203B41FA5}">
                      <a16:colId xmlns:a16="http://schemas.microsoft.com/office/drawing/2014/main" xmlns="" val="1825160970"/>
                    </a:ext>
                  </a:extLst>
                </a:gridCol>
                <a:gridCol w="1420763">
                  <a:extLst>
                    <a:ext uri="{9D8B030D-6E8A-4147-A177-3AD203B41FA5}">
                      <a16:colId xmlns:a16="http://schemas.microsoft.com/office/drawing/2014/main" xmlns="" val="1815546716"/>
                    </a:ext>
                  </a:extLst>
                </a:gridCol>
                <a:gridCol w="1420763">
                  <a:extLst>
                    <a:ext uri="{9D8B030D-6E8A-4147-A177-3AD203B41FA5}">
                      <a16:colId xmlns:a16="http://schemas.microsoft.com/office/drawing/2014/main" xmlns="" val="61969832"/>
                    </a:ext>
                  </a:extLst>
                </a:gridCol>
                <a:gridCol w="1420763">
                  <a:extLst>
                    <a:ext uri="{9D8B030D-6E8A-4147-A177-3AD203B41FA5}">
                      <a16:colId xmlns:a16="http://schemas.microsoft.com/office/drawing/2014/main" xmlns="" val="1491828401"/>
                    </a:ext>
                  </a:extLst>
                </a:gridCol>
                <a:gridCol w="1420763">
                  <a:extLst>
                    <a:ext uri="{9D8B030D-6E8A-4147-A177-3AD203B41FA5}">
                      <a16:colId xmlns:a16="http://schemas.microsoft.com/office/drawing/2014/main" xmlns="" val="2689714814"/>
                    </a:ext>
                  </a:extLst>
                </a:gridCol>
              </a:tblGrid>
              <a:tr h="211439">
                <a:tc>
                  <a:txBody>
                    <a:bodyPr/>
                    <a:lstStyle/>
                    <a:p>
                      <a:pPr algn="ctr" fontAlgn="b"/>
                      <a:r>
                        <a:rPr lang="en-US" sz="1600" b="0" i="0" u="none" strike="noStrike">
                          <a:solidFill>
                            <a:srgbClr val="000000"/>
                          </a:solidFill>
                          <a:effectLst/>
                          <a:latin typeface="Arial" panose="020B0604020202020204" pitchFamily="34" charset="0"/>
                        </a:rPr>
                        <a:t>Units Sold</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x-none" sz="1600" b="0" i="0" u="none" strike="noStrike">
                          <a:solidFill>
                            <a:srgbClr val="000000"/>
                          </a:solidFill>
                          <a:effectLst/>
                          <a:latin typeface="Arial" panose="020B0604020202020204" pitchFamily="34" charset="0"/>
                        </a:rPr>
                        <a:t>2018/19</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x-none" sz="1600" b="0" i="0" u="none" strike="noStrike">
                          <a:solidFill>
                            <a:srgbClr val="000000"/>
                          </a:solidFill>
                          <a:effectLst/>
                          <a:latin typeface="Arial" panose="020B0604020202020204" pitchFamily="34" charset="0"/>
                        </a:rPr>
                        <a:t>2019/20</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x-none" sz="1600" b="0" i="0" u="none" strike="noStrike">
                          <a:solidFill>
                            <a:srgbClr val="000000"/>
                          </a:solidFill>
                          <a:effectLst/>
                          <a:latin typeface="Arial" panose="020B0604020202020204" pitchFamily="34" charset="0"/>
                        </a:rPr>
                        <a:t>2020/21</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x-none" sz="1600" b="0" i="0" u="none" strike="noStrike">
                          <a:solidFill>
                            <a:srgbClr val="000000"/>
                          </a:solidFill>
                          <a:effectLst/>
                          <a:latin typeface="Arial" panose="020B0604020202020204" pitchFamily="34" charset="0"/>
                        </a:rPr>
                        <a:t>2021/22</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9837905"/>
                  </a:ext>
                </a:extLst>
              </a:tr>
              <a:tr h="211439">
                <a:tc>
                  <a:txBody>
                    <a:bodyPr/>
                    <a:lstStyle/>
                    <a:p>
                      <a:pPr algn="l" fontAlgn="b"/>
                      <a:r>
                        <a:rPr lang="en-US" sz="1600" b="0" i="0" u="none" strike="noStrike">
                          <a:solidFill>
                            <a:srgbClr val="000000"/>
                          </a:solidFill>
                          <a:effectLst/>
                          <a:latin typeface="Arial" panose="020B0604020202020204" pitchFamily="34" charset="0"/>
                        </a:rPr>
                        <a:t>Personal Boats</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15</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15</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20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3192071955"/>
                  </a:ext>
                </a:extLst>
              </a:tr>
              <a:tr h="211439">
                <a:tc>
                  <a:txBody>
                    <a:bodyPr/>
                    <a:lstStyle/>
                    <a:p>
                      <a:pPr algn="l" fontAlgn="b"/>
                      <a:r>
                        <a:rPr lang="en-US" sz="1600" b="0" i="0" u="none" strike="noStrike">
                          <a:solidFill>
                            <a:srgbClr val="000000"/>
                          </a:solidFill>
                          <a:effectLst/>
                          <a:latin typeface="Arial" panose="020B0604020202020204" pitchFamily="34" charset="0"/>
                        </a:rPr>
                        <a:t>Recreational Boats</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x-none" sz="1600" b="0" i="0" u="none" strike="noStrike">
                          <a:solidFill>
                            <a:srgbClr val="000000"/>
                          </a:solidFill>
                          <a:effectLst/>
                          <a:latin typeface="Arial" panose="020B0604020202020204" pitchFamily="34" charset="0"/>
                        </a:rPr>
                        <a:t>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x-none" sz="1600" b="0" i="0" u="none" strike="noStrike">
                          <a:solidFill>
                            <a:srgbClr val="000000"/>
                          </a:solidFill>
                          <a:effectLst/>
                          <a:latin typeface="Arial" panose="020B0604020202020204" pitchFamily="34" charset="0"/>
                        </a:rPr>
                        <a:t>5</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x-none" sz="1600" b="0" i="0" u="none" strike="noStrike">
                          <a:solidFill>
                            <a:srgbClr val="000000"/>
                          </a:solidFill>
                          <a:effectLst/>
                          <a:latin typeface="Arial" panose="020B0604020202020204" pitchFamily="34" charset="0"/>
                        </a:rPr>
                        <a:t>10</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x-none" sz="1600" b="0" i="0" u="none" strike="noStrike">
                          <a:solidFill>
                            <a:srgbClr val="000000"/>
                          </a:solidFill>
                          <a:effectLst/>
                          <a:latin typeface="Arial" panose="020B0604020202020204" pitchFamily="34" charset="0"/>
                        </a:rPr>
                        <a:t>10</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55567334"/>
                  </a:ext>
                </a:extLst>
              </a:tr>
              <a:tr h="211439">
                <a:tc>
                  <a:txBody>
                    <a:bodyPr/>
                    <a:lstStyle/>
                    <a:p>
                      <a:pPr algn="l" fontAlgn="b"/>
                      <a:r>
                        <a:rPr lang="en-US" sz="1600" b="0" i="0" u="none" strike="noStrike">
                          <a:solidFill>
                            <a:srgbClr val="000000"/>
                          </a:solidFill>
                          <a:effectLst/>
                          <a:latin typeface="Arial" panose="020B0604020202020204" pitchFamily="34" charset="0"/>
                        </a:rPr>
                        <a:t>Total Units</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20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25</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30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800776700"/>
                  </a:ext>
                </a:extLst>
              </a:tr>
              <a:tr h="211439">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tcPr>
                </a:tc>
                <a:extLst>
                  <a:ext uri="{0D108BD9-81ED-4DB2-BD59-A6C34878D82A}">
                    <a16:rowId xmlns:a16="http://schemas.microsoft.com/office/drawing/2014/main" xmlns="" val="1459471599"/>
                  </a:ext>
                </a:extLst>
              </a:tr>
              <a:tr h="211439">
                <a:tc>
                  <a:txBody>
                    <a:bodyPr/>
                    <a:lstStyle/>
                    <a:p>
                      <a:pPr algn="ctr" fontAlgn="b"/>
                      <a:r>
                        <a:rPr lang="en-US" sz="1600" b="0" i="0" u="none" strike="noStrike">
                          <a:solidFill>
                            <a:srgbClr val="000000"/>
                          </a:solidFill>
                          <a:effectLst/>
                          <a:latin typeface="Arial" panose="020B0604020202020204" pitchFamily="34" charset="0"/>
                        </a:rPr>
                        <a:t>Sales Area</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x-none" sz="1600" b="0" i="0" u="none" strike="noStrike">
                          <a:solidFill>
                            <a:srgbClr val="000000"/>
                          </a:solidFill>
                          <a:effectLst/>
                          <a:latin typeface="Arial" panose="020B0604020202020204" pitchFamily="34" charset="0"/>
                        </a:rPr>
                        <a:t>2018/19</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x-none" sz="1600" b="0" i="0" u="none" strike="noStrike">
                          <a:solidFill>
                            <a:srgbClr val="000000"/>
                          </a:solidFill>
                          <a:effectLst/>
                          <a:latin typeface="Arial" panose="020B0604020202020204" pitchFamily="34" charset="0"/>
                        </a:rPr>
                        <a:t>2019/20</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x-none" sz="1600" b="0" i="0" u="none" strike="noStrike">
                          <a:solidFill>
                            <a:srgbClr val="000000"/>
                          </a:solidFill>
                          <a:effectLst/>
                          <a:latin typeface="Arial" panose="020B0604020202020204" pitchFamily="34" charset="0"/>
                        </a:rPr>
                        <a:t>2020/21</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x-none" sz="1600" b="0" i="0" u="none" strike="noStrike">
                          <a:solidFill>
                            <a:srgbClr val="000000"/>
                          </a:solidFill>
                          <a:effectLst/>
                          <a:latin typeface="Arial" panose="020B0604020202020204" pitchFamily="34" charset="0"/>
                        </a:rPr>
                        <a:t>2021/22</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07631435"/>
                  </a:ext>
                </a:extLst>
              </a:tr>
              <a:tr h="211439">
                <a:tc>
                  <a:txBody>
                    <a:bodyPr/>
                    <a:lstStyle/>
                    <a:p>
                      <a:pPr algn="l" fontAlgn="b"/>
                      <a:r>
                        <a:rPr lang="en-US" sz="1600" b="0" i="0" u="none" strike="noStrike">
                          <a:solidFill>
                            <a:srgbClr val="000000"/>
                          </a:solidFill>
                          <a:effectLst/>
                          <a:latin typeface="Arial" panose="020B0604020202020204" pitchFamily="34" charset="0"/>
                        </a:rPr>
                        <a:t>Cyprus</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15</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18</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22</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2050899866"/>
                  </a:ext>
                </a:extLst>
              </a:tr>
              <a:tr h="211439">
                <a:tc>
                  <a:txBody>
                    <a:bodyPr/>
                    <a:lstStyle/>
                    <a:p>
                      <a:pPr algn="l" fontAlgn="b"/>
                      <a:r>
                        <a:rPr lang="en-US" sz="1600" b="0" i="0" u="none" strike="noStrike">
                          <a:solidFill>
                            <a:srgbClr val="000000"/>
                          </a:solidFill>
                          <a:effectLst/>
                          <a:latin typeface="Arial" panose="020B0604020202020204" pitchFamily="34" charset="0"/>
                        </a:rPr>
                        <a:t>Export</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x-none" sz="1600" b="0" i="0" u="none" strike="noStrike">
                          <a:solidFill>
                            <a:srgbClr val="000000"/>
                          </a:solidFill>
                          <a:effectLst/>
                          <a:latin typeface="Arial" panose="020B0604020202020204" pitchFamily="34" charset="0"/>
                        </a:rPr>
                        <a:t>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x-none" sz="1600" b="0" i="0" u="none" strike="noStrike">
                          <a:solidFill>
                            <a:srgbClr val="000000"/>
                          </a:solidFill>
                          <a:effectLst/>
                          <a:latin typeface="Arial" panose="020B0604020202020204" pitchFamily="34" charset="0"/>
                        </a:rPr>
                        <a:t>5</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x-none" sz="1600" b="0" i="0" u="none" strike="noStrike">
                          <a:solidFill>
                            <a:srgbClr val="000000"/>
                          </a:solidFill>
                          <a:effectLst/>
                          <a:latin typeface="Arial" panose="020B0604020202020204" pitchFamily="34" charset="0"/>
                        </a:rPr>
                        <a:t>7</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x-none" sz="1600" b="0" i="0" u="none" strike="noStrike">
                          <a:solidFill>
                            <a:srgbClr val="000000"/>
                          </a:solidFill>
                          <a:effectLst/>
                          <a:latin typeface="Arial" panose="020B0604020202020204" pitchFamily="34" charset="0"/>
                        </a:rPr>
                        <a:t>8</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16977490"/>
                  </a:ext>
                </a:extLst>
              </a:tr>
              <a:tr h="211439">
                <a:tc>
                  <a:txBody>
                    <a:bodyPr/>
                    <a:lstStyle/>
                    <a:p>
                      <a:pPr algn="l" fontAlgn="b"/>
                      <a:r>
                        <a:rPr lang="en-US" sz="1600" b="0" i="0" u="none" strike="noStrike">
                          <a:solidFill>
                            <a:srgbClr val="000000"/>
                          </a:solidFill>
                          <a:effectLst/>
                          <a:latin typeface="Arial" panose="020B0604020202020204" pitchFamily="34" charset="0"/>
                        </a:rPr>
                        <a:t>Export Share</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25%</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28%</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27%</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613832181"/>
                  </a:ext>
                </a:extLst>
              </a:tr>
              <a:tr h="211439">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tcPr>
                </a:tc>
                <a:extLst>
                  <a:ext uri="{0D108BD9-81ED-4DB2-BD59-A6C34878D82A}">
                    <a16:rowId xmlns:a16="http://schemas.microsoft.com/office/drawing/2014/main" xmlns="" val="445530626"/>
                  </a:ext>
                </a:extLst>
              </a:tr>
              <a:tr h="211439">
                <a:tc>
                  <a:txBody>
                    <a:bodyPr/>
                    <a:lstStyle/>
                    <a:p>
                      <a:pPr algn="ctr" fontAlgn="b"/>
                      <a:r>
                        <a:rPr lang="en-US" sz="1600" b="0" i="0" u="none" strike="noStrike">
                          <a:solidFill>
                            <a:srgbClr val="000000"/>
                          </a:solidFill>
                          <a:effectLst/>
                          <a:latin typeface="Arial" panose="020B0604020202020204" pitchFamily="34" charset="0"/>
                        </a:rPr>
                        <a:t>Units Sold w/Finance</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x-none" sz="1600" b="0" i="0" u="none" strike="noStrike">
                          <a:solidFill>
                            <a:srgbClr val="000000"/>
                          </a:solidFill>
                          <a:effectLst/>
                          <a:latin typeface="Arial" panose="020B0604020202020204" pitchFamily="34" charset="0"/>
                        </a:rPr>
                        <a:t>2018/19</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x-none" sz="1600" b="0" i="0" u="none" strike="noStrike">
                          <a:solidFill>
                            <a:srgbClr val="000000"/>
                          </a:solidFill>
                          <a:effectLst/>
                          <a:latin typeface="Arial" panose="020B0604020202020204" pitchFamily="34" charset="0"/>
                        </a:rPr>
                        <a:t>2019/20</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x-none" sz="1600" b="0" i="0" u="none" strike="noStrike">
                          <a:solidFill>
                            <a:srgbClr val="000000"/>
                          </a:solidFill>
                          <a:effectLst/>
                          <a:latin typeface="Arial" panose="020B0604020202020204" pitchFamily="34" charset="0"/>
                        </a:rPr>
                        <a:t>2020/21</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x-none" sz="1600" b="0" i="0" u="none" strike="noStrike">
                          <a:solidFill>
                            <a:srgbClr val="000000"/>
                          </a:solidFill>
                          <a:effectLst/>
                          <a:latin typeface="Arial" panose="020B0604020202020204" pitchFamily="34" charset="0"/>
                        </a:rPr>
                        <a:t>2021/22</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129508772"/>
                  </a:ext>
                </a:extLst>
              </a:tr>
              <a:tr h="211439">
                <a:tc>
                  <a:txBody>
                    <a:bodyPr/>
                    <a:lstStyle/>
                    <a:p>
                      <a:pPr algn="l" fontAlgn="b"/>
                      <a:r>
                        <a:rPr lang="en-US" sz="1600" b="0" i="0" u="none" strike="noStrike">
                          <a:solidFill>
                            <a:srgbClr val="000000"/>
                          </a:solidFill>
                          <a:effectLst/>
                          <a:latin typeface="Arial" panose="020B0604020202020204" pitchFamily="34" charset="0"/>
                        </a:rPr>
                        <a:t># Units</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5</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8</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10</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869915169"/>
                  </a:ext>
                </a:extLst>
              </a:tr>
              <a:tr h="211439">
                <a:tc>
                  <a:txBody>
                    <a:bodyPr/>
                    <a:lstStyle/>
                    <a:p>
                      <a:pPr algn="l" fontAlgn="b"/>
                      <a:r>
                        <a:rPr lang="en-US" sz="1600" b="0" i="0" u="none" strike="noStrike">
                          <a:solidFill>
                            <a:srgbClr val="000000"/>
                          </a:solidFill>
                          <a:effectLst/>
                          <a:latin typeface="Arial" panose="020B0604020202020204" pitchFamily="34" charset="0"/>
                        </a:rPr>
                        <a:t>Share</a:t>
                      </a:r>
                    </a:p>
                  </a:txBody>
                  <a:tcPr marL="7620" marR="7620" marT="7620" marB="0" anchor="b">
                    <a:lnL>
                      <a:noFill/>
                    </a:lnL>
                    <a:lnR>
                      <a:noFill/>
                    </a:lnR>
                    <a:lnT>
                      <a:noFill/>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tcPr>
                </a:tc>
                <a:tc>
                  <a:txBody>
                    <a:bodyPr/>
                    <a:lstStyle/>
                    <a:p>
                      <a:pPr algn="r" fontAlgn="b"/>
                      <a:r>
                        <a:rPr lang="x-none" sz="1600" b="0" i="0" u="none" strike="noStrike">
                          <a:solidFill>
                            <a:srgbClr val="000000"/>
                          </a:solidFill>
                          <a:effectLst/>
                          <a:latin typeface="Arial" panose="020B0604020202020204" pitchFamily="34" charset="0"/>
                        </a:rPr>
                        <a:t>25%</a:t>
                      </a:r>
                    </a:p>
                  </a:txBody>
                  <a:tcPr marL="7620" marR="7620" marT="7620" marB="0" anchor="b">
                    <a:lnL>
                      <a:noFill/>
                    </a:lnL>
                    <a:lnR>
                      <a:noFill/>
                    </a:lnR>
                    <a:lnT>
                      <a:noFill/>
                    </a:lnT>
                    <a:lnB>
                      <a:noFill/>
                    </a:lnB>
                  </a:tcPr>
                </a:tc>
                <a:tc>
                  <a:txBody>
                    <a:bodyPr/>
                    <a:lstStyle/>
                    <a:p>
                      <a:pPr algn="r" fontAlgn="b"/>
                      <a:r>
                        <a:rPr lang="x-none" sz="1600" b="0" i="0" u="none" strike="noStrike">
                          <a:solidFill>
                            <a:srgbClr val="000000"/>
                          </a:solidFill>
                          <a:effectLst/>
                          <a:latin typeface="Arial" panose="020B0604020202020204" pitchFamily="34" charset="0"/>
                        </a:rPr>
                        <a:t>32%</a:t>
                      </a:r>
                    </a:p>
                  </a:txBody>
                  <a:tcPr marL="7620" marR="7620" marT="7620" marB="0" anchor="b">
                    <a:lnL>
                      <a:noFill/>
                    </a:lnL>
                    <a:lnR>
                      <a:noFill/>
                    </a:lnR>
                    <a:lnT>
                      <a:noFill/>
                    </a:lnT>
                    <a:lnB>
                      <a:noFill/>
                    </a:lnB>
                  </a:tcPr>
                </a:tc>
                <a:tc>
                  <a:txBody>
                    <a:bodyPr/>
                    <a:lstStyle/>
                    <a:p>
                      <a:pPr algn="r" fontAlgn="b"/>
                      <a:r>
                        <a:rPr lang="x-none" sz="1600" b="0" i="0" u="none" strike="noStrike">
                          <a:solidFill>
                            <a:srgbClr val="000000"/>
                          </a:solidFill>
                          <a:effectLst/>
                          <a:latin typeface="Arial" panose="020B0604020202020204" pitchFamily="34" charset="0"/>
                        </a:rPr>
                        <a:t>33%</a:t>
                      </a:r>
                    </a:p>
                  </a:txBody>
                  <a:tcPr marL="7620" marR="7620" marT="7620" marB="0" anchor="b">
                    <a:lnL>
                      <a:noFill/>
                    </a:lnL>
                    <a:lnR>
                      <a:noFill/>
                    </a:lnR>
                    <a:lnT>
                      <a:noFill/>
                    </a:lnT>
                    <a:lnB>
                      <a:noFill/>
                    </a:lnB>
                  </a:tcPr>
                </a:tc>
                <a:extLst>
                  <a:ext uri="{0D108BD9-81ED-4DB2-BD59-A6C34878D82A}">
                    <a16:rowId xmlns:a16="http://schemas.microsoft.com/office/drawing/2014/main" xmlns="" val="4223152801"/>
                  </a:ext>
                </a:extLst>
              </a:tr>
              <a:tr h="211439">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tcPr>
                </a:tc>
                <a:extLst>
                  <a:ext uri="{0D108BD9-81ED-4DB2-BD59-A6C34878D82A}">
                    <a16:rowId xmlns:a16="http://schemas.microsoft.com/office/drawing/2014/main" xmlns="" val="212663056"/>
                  </a:ext>
                </a:extLst>
              </a:tr>
              <a:tr h="211439">
                <a:tc>
                  <a:txBody>
                    <a:bodyPr/>
                    <a:lstStyle/>
                    <a:p>
                      <a:pPr algn="ctr" fontAlgn="b"/>
                      <a:r>
                        <a:rPr lang="en-US" sz="1600" b="0" i="0" u="none" strike="noStrike">
                          <a:solidFill>
                            <a:srgbClr val="000000"/>
                          </a:solidFill>
                          <a:effectLst/>
                          <a:latin typeface="Arial" panose="020B0604020202020204" pitchFamily="34" charset="0"/>
                        </a:rPr>
                        <a:t>Units Sold by Online</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x-none" sz="1600" b="0" i="0" u="none" strike="noStrike">
                          <a:solidFill>
                            <a:srgbClr val="000000"/>
                          </a:solidFill>
                          <a:effectLst/>
                          <a:latin typeface="Arial" panose="020B0604020202020204" pitchFamily="34" charset="0"/>
                        </a:rPr>
                        <a:t>2018/19</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x-none" sz="1600" b="0" i="0" u="none" strike="noStrike">
                          <a:solidFill>
                            <a:srgbClr val="000000"/>
                          </a:solidFill>
                          <a:effectLst/>
                          <a:latin typeface="Arial" panose="020B0604020202020204" pitchFamily="34" charset="0"/>
                        </a:rPr>
                        <a:t>2019/20</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x-none" sz="1600" b="0" i="0" u="none" strike="noStrike">
                          <a:solidFill>
                            <a:srgbClr val="000000"/>
                          </a:solidFill>
                          <a:effectLst/>
                          <a:latin typeface="Arial" panose="020B0604020202020204" pitchFamily="34" charset="0"/>
                        </a:rPr>
                        <a:t>2020/21</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x-none" sz="1600" b="0" i="0" u="none" strike="noStrike">
                          <a:solidFill>
                            <a:srgbClr val="000000"/>
                          </a:solidFill>
                          <a:effectLst/>
                          <a:latin typeface="Arial" panose="020B0604020202020204" pitchFamily="34" charset="0"/>
                        </a:rPr>
                        <a:t>2021/22</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07718621"/>
                  </a:ext>
                </a:extLst>
              </a:tr>
              <a:tr h="211439">
                <a:tc>
                  <a:txBody>
                    <a:bodyPr/>
                    <a:lstStyle/>
                    <a:p>
                      <a:pPr algn="l" fontAlgn="b"/>
                      <a:r>
                        <a:rPr lang="en-US" sz="1600" b="0" i="0" u="none" strike="noStrike">
                          <a:solidFill>
                            <a:srgbClr val="000000"/>
                          </a:solidFill>
                          <a:effectLst/>
                          <a:latin typeface="Arial" panose="020B0604020202020204" pitchFamily="34" charset="0"/>
                        </a:rPr>
                        <a:t># Units</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2</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4</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x-none" sz="1600" b="0" i="0" u="none" strike="noStrike">
                          <a:solidFill>
                            <a:srgbClr val="000000"/>
                          </a:solidFill>
                          <a:effectLst/>
                          <a:latin typeface="Arial" panose="020B0604020202020204" pitchFamily="34" charset="0"/>
                        </a:rPr>
                        <a:t>6</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3021171976"/>
                  </a:ext>
                </a:extLst>
              </a:tr>
              <a:tr h="211439">
                <a:tc>
                  <a:txBody>
                    <a:bodyPr/>
                    <a:lstStyle/>
                    <a:p>
                      <a:pPr algn="l" fontAlgn="b"/>
                      <a:r>
                        <a:rPr lang="en-US" sz="1600" b="0" i="0" u="none" strike="noStrike">
                          <a:solidFill>
                            <a:srgbClr val="000000"/>
                          </a:solidFill>
                          <a:effectLst/>
                          <a:latin typeface="Arial" panose="020B0604020202020204" pitchFamily="34" charset="0"/>
                        </a:rPr>
                        <a:t>Share</a:t>
                      </a:r>
                    </a:p>
                  </a:txBody>
                  <a:tcPr marL="7620" marR="7620" marT="7620" marB="0" anchor="b">
                    <a:lnL>
                      <a:noFill/>
                    </a:lnL>
                    <a:lnR>
                      <a:noFill/>
                    </a:lnR>
                    <a:lnT>
                      <a:noFill/>
                    </a:lnT>
                    <a:lnB>
                      <a:noFill/>
                    </a:lnB>
                  </a:tcPr>
                </a:tc>
                <a:tc>
                  <a:txBody>
                    <a:bodyPr/>
                    <a:lstStyle/>
                    <a:p>
                      <a:pPr algn="l" fontAlgn="b"/>
                      <a:endParaRPr lang="x-none" sz="1600" b="0" i="0" u="none" strike="noStrike">
                        <a:solidFill>
                          <a:srgbClr val="000000"/>
                        </a:solidFill>
                        <a:effectLst/>
                        <a:latin typeface="Arial" panose="020B0604020202020204" pitchFamily="34" charset="0"/>
                      </a:endParaRPr>
                    </a:p>
                  </a:txBody>
                  <a:tcPr marL="7620" marR="7620" marT="7620" marB="0" anchor="b">
                    <a:lnL>
                      <a:noFill/>
                    </a:lnL>
                    <a:lnR>
                      <a:noFill/>
                    </a:lnR>
                    <a:lnT>
                      <a:noFill/>
                    </a:lnT>
                    <a:lnB>
                      <a:noFill/>
                    </a:lnB>
                  </a:tcPr>
                </a:tc>
                <a:tc>
                  <a:txBody>
                    <a:bodyPr/>
                    <a:lstStyle/>
                    <a:p>
                      <a:pPr algn="r" fontAlgn="b"/>
                      <a:r>
                        <a:rPr lang="x-none" sz="1600" b="0" i="0" u="none" strike="noStrike">
                          <a:solidFill>
                            <a:srgbClr val="000000"/>
                          </a:solidFill>
                          <a:effectLst/>
                          <a:latin typeface="Arial" panose="020B0604020202020204" pitchFamily="34" charset="0"/>
                        </a:rPr>
                        <a:t>10%</a:t>
                      </a:r>
                    </a:p>
                  </a:txBody>
                  <a:tcPr marL="7620" marR="7620" marT="7620" marB="0" anchor="b">
                    <a:lnL>
                      <a:noFill/>
                    </a:lnL>
                    <a:lnR>
                      <a:noFill/>
                    </a:lnR>
                    <a:lnT>
                      <a:noFill/>
                    </a:lnT>
                    <a:lnB>
                      <a:noFill/>
                    </a:lnB>
                  </a:tcPr>
                </a:tc>
                <a:tc>
                  <a:txBody>
                    <a:bodyPr/>
                    <a:lstStyle/>
                    <a:p>
                      <a:pPr algn="r" fontAlgn="b"/>
                      <a:r>
                        <a:rPr lang="x-none" sz="1600" b="0" i="0" u="none" strike="noStrike">
                          <a:solidFill>
                            <a:srgbClr val="000000"/>
                          </a:solidFill>
                          <a:effectLst/>
                          <a:latin typeface="Arial" panose="020B0604020202020204" pitchFamily="34" charset="0"/>
                        </a:rPr>
                        <a:t>16%</a:t>
                      </a:r>
                    </a:p>
                  </a:txBody>
                  <a:tcPr marL="7620" marR="7620" marT="7620" marB="0" anchor="b">
                    <a:lnL>
                      <a:noFill/>
                    </a:lnL>
                    <a:lnR>
                      <a:noFill/>
                    </a:lnR>
                    <a:lnT>
                      <a:noFill/>
                    </a:lnT>
                    <a:lnB>
                      <a:noFill/>
                    </a:lnB>
                  </a:tcPr>
                </a:tc>
                <a:tc>
                  <a:txBody>
                    <a:bodyPr/>
                    <a:lstStyle/>
                    <a:p>
                      <a:pPr algn="r" fontAlgn="b"/>
                      <a:r>
                        <a:rPr lang="x-none" sz="1600" b="0" i="0" u="none" strike="noStrike" dirty="0">
                          <a:solidFill>
                            <a:srgbClr val="000000"/>
                          </a:solidFill>
                          <a:effectLst/>
                          <a:latin typeface="Arial" panose="020B0604020202020204" pitchFamily="34" charset="0"/>
                        </a:rPr>
                        <a:t>20%</a:t>
                      </a:r>
                    </a:p>
                  </a:txBody>
                  <a:tcPr marL="7620" marR="7620" marT="7620" marB="0" anchor="b">
                    <a:lnL>
                      <a:noFill/>
                    </a:lnL>
                    <a:lnR>
                      <a:noFill/>
                    </a:lnR>
                    <a:lnT>
                      <a:noFill/>
                    </a:lnT>
                    <a:lnB>
                      <a:noFill/>
                    </a:lnB>
                  </a:tcPr>
                </a:tc>
                <a:extLst>
                  <a:ext uri="{0D108BD9-81ED-4DB2-BD59-A6C34878D82A}">
                    <a16:rowId xmlns:a16="http://schemas.microsoft.com/office/drawing/2014/main" xmlns="" val="1636303357"/>
                  </a:ext>
                </a:extLst>
              </a:tr>
            </a:tbl>
          </a:graphicData>
        </a:graphic>
      </p:graphicFrame>
    </p:spTree>
    <p:extLst>
      <p:ext uri="{BB962C8B-B14F-4D97-AF65-F5344CB8AC3E}">
        <p14:creationId xmlns:p14="http://schemas.microsoft.com/office/powerpoint/2010/main" val="4064690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F43F0C66-0ED9-4700-8C29-1B9BA14BA647}"/>
              </a:ext>
            </a:extLst>
          </p:cNvPr>
          <p:cNvSpPr/>
          <p:nvPr/>
        </p:nvSpPr>
        <p:spPr>
          <a:xfrm>
            <a:off x="3736"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pic>
        <p:nvPicPr>
          <p:cNvPr id="11" name="Bild 7">
            <a:extLst>
              <a:ext uri="{FF2B5EF4-FFF2-40B4-BE49-F238E27FC236}">
                <a16:creationId xmlns:a16="http://schemas.microsoft.com/office/drawing/2014/main" xmlns="" id="{A88F85E8-FAE0-4FD7-BBF7-E874FB16C8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775769" y="75671"/>
            <a:ext cx="341313"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xmlns="" id="{A7C8D8CC-D152-427F-AF36-625474DCDBD3}"/>
              </a:ext>
            </a:extLst>
          </p:cNvPr>
          <p:cNvSpPr txBox="1"/>
          <p:nvPr/>
        </p:nvSpPr>
        <p:spPr>
          <a:xfrm>
            <a:off x="239513" y="106717"/>
            <a:ext cx="9648795" cy="646331"/>
          </a:xfrm>
          <a:prstGeom prst="rect">
            <a:avLst/>
          </a:prstGeom>
          <a:noFill/>
        </p:spPr>
        <p:txBody>
          <a:bodyPr wrap="none" rtlCol="0">
            <a:spAutoFit/>
          </a:bodyPr>
          <a:lstStyle/>
          <a:p>
            <a:r>
              <a:rPr lang="en-US" sz="3600" b="1" spc="300" dirty="0">
                <a:solidFill>
                  <a:schemeClr val="tx1">
                    <a:lumMod val="95000"/>
                    <a:lumOff val="5000"/>
                  </a:schemeClr>
                </a:solidFill>
                <a:latin typeface="Arial Nova" panose="020B0504020202020204" pitchFamily="34" charset="0"/>
              </a:rPr>
              <a:t>BMC FOLLOWING TRANSFORMATION</a:t>
            </a:r>
            <a:endParaRPr lang="id-ID" sz="3600" b="1" spc="300" dirty="0">
              <a:solidFill>
                <a:schemeClr val="tx1">
                  <a:lumMod val="95000"/>
                  <a:lumOff val="5000"/>
                </a:schemeClr>
              </a:solidFill>
              <a:latin typeface="Arial Nova" panose="020B0504020202020204" pitchFamily="34" charset="0"/>
            </a:endParaRPr>
          </a:p>
        </p:txBody>
      </p:sp>
      <p:pic>
        <p:nvPicPr>
          <p:cNvPr id="6" name="Bild 7">
            <a:extLst>
              <a:ext uri="{FF2B5EF4-FFF2-40B4-BE49-F238E27FC236}">
                <a16:creationId xmlns:a16="http://schemas.microsoft.com/office/drawing/2014/main" xmlns="" id="{6BD6E47B-8C94-441D-8464-83AF68C71DD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775769" y="75671"/>
            <a:ext cx="341313"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hteck 1">
            <a:extLst>
              <a:ext uri="{FF2B5EF4-FFF2-40B4-BE49-F238E27FC236}">
                <a16:creationId xmlns:a16="http://schemas.microsoft.com/office/drawing/2014/main" xmlns="" id="{00C20501-511F-41BA-8F6A-45D3C932235A}"/>
              </a:ext>
            </a:extLst>
          </p:cNvPr>
          <p:cNvSpPr/>
          <p:nvPr/>
        </p:nvSpPr>
        <p:spPr>
          <a:xfrm>
            <a:off x="354563" y="921909"/>
            <a:ext cx="11421204" cy="5734309"/>
          </a:xfrm>
          <a:prstGeom prst="rect">
            <a:avLst/>
          </a:prstGeom>
          <a:noFill/>
          <a:ln w="9525" cmpd="sng">
            <a:solidFill>
              <a:srgbClr val="0000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GB" sz="1600"/>
          </a:p>
        </p:txBody>
      </p:sp>
      <p:cxnSp>
        <p:nvCxnSpPr>
          <p:cNvPr id="9" name="Gerade Verbindung 2">
            <a:extLst>
              <a:ext uri="{FF2B5EF4-FFF2-40B4-BE49-F238E27FC236}">
                <a16:creationId xmlns:a16="http://schemas.microsoft.com/office/drawing/2014/main" xmlns="" id="{C91FFDAB-363C-4B91-998D-8C64917A15D9}"/>
              </a:ext>
            </a:extLst>
          </p:cNvPr>
          <p:cNvCxnSpPr/>
          <p:nvPr/>
        </p:nvCxnSpPr>
        <p:spPr>
          <a:xfrm>
            <a:off x="354563" y="5016183"/>
            <a:ext cx="11421204" cy="0"/>
          </a:xfrm>
          <a:prstGeom prst="line">
            <a:avLst/>
          </a:prstGeom>
          <a:ln w="9525" cmpd="sng">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0" name="Gerade Verbindung 3">
            <a:extLst>
              <a:ext uri="{FF2B5EF4-FFF2-40B4-BE49-F238E27FC236}">
                <a16:creationId xmlns:a16="http://schemas.microsoft.com/office/drawing/2014/main" xmlns="" id="{7D7F45C5-58CE-418F-86CA-A38FF781B84F}"/>
              </a:ext>
            </a:extLst>
          </p:cNvPr>
          <p:cNvCxnSpPr/>
          <p:nvPr/>
        </p:nvCxnSpPr>
        <p:spPr>
          <a:xfrm>
            <a:off x="2569725" y="2968216"/>
            <a:ext cx="2376347" cy="0"/>
          </a:xfrm>
          <a:prstGeom prst="line">
            <a:avLst/>
          </a:prstGeom>
          <a:ln w="9525" cmpd="sng">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4" name="Gerade Verbindung 4">
            <a:extLst>
              <a:ext uri="{FF2B5EF4-FFF2-40B4-BE49-F238E27FC236}">
                <a16:creationId xmlns:a16="http://schemas.microsoft.com/office/drawing/2014/main" xmlns="" id="{2120538A-6212-4EA2-B718-8C01354B0A3E}"/>
              </a:ext>
            </a:extLst>
          </p:cNvPr>
          <p:cNvCxnSpPr/>
          <p:nvPr/>
        </p:nvCxnSpPr>
        <p:spPr>
          <a:xfrm>
            <a:off x="7232615" y="2968216"/>
            <a:ext cx="2401677" cy="0"/>
          </a:xfrm>
          <a:prstGeom prst="line">
            <a:avLst/>
          </a:prstGeom>
          <a:ln w="9525" cmpd="sng">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5" name="Gerade Verbindung 5">
            <a:extLst>
              <a:ext uri="{FF2B5EF4-FFF2-40B4-BE49-F238E27FC236}">
                <a16:creationId xmlns:a16="http://schemas.microsoft.com/office/drawing/2014/main" xmlns="" id="{B3DA838B-2131-4D24-A185-38947A16574A}"/>
              </a:ext>
            </a:extLst>
          </p:cNvPr>
          <p:cNvCxnSpPr/>
          <p:nvPr/>
        </p:nvCxnSpPr>
        <p:spPr>
          <a:xfrm flipV="1">
            <a:off x="2583540" y="921907"/>
            <a:ext cx="0" cy="4094276"/>
          </a:xfrm>
          <a:prstGeom prst="line">
            <a:avLst/>
          </a:prstGeom>
          <a:ln w="9525" cmpd="sng">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6" name="Gerade Verbindung 6">
            <a:extLst>
              <a:ext uri="{FF2B5EF4-FFF2-40B4-BE49-F238E27FC236}">
                <a16:creationId xmlns:a16="http://schemas.microsoft.com/office/drawing/2014/main" xmlns="" id="{CA023FE3-9EDA-4DFB-AC78-DB7DCAA95B34}"/>
              </a:ext>
            </a:extLst>
          </p:cNvPr>
          <p:cNvCxnSpPr/>
          <p:nvPr/>
        </p:nvCxnSpPr>
        <p:spPr>
          <a:xfrm flipV="1">
            <a:off x="4934557" y="921907"/>
            <a:ext cx="0" cy="4094276"/>
          </a:xfrm>
          <a:prstGeom prst="line">
            <a:avLst/>
          </a:prstGeom>
          <a:ln w="9525" cmpd="sng">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7" name="Gerade Verbindung 7">
            <a:extLst>
              <a:ext uri="{FF2B5EF4-FFF2-40B4-BE49-F238E27FC236}">
                <a16:creationId xmlns:a16="http://schemas.microsoft.com/office/drawing/2014/main" xmlns="" id="{6BCB3E50-934C-413B-A332-91E0000CD8C5}"/>
              </a:ext>
            </a:extLst>
          </p:cNvPr>
          <p:cNvCxnSpPr/>
          <p:nvPr/>
        </p:nvCxnSpPr>
        <p:spPr>
          <a:xfrm flipV="1">
            <a:off x="7232615" y="921907"/>
            <a:ext cx="0" cy="4094276"/>
          </a:xfrm>
          <a:prstGeom prst="line">
            <a:avLst/>
          </a:prstGeom>
          <a:ln w="9525" cmpd="sng">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8" name="Gerade Verbindung 8">
            <a:extLst>
              <a:ext uri="{FF2B5EF4-FFF2-40B4-BE49-F238E27FC236}">
                <a16:creationId xmlns:a16="http://schemas.microsoft.com/office/drawing/2014/main" xmlns="" id="{9A7E7E10-BB38-4E94-800F-7DDD2D58D8A5}"/>
              </a:ext>
            </a:extLst>
          </p:cNvPr>
          <p:cNvCxnSpPr/>
          <p:nvPr/>
        </p:nvCxnSpPr>
        <p:spPr>
          <a:xfrm flipV="1">
            <a:off x="9634291" y="921907"/>
            <a:ext cx="0" cy="4094276"/>
          </a:xfrm>
          <a:prstGeom prst="line">
            <a:avLst/>
          </a:prstGeom>
          <a:ln w="9525" cmpd="sng">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19" name="Textfeld 15">
            <a:extLst>
              <a:ext uri="{FF2B5EF4-FFF2-40B4-BE49-F238E27FC236}">
                <a16:creationId xmlns:a16="http://schemas.microsoft.com/office/drawing/2014/main" xmlns="" id="{86149233-E030-48B4-B0A9-66A7554AF546}"/>
              </a:ext>
            </a:extLst>
          </p:cNvPr>
          <p:cNvSpPr txBox="1">
            <a:spLocks noChangeArrowheads="1"/>
          </p:cNvSpPr>
          <p:nvPr/>
        </p:nvSpPr>
        <p:spPr bwMode="auto">
          <a:xfrm>
            <a:off x="10100741" y="981607"/>
            <a:ext cx="119936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600" b="1" dirty="0">
                <a:latin typeface="Helvetica Neue Light" pitchFamily="1" charset="0"/>
              </a:rPr>
              <a:t>Customer </a:t>
            </a:r>
          </a:p>
          <a:p>
            <a:pPr algn="ctr" eaLnBrk="1" hangingPunct="1"/>
            <a:r>
              <a:rPr lang="en-GB" altLang="x-none" sz="1600" b="1" dirty="0">
                <a:latin typeface="Helvetica Neue Light" pitchFamily="1" charset="0"/>
              </a:rPr>
              <a:t>Segments</a:t>
            </a:r>
          </a:p>
        </p:txBody>
      </p:sp>
      <p:sp>
        <p:nvSpPr>
          <p:cNvPr id="20" name="Textfeld 18">
            <a:extLst>
              <a:ext uri="{FF2B5EF4-FFF2-40B4-BE49-F238E27FC236}">
                <a16:creationId xmlns:a16="http://schemas.microsoft.com/office/drawing/2014/main" xmlns="" id="{C017BBE7-FA26-4549-8586-484AB7F06415}"/>
              </a:ext>
            </a:extLst>
          </p:cNvPr>
          <p:cNvSpPr txBox="1">
            <a:spLocks noChangeArrowheads="1"/>
          </p:cNvSpPr>
          <p:nvPr/>
        </p:nvSpPr>
        <p:spPr bwMode="auto">
          <a:xfrm>
            <a:off x="7656466" y="3094247"/>
            <a:ext cx="119936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600" b="1">
                <a:latin typeface="Helvetica Neue Light" pitchFamily="1" charset="0"/>
              </a:rPr>
              <a:t>Customer </a:t>
            </a:r>
          </a:p>
          <a:p>
            <a:pPr algn="ctr" eaLnBrk="1" hangingPunct="1"/>
            <a:r>
              <a:rPr lang="en-GB" altLang="x-none" sz="1600" b="1">
                <a:latin typeface="Helvetica Neue Light" pitchFamily="1" charset="0"/>
              </a:rPr>
              <a:t>Channels</a:t>
            </a:r>
          </a:p>
        </p:txBody>
      </p:sp>
      <p:sp>
        <p:nvSpPr>
          <p:cNvPr id="21" name="Textfeld 20">
            <a:extLst>
              <a:ext uri="{FF2B5EF4-FFF2-40B4-BE49-F238E27FC236}">
                <a16:creationId xmlns:a16="http://schemas.microsoft.com/office/drawing/2014/main" xmlns="" id="{0D3A180F-48C8-47E5-84B3-4517B1D9B387}"/>
              </a:ext>
            </a:extLst>
          </p:cNvPr>
          <p:cNvSpPr txBox="1">
            <a:spLocks noChangeArrowheads="1"/>
          </p:cNvSpPr>
          <p:nvPr/>
        </p:nvSpPr>
        <p:spPr bwMode="auto">
          <a:xfrm>
            <a:off x="7646786" y="981607"/>
            <a:ext cx="152958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600" b="1">
                <a:latin typeface="Helvetica Neue Light" pitchFamily="1" charset="0"/>
              </a:rPr>
              <a:t>Customer</a:t>
            </a:r>
          </a:p>
          <a:p>
            <a:pPr algn="ctr" eaLnBrk="1" hangingPunct="1"/>
            <a:r>
              <a:rPr lang="en-GB" altLang="x-none" sz="1600" b="1">
                <a:latin typeface="Helvetica Neue Light" pitchFamily="1" charset="0"/>
              </a:rPr>
              <a:t>Relationships</a:t>
            </a:r>
          </a:p>
        </p:txBody>
      </p:sp>
      <p:sp>
        <p:nvSpPr>
          <p:cNvPr id="22" name="Textfeld 27">
            <a:extLst>
              <a:ext uri="{FF2B5EF4-FFF2-40B4-BE49-F238E27FC236}">
                <a16:creationId xmlns:a16="http://schemas.microsoft.com/office/drawing/2014/main" xmlns="" id="{B076F535-A471-405E-9AE0-A41136EB182C}"/>
              </a:ext>
            </a:extLst>
          </p:cNvPr>
          <p:cNvSpPr txBox="1">
            <a:spLocks noChangeArrowheads="1"/>
          </p:cNvSpPr>
          <p:nvPr/>
        </p:nvSpPr>
        <p:spPr bwMode="auto">
          <a:xfrm>
            <a:off x="5404117" y="981607"/>
            <a:ext cx="132440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600" b="1">
                <a:latin typeface="Helvetica Neue Light" pitchFamily="1" charset="0"/>
              </a:rPr>
              <a:t>Value </a:t>
            </a:r>
          </a:p>
          <a:p>
            <a:pPr algn="ctr" eaLnBrk="1" hangingPunct="1"/>
            <a:r>
              <a:rPr lang="en-GB" altLang="x-none" sz="1600" b="1">
                <a:latin typeface="Helvetica Neue Light" pitchFamily="1" charset="0"/>
              </a:rPr>
              <a:t>Proposition</a:t>
            </a:r>
          </a:p>
        </p:txBody>
      </p:sp>
      <p:sp>
        <p:nvSpPr>
          <p:cNvPr id="23" name="Textfeld 29">
            <a:extLst>
              <a:ext uri="{FF2B5EF4-FFF2-40B4-BE49-F238E27FC236}">
                <a16:creationId xmlns:a16="http://schemas.microsoft.com/office/drawing/2014/main" xmlns="" id="{CD007379-EADA-4A76-888E-D903CC3B57CE}"/>
              </a:ext>
            </a:extLst>
          </p:cNvPr>
          <p:cNvSpPr txBox="1">
            <a:spLocks noChangeArrowheads="1"/>
          </p:cNvSpPr>
          <p:nvPr/>
        </p:nvSpPr>
        <p:spPr bwMode="auto">
          <a:xfrm>
            <a:off x="3001876" y="981606"/>
            <a:ext cx="152355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600" b="1">
                <a:latin typeface="Helvetica Neue Light" pitchFamily="1" charset="0"/>
              </a:rPr>
              <a:t>Key Activities</a:t>
            </a:r>
          </a:p>
        </p:txBody>
      </p:sp>
      <p:sp>
        <p:nvSpPr>
          <p:cNvPr id="24" name="Textfeld 31">
            <a:extLst>
              <a:ext uri="{FF2B5EF4-FFF2-40B4-BE49-F238E27FC236}">
                <a16:creationId xmlns:a16="http://schemas.microsoft.com/office/drawing/2014/main" xmlns="" id="{6CBC69CB-BFF1-4329-A203-02372AE76237}"/>
              </a:ext>
            </a:extLst>
          </p:cNvPr>
          <p:cNvSpPr txBox="1">
            <a:spLocks noChangeArrowheads="1"/>
          </p:cNvSpPr>
          <p:nvPr/>
        </p:nvSpPr>
        <p:spPr bwMode="auto">
          <a:xfrm>
            <a:off x="2817554" y="3122436"/>
            <a:ext cx="166423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600" b="1">
                <a:latin typeface="Helvetica Neue Light" pitchFamily="1" charset="0"/>
              </a:rPr>
              <a:t>Key Resources</a:t>
            </a:r>
          </a:p>
        </p:txBody>
      </p:sp>
      <p:sp>
        <p:nvSpPr>
          <p:cNvPr id="25" name="Textfeld 33">
            <a:extLst>
              <a:ext uri="{FF2B5EF4-FFF2-40B4-BE49-F238E27FC236}">
                <a16:creationId xmlns:a16="http://schemas.microsoft.com/office/drawing/2014/main" xmlns="" id="{D11CF112-B1A5-4718-839A-77B3164CAE29}"/>
              </a:ext>
            </a:extLst>
          </p:cNvPr>
          <p:cNvSpPr txBox="1">
            <a:spLocks noChangeArrowheads="1"/>
          </p:cNvSpPr>
          <p:nvPr/>
        </p:nvSpPr>
        <p:spPr bwMode="auto">
          <a:xfrm>
            <a:off x="800748" y="981606"/>
            <a:ext cx="14494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600" b="1">
                <a:latin typeface="Helvetica Neue Light" pitchFamily="1" charset="0"/>
              </a:rPr>
              <a:t>Key Partners</a:t>
            </a:r>
          </a:p>
        </p:txBody>
      </p:sp>
      <p:sp>
        <p:nvSpPr>
          <p:cNvPr id="26" name="Textfeld 38">
            <a:extLst>
              <a:ext uri="{FF2B5EF4-FFF2-40B4-BE49-F238E27FC236}">
                <a16:creationId xmlns:a16="http://schemas.microsoft.com/office/drawing/2014/main" xmlns="" id="{68F2275F-7C6C-40E9-8149-400BD0952B47}"/>
              </a:ext>
            </a:extLst>
          </p:cNvPr>
          <p:cNvSpPr txBox="1">
            <a:spLocks noChangeArrowheads="1"/>
          </p:cNvSpPr>
          <p:nvPr/>
        </p:nvSpPr>
        <p:spPr bwMode="auto">
          <a:xfrm>
            <a:off x="2110255" y="5175378"/>
            <a:ext cx="160973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600" b="1">
                <a:latin typeface="Helvetica Neue Light" pitchFamily="1" charset="0"/>
              </a:rPr>
              <a:t>Cost Structure</a:t>
            </a:r>
          </a:p>
        </p:txBody>
      </p:sp>
      <p:sp>
        <p:nvSpPr>
          <p:cNvPr id="27" name="Textfeld 39">
            <a:extLst>
              <a:ext uri="{FF2B5EF4-FFF2-40B4-BE49-F238E27FC236}">
                <a16:creationId xmlns:a16="http://schemas.microsoft.com/office/drawing/2014/main" xmlns="" id="{E7A95E0E-9F94-4092-8893-7241EF8B0D72}"/>
              </a:ext>
            </a:extLst>
          </p:cNvPr>
          <p:cNvSpPr txBox="1">
            <a:spLocks noChangeArrowheads="1"/>
          </p:cNvSpPr>
          <p:nvPr/>
        </p:nvSpPr>
        <p:spPr bwMode="auto">
          <a:xfrm>
            <a:off x="7672230" y="5175378"/>
            <a:ext cx="19046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600" b="1">
                <a:latin typeface="Helvetica Neue Light" pitchFamily="1" charset="0"/>
              </a:rPr>
              <a:t>Revenue Streams</a:t>
            </a:r>
          </a:p>
        </p:txBody>
      </p:sp>
      <p:cxnSp>
        <p:nvCxnSpPr>
          <p:cNvPr id="28" name="Gerade Verbindung 20">
            <a:extLst>
              <a:ext uri="{FF2B5EF4-FFF2-40B4-BE49-F238E27FC236}">
                <a16:creationId xmlns:a16="http://schemas.microsoft.com/office/drawing/2014/main" xmlns="" id="{24B837C3-F842-4873-BD36-69E9CF5A89D8}"/>
              </a:ext>
            </a:extLst>
          </p:cNvPr>
          <p:cNvCxnSpPr/>
          <p:nvPr/>
        </p:nvCxnSpPr>
        <p:spPr>
          <a:xfrm flipV="1">
            <a:off x="6164179" y="5016185"/>
            <a:ext cx="0" cy="1640033"/>
          </a:xfrm>
          <a:prstGeom prst="line">
            <a:avLst/>
          </a:prstGeom>
          <a:ln w="6350" cmpd="sng">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29" name="Textfeld 15">
            <a:extLst>
              <a:ext uri="{FF2B5EF4-FFF2-40B4-BE49-F238E27FC236}">
                <a16:creationId xmlns:a16="http://schemas.microsoft.com/office/drawing/2014/main" xmlns="" id="{8D3CBB26-D8A9-4A65-B430-CD98EAB1799C}"/>
              </a:ext>
            </a:extLst>
          </p:cNvPr>
          <p:cNvSpPr txBox="1">
            <a:spLocks noChangeArrowheads="1"/>
          </p:cNvSpPr>
          <p:nvPr/>
        </p:nvSpPr>
        <p:spPr bwMode="auto">
          <a:xfrm>
            <a:off x="9648350" y="1704521"/>
            <a:ext cx="202424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GB" altLang="x-none" sz="1400" dirty="0">
                <a:latin typeface="Helvetica Neue Light" pitchFamily="1" charset="0"/>
              </a:rPr>
              <a:t>Professional Marine Companies (Diving Schools, Paragliding, other)</a:t>
            </a:r>
          </a:p>
        </p:txBody>
      </p:sp>
      <p:sp>
        <p:nvSpPr>
          <p:cNvPr id="30" name="Textfeld 15">
            <a:extLst>
              <a:ext uri="{FF2B5EF4-FFF2-40B4-BE49-F238E27FC236}">
                <a16:creationId xmlns:a16="http://schemas.microsoft.com/office/drawing/2014/main" xmlns="" id="{D6704046-E4B5-4EFA-93E5-06CBCC2A648A}"/>
              </a:ext>
            </a:extLst>
          </p:cNvPr>
          <p:cNvSpPr txBox="1">
            <a:spLocks noChangeArrowheads="1"/>
          </p:cNvSpPr>
          <p:nvPr/>
        </p:nvSpPr>
        <p:spPr bwMode="auto">
          <a:xfrm>
            <a:off x="9648350" y="2763876"/>
            <a:ext cx="202424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GB" altLang="x-none" sz="1400" dirty="0">
                <a:latin typeface="Helvetica Neue Light" pitchFamily="1" charset="0"/>
              </a:rPr>
              <a:t>Individual Boat Owners</a:t>
            </a:r>
          </a:p>
        </p:txBody>
      </p:sp>
      <p:sp>
        <p:nvSpPr>
          <p:cNvPr id="31" name="Textfeld 15">
            <a:extLst>
              <a:ext uri="{FF2B5EF4-FFF2-40B4-BE49-F238E27FC236}">
                <a16:creationId xmlns:a16="http://schemas.microsoft.com/office/drawing/2014/main" xmlns="" id="{1F3F38BD-4EFB-4DAC-8897-8D04D0FC7647}"/>
              </a:ext>
            </a:extLst>
          </p:cNvPr>
          <p:cNvSpPr txBox="1">
            <a:spLocks noChangeArrowheads="1"/>
          </p:cNvSpPr>
          <p:nvPr/>
        </p:nvSpPr>
        <p:spPr bwMode="auto">
          <a:xfrm>
            <a:off x="6065166" y="5661334"/>
            <a:ext cx="202424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400" dirty="0">
                <a:latin typeface="Helvetica Neue Light" pitchFamily="1" charset="0"/>
              </a:rPr>
              <a:t>Initial Boat Sales w/Accessories</a:t>
            </a:r>
          </a:p>
        </p:txBody>
      </p:sp>
      <p:sp>
        <p:nvSpPr>
          <p:cNvPr id="32" name="Textfeld 15">
            <a:extLst>
              <a:ext uri="{FF2B5EF4-FFF2-40B4-BE49-F238E27FC236}">
                <a16:creationId xmlns:a16="http://schemas.microsoft.com/office/drawing/2014/main" xmlns="" id="{B4516A37-5644-430C-B757-04125A9DB5C5}"/>
              </a:ext>
            </a:extLst>
          </p:cNvPr>
          <p:cNvSpPr txBox="1">
            <a:spLocks noChangeArrowheads="1"/>
          </p:cNvSpPr>
          <p:nvPr/>
        </p:nvSpPr>
        <p:spPr bwMode="auto">
          <a:xfrm>
            <a:off x="7888679" y="5653178"/>
            <a:ext cx="11560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400" dirty="0">
                <a:latin typeface="Helvetica Neue Light" pitchFamily="1" charset="0"/>
              </a:rPr>
              <a:t>Yamaha Motor Sales</a:t>
            </a:r>
          </a:p>
        </p:txBody>
      </p:sp>
      <p:sp>
        <p:nvSpPr>
          <p:cNvPr id="33" name="Textfeld 15">
            <a:extLst>
              <a:ext uri="{FF2B5EF4-FFF2-40B4-BE49-F238E27FC236}">
                <a16:creationId xmlns:a16="http://schemas.microsoft.com/office/drawing/2014/main" xmlns="" id="{B408642C-E3A6-42D7-B7CF-4A58628FCBF2}"/>
              </a:ext>
            </a:extLst>
          </p:cNvPr>
          <p:cNvSpPr txBox="1">
            <a:spLocks noChangeArrowheads="1"/>
          </p:cNvSpPr>
          <p:nvPr/>
        </p:nvSpPr>
        <p:spPr bwMode="auto">
          <a:xfrm>
            <a:off x="9053031" y="5653178"/>
            <a:ext cx="11560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400" dirty="0">
                <a:latin typeface="Helvetica Neue Light" pitchFamily="1" charset="0"/>
              </a:rPr>
              <a:t>After-Sales Service</a:t>
            </a:r>
          </a:p>
        </p:txBody>
      </p:sp>
      <p:sp>
        <p:nvSpPr>
          <p:cNvPr id="34" name="Textfeld 15">
            <a:extLst>
              <a:ext uri="{FF2B5EF4-FFF2-40B4-BE49-F238E27FC236}">
                <a16:creationId xmlns:a16="http://schemas.microsoft.com/office/drawing/2014/main" xmlns="" id="{93FBA241-CA8E-487E-B59A-BE50E2C36D51}"/>
              </a:ext>
            </a:extLst>
          </p:cNvPr>
          <p:cNvSpPr txBox="1">
            <a:spLocks noChangeArrowheads="1"/>
          </p:cNvSpPr>
          <p:nvPr/>
        </p:nvSpPr>
        <p:spPr bwMode="auto">
          <a:xfrm>
            <a:off x="7283866" y="3781229"/>
            <a:ext cx="2024247"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GB" altLang="x-none" sz="1400" dirty="0">
                <a:latin typeface="Helvetica Neue Light" pitchFamily="1" charset="0"/>
              </a:rPr>
              <a:t>Direct Sales</a:t>
            </a:r>
          </a:p>
          <a:p>
            <a:pPr eaLnBrk="1" hangingPunct="1"/>
            <a:r>
              <a:rPr lang="en-GB" altLang="x-none" sz="1400" dirty="0">
                <a:latin typeface="Helvetica Neue Light" pitchFamily="1" charset="0"/>
              </a:rPr>
              <a:t>Referrals </a:t>
            </a:r>
          </a:p>
          <a:p>
            <a:pPr eaLnBrk="1" hangingPunct="1"/>
            <a:r>
              <a:rPr lang="en-GB" altLang="x-none" sz="1400" dirty="0">
                <a:latin typeface="Helvetica Neue Light" pitchFamily="1" charset="0"/>
              </a:rPr>
              <a:t>Limassol Boat Show</a:t>
            </a:r>
          </a:p>
          <a:p>
            <a:pPr eaLnBrk="1" hangingPunct="1"/>
            <a:r>
              <a:rPr lang="en-GB" altLang="x-none" sz="1400" dirty="0">
                <a:latin typeface="Helvetica Neue Light" pitchFamily="1" charset="0"/>
              </a:rPr>
              <a:t>Internet</a:t>
            </a:r>
          </a:p>
          <a:p>
            <a:pPr eaLnBrk="1" hangingPunct="1"/>
            <a:r>
              <a:rPr lang="en-GB" altLang="x-none" sz="1400" dirty="0">
                <a:latin typeface="Helvetica Neue Light" pitchFamily="1" charset="0"/>
              </a:rPr>
              <a:t>Other Promotion </a:t>
            </a:r>
          </a:p>
        </p:txBody>
      </p:sp>
      <p:sp>
        <p:nvSpPr>
          <p:cNvPr id="35" name="Textfeld 15">
            <a:extLst>
              <a:ext uri="{FF2B5EF4-FFF2-40B4-BE49-F238E27FC236}">
                <a16:creationId xmlns:a16="http://schemas.microsoft.com/office/drawing/2014/main" xmlns="" id="{C428759A-2C5A-4025-A1CA-A0BAF62BC546}"/>
              </a:ext>
            </a:extLst>
          </p:cNvPr>
          <p:cNvSpPr txBox="1">
            <a:spLocks noChangeArrowheads="1"/>
          </p:cNvSpPr>
          <p:nvPr/>
        </p:nvSpPr>
        <p:spPr bwMode="auto">
          <a:xfrm>
            <a:off x="7247161" y="1704520"/>
            <a:ext cx="230883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GB" altLang="x-none" sz="1400" dirty="0">
                <a:latin typeface="Helvetica Neue Light" pitchFamily="1" charset="0"/>
              </a:rPr>
              <a:t>Primary Sales</a:t>
            </a:r>
          </a:p>
          <a:p>
            <a:pPr eaLnBrk="1" hangingPunct="1"/>
            <a:r>
              <a:rPr lang="en-GB" altLang="x-none" sz="1400" dirty="0">
                <a:latin typeface="Helvetica Neue Light" pitchFamily="1" charset="0"/>
              </a:rPr>
              <a:t>After-Sales Service: Boats</a:t>
            </a:r>
          </a:p>
          <a:p>
            <a:pPr eaLnBrk="1" hangingPunct="1"/>
            <a:r>
              <a:rPr lang="en-GB" altLang="x-none" sz="1400" dirty="0">
                <a:latin typeface="Helvetica Neue Light" pitchFamily="1" charset="0"/>
              </a:rPr>
              <a:t>After-Sales Service: Motors</a:t>
            </a:r>
          </a:p>
          <a:p>
            <a:pPr eaLnBrk="1" hangingPunct="1"/>
            <a:r>
              <a:rPr lang="en-GB" altLang="x-none" sz="1400" dirty="0">
                <a:latin typeface="Helvetica Neue Light" pitchFamily="1" charset="0"/>
              </a:rPr>
              <a:t>Refit &amp; Repair</a:t>
            </a:r>
          </a:p>
          <a:p>
            <a:pPr eaLnBrk="1" hangingPunct="1"/>
            <a:r>
              <a:rPr lang="en-GB" altLang="x-none" sz="1400" dirty="0">
                <a:solidFill>
                  <a:srgbClr val="FF0000"/>
                </a:solidFill>
                <a:latin typeface="Helvetica Neue Light" pitchFamily="1" charset="0"/>
              </a:rPr>
              <a:t>Sales Finance</a:t>
            </a:r>
          </a:p>
        </p:txBody>
      </p:sp>
      <p:sp>
        <p:nvSpPr>
          <p:cNvPr id="36" name="Textfeld 15">
            <a:extLst>
              <a:ext uri="{FF2B5EF4-FFF2-40B4-BE49-F238E27FC236}">
                <a16:creationId xmlns:a16="http://schemas.microsoft.com/office/drawing/2014/main" xmlns="" id="{70F61838-4C85-47A3-B770-B4A622EFAAF1}"/>
              </a:ext>
            </a:extLst>
          </p:cNvPr>
          <p:cNvSpPr txBox="1">
            <a:spLocks noChangeArrowheads="1"/>
          </p:cNvSpPr>
          <p:nvPr/>
        </p:nvSpPr>
        <p:spPr bwMode="auto">
          <a:xfrm>
            <a:off x="4923783" y="1704520"/>
            <a:ext cx="2308832" cy="3277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spcBef>
                <a:spcPts val="600"/>
              </a:spcBef>
            </a:pPr>
            <a:r>
              <a:rPr lang="en-GB" altLang="x-none" sz="1400" dirty="0">
                <a:latin typeface="Helvetica Neue Light" pitchFamily="1" charset="0"/>
              </a:rPr>
              <a:t>High quality, low-cost </a:t>
            </a:r>
            <a:r>
              <a:rPr lang="en-GB" altLang="x-none" sz="1400" dirty="0" err="1">
                <a:latin typeface="Helvetica Neue Light" pitchFamily="1" charset="0"/>
              </a:rPr>
              <a:t>fiber</a:t>
            </a:r>
            <a:r>
              <a:rPr lang="en-GB" altLang="x-none" sz="1400" dirty="0">
                <a:latin typeface="Helvetica Neue Light" pitchFamily="1" charset="0"/>
              </a:rPr>
              <a:t>-glass hull boats with long durability</a:t>
            </a:r>
          </a:p>
          <a:p>
            <a:pPr eaLnBrk="1" hangingPunct="1">
              <a:spcBef>
                <a:spcPts val="600"/>
              </a:spcBef>
            </a:pPr>
            <a:r>
              <a:rPr lang="en-GB" altLang="x-none" sz="1400" dirty="0">
                <a:latin typeface="Helvetica Neue Light" pitchFamily="1" charset="0"/>
              </a:rPr>
              <a:t>Design suited to the Mediterranean environment</a:t>
            </a:r>
          </a:p>
          <a:p>
            <a:pPr eaLnBrk="1" hangingPunct="1">
              <a:spcBef>
                <a:spcPts val="600"/>
              </a:spcBef>
            </a:pPr>
            <a:r>
              <a:rPr lang="en-GB" altLang="x-none" sz="1400" dirty="0">
                <a:latin typeface="Helvetica Neue Light" pitchFamily="1" charset="0"/>
              </a:rPr>
              <a:t>Excellent outboard motors with low maintenance</a:t>
            </a:r>
          </a:p>
          <a:p>
            <a:pPr eaLnBrk="1" hangingPunct="1">
              <a:spcBef>
                <a:spcPts val="600"/>
              </a:spcBef>
            </a:pPr>
            <a:r>
              <a:rPr lang="en-GB" altLang="x-none" sz="1400" dirty="0">
                <a:latin typeface="Helvetica Neue Light" pitchFamily="1" charset="0"/>
              </a:rPr>
              <a:t>Highly professional after-sales service and maintenance</a:t>
            </a:r>
          </a:p>
          <a:p>
            <a:pPr eaLnBrk="1" hangingPunct="1">
              <a:spcBef>
                <a:spcPts val="600"/>
              </a:spcBef>
            </a:pPr>
            <a:r>
              <a:rPr lang="en-GB" altLang="x-none" sz="1400" dirty="0">
                <a:solidFill>
                  <a:srgbClr val="FF0000"/>
                </a:solidFill>
                <a:latin typeface="Helvetica Neue Light" pitchFamily="1" charset="0"/>
              </a:rPr>
              <a:t>Sales Financing</a:t>
            </a:r>
          </a:p>
          <a:p>
            <a:pPr eaLnBrk="1" hangingPunct="1">
              <a:spcBef>
                <a:spcPts val="600"/>
              </a:spcBef>
            </a:pPr>
            <a:r>
              <a:rPr lang="en-GB" altLang="x-none" sz="1400" dirty="0">
                <a:solidFill>
                  <a:srgbClr val="FF0000"/>
                </a:solidFill>
                <a:latin typeface="Helvetica Neue Light" pitchFamily="1" charset="0"/>
              </a:rPr>
              <a:t>Best Warranty in Class</a:t>
            </a:r>
          </a:p>
        </p:txBody>
      </p:sp>
      <p:sp>
        <p:nvSpPr>
          <p:cNvPr id="37" name="Textfeld 15">
            <a:extLst>
              <a:ext uri="{FF2B5EF4-FFF2-40B4-BE49-F238E27FC236}">
                <a16:creationId xmlns:a16="http://schemas.microsoft.com/office/drawing/2014/main" xmlns="" id="{CAFC7C8F-DCBE-4875-8653-75E9B75CD0C5}"/>
              </a:ext>
            </a:extLst>
          </p:cNvPr>
          <p:cNvSpPr txBox="1">
            <a:spLocks noChangeArrowheads="1"/>
          </p:cNvSpPr>
          <p:nvPr/>
        </p:nvSpPr>
        <p:spPr bwMode="auto">
          <a:xfrm>
            <a:off x="2659029" y="1355928"/>
            <a:ext cx="2308832"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GB" altLang="x-none" sz="1400" dirty="0">
                <a:latin typeface="Helvetica Neue Light" pitchFamily="1" charset="0"/>
              </a:rPr>
              <a:t>Marketing &amp; Sales </a:t>
            </a:r>
          </a:p>
          <a:p>
            <a:pPr eaLnBrk="1" hangingPunct="1"/>
            <a:r>
              <a:rPr lang="en-GB" altLang="x-none" sz="1400" dirty="0">
                <a:latin typeface="Helvetica Neue Light" pitchFamily="1" charset="0"/>
              </a:rPr>
              <a:t>Design &amp; Production </a:t>
            </a:r>
          </a:p>
          <a:p>
            <a:pPr eaLnBrk="1" hangingPunct="1"/>
            <a:r>
              <a:rPr lang="en-GB" altLang="x-none" sz="1400" dirty="0">
                <a:latin typeface="Helvetica Neue Light" pitchFamily="1" charset="0"/>
              </a:rPr>
              <a:t>Sales &amp; Delivery </a:t>
            </a:r>
          </a:p>
          <a:p>
            <a:pPr eaLnBrk="1" hangingPunct="1"/>
            <a:r>
              <a:rPr lang="en-GB" altLang="x-none" sz="1400" dirty="0">
                <a:solidFill>
                  <a:srgbClr val="FF0000"/>
                </a:solidFill>
                <a:latin typeface="Helvetica Neue Light" pitchFamily="1" charset="0"/>
              </a:rPr>
              <a:t>Sales Financing</a:t>
            </a:r>
          </a:p>
          <a:p>
            <a:pPr eaLnBrk="1" hangingPunct="1"/>
            <a:r>
              <a:rPr lang="en-GB" altLang="x-none" sz="1400" dirty="0">
                <a:latin typeface="Helvetica Neue Light" pitchFamily="1" charset="0"/>
              </a:rPr>
              <a:t>After-Sales Service</a:t>
            </a:r>
          </a:p>
          <a:p>
            <a:pPr eaLnBrk="1" hangingPunct="1"/>
            <a:r>
              <a:rPr lang="en-GB" altLang="x-none" sz="1400" dirty="0">
                <a:latin typeface="Helvetica Neue Light" pitchFamily="1" charset="0"/>
              </a:rPr>
              <a:t>Managing Staff</a:t>
            </a:r>
          </a:p>
          <a:p>
            <a:pPr eaLnBrk="1" hangingPunct="1"/>
            <a:r>
              <a:rPr lang="en-GB" altLang="x-none" sz="1400" dirty="0">
                <a:latin typeface="Helvetica Neue Light" pitchFamily="1" charset="0"/>
              </a:rPr>
              <a:t>Production Planning </a:t>
            </a:r>
          </a:p>
        </p:txBody>
      </p:sp>
      <p:sp>
        <p:nvSpPr>
          <p:cNvPr id="38" name="Textfeld 15">
            <a:extLst>
              <a:ext uri="{FF2B5EF4-FFF2-40B4-BE49-F238E27FC236}">
                <a16:creationId xmlns:a16="http://schemas.microsoft.com/office/drawing/2014/main" xmlns="" id="{71E7B9D7-BF56-4A99-9E62-8D285100D40A}"/>
              </a:ext>
            </a:extLst>
          </p:cNvPr>
          <p:cNvSpPr txBox="1">
            <a:spLocks noChangeArrowheads="1"/>
          </p:cNvSpPr>
          <p:nvPr/>
        </p:nvSpPr>
        <p:spPr bwMode="auto">
          <a:xfrm>
            <a:off x="2652040" y="3504938"/>
            <a:ext cx="230883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GB" altLang="x-none" sz="1400" dirty="0">
                <a:latin typeface="Helvetica Neue Light" pitchFamily="1" charset="0"/>
              </a:rPr>
              <a:t>Limassol Factory</a:t>
            </a:r>
          </a:p>
          <a:p>
            <a:pPr eaLnBrk="1" hangingPunct="1"/>
            <a:r>
              <a:rPr lang="en-GB" altLang="x-none" sz="1400" dirty="0">
                <a:latin typeface="Helvetica Neue Light" pitchFamily="1" charset="0"/>
              </a:rPr>
              <a:t>Technical Staff </a:t>
            </a:r>
          </a:p>
          <a:p>
            <a:pPr eaLnBrk="1" hangingPunct="1"/>
            <a:r>
              <a:rPr lang="en-GB" altLang="x-none" sz="1400" dirty="0">
                <a:latin typeface="Helvetica Neue Light" pitchFamily="1" charset="0"/>
              </a:rPr>
              <a:t>Excellent Market Reputation</a:t>
            </a:r>
          </a:p>
        </p:txBody>
      </p:sp>
      <p:sp>
        <p:nvSpPr>
          <p:cNvPr id="39" name="Textfeld 15">
            <a:extLst>
              <a:ext uri="{FF2B5EF4-FFF2-40B4-BE49-F238E27FC236}">
                <a16:creationId xmlns:a16="http://schemas.microsoft.com/office/drawing/2014/main" xmlns="" id="{43C72E28-96E7-4C72-B70E-EC07E3ED2E79}"/>
              </a:ext>
            </a:extLst>
          </p:cNvPr>
          <p:cNvSpPr txBox="1">
            <a:spLocks noChangeArrowheads="1"/>
          </p:cNvSpPr>
          <p:nvPr/>
        </p:nvSpPr>
        <p:spPr bwMode="auto">
          <a:xfrm>
            <a:off x="394277" y="1387851"/>
            <a:ext cx="19243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GB" altLang="x-none" sz="1400" dirty="0">
                <a:latin typeface="Helvetica Neue Light" pitchFamily="1" charset="0"/>
              </a:rPr>
              <a:t>Partner Co</a:t>
            </a:r>
          </a:p>
          <a:p>
            <a:pPr eaLnBrk="1" hangingPunct="1"/>
            <a:r>
              <a:rPr lang="en-GB" altLang="x-none" sz="1400" dirty="0">
                <a:solidFill>
                  <a:srgbClr val="FF0000"/>
                </a:solidFill>
                <a:latin typeface="Helvetica Neue Light" pitchFamily="1" charset="0"/>
              </a:rPr>
              <a:t>To be determined</a:t>
            </a:r>
          </a:p>
        </p:txBody>
      </p:sp>
      <p:sp>
        <p:nvSpPr>
          <p:cNvPr id="40" name="Textfeld 15">
            <a:extLst>
              <a:ext uri="{FF2B5EF4-FFF2-40B4-BE49-F238E27FC236}">
                <a16:creationId xmlns:a16="http://schemas.microsoft.com/office/drawing/2014/main" xmlns="" id="{929E5775-CB37-4D6F-8D65-6CD76CF7C6F1}"/>
              </a:ext>
            </a:extLst>
          </p:cNvPr>
          <p:cNvSpPr txBox="1">
            <a:spLocks noChangeArrowheads="1"/>
          </p:cNvSpPr>
          <p:nvPr/>
        </p:nvSpPr>
        <p:spPr bwMode="auto">
          <a:xfrm>
            <a:off x="416233" y="5653307"/>
            <a:ext cx="93670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400" dirty="0">
                <a:latin typeface="Helvetica Neue Light" pitchFamily="1" charset="0"/>
              </a:rPr>
              <a:t>Fixed Costs</a:t>
            </a:r>
          </a:p>
        </p:txBody>
      </p:sp>
      <p:sp>
        <p:nvSpPr>
          <p:cNvPr id="41" name="Textfeld 15">
            <a:extLst>
              <a:ext uri="{FF2B5EF4-FFF2-40B4-BE49-F238E27FC236}">
                <a16:creationId xmlns:a16="http://schemas.microsoft.com/office/drawing/2014/main" xmlns="" id="{5A387AE0-D27D-4A59-95D6-FFF8FBE1C8EE}"/>
              </a:ext>
            </a:extLst>
          </p:cNvPr>
          <p:cNvSpPr txBox="1">
            <a:spLocks noChangeArrowheads="1"/>
          </p:cNvSpPr>
          <p:nvPr/>
        </p:nvSpPr>
        <p:spPr bwMode="auto">
          <a:xfrm>
            <a:off x="1492730" y="5644891"/>
            <a:ext cx="15724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400" dirty="0">
                <a:latin typeface="Helvetica Neue Light" pitchFamily="1" charset="0"/>
              </a:rPr>
              <a:t>Seasonal Production Costs</a:t>
            </a:r>
          </a:p>
        </p:txBody>
      </p:sp>
      <p:sp>
        <p:nvSpPr>
          <p:cNvPr id="42" name="Textfeld 15">
            <a:extLst>
              <a:ext uri="{FF2B5EF4-FFF2-40B4-BE49-F238E27FC236}">
                <a16:creationId xmlns:a16="http://schemas.microsoft.com/office/drawing/2014/main" xmlns="" id="{3A2A68DE-F09A-4101-BAF4-E1E6470451FE}"/>
              </a:ext>
            </a:extLst>
          </p:cNvPr>
          <p:cNvSpPr txBox="1">
            <a:spLocks noChangeArrowheads="1"/>
          </p:cNvSpPr>
          <p:nvPr/>
        </p:nvSpPr>
        <p:spPr bwMode="auto">
          <a:xfrm>
            <a:off x="3076582" y="5644891"/>
            <a:ext cx="15724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400" dirty="0">
                <a:latin typeface="Helvetica Neue Light" pitchFamily="1" charset="0"/>
              </a:rPr>
              <a:t>Variable Costs </a:t>
            </a:r>
          </a:p>
          <a:p>
            <a:pPr algn="ctr" eaLnBrk="1" hangingPunct="1"/>
            <a:r>
              <a:rPr lang="en-GB" altLang="x-none" sz="1400" dirty="0">
                <a:latin typeface="Helvetica Neue Light" pitchFamily="1" charset="0"/>
              </a:rPr>
              <a:t>(Per Boat) </a:t>
            </a:r>
          </a:p>
        </p:txBody>
      </p:sp>
      <p:sp>
        <p:nvSpPr>
          <p:cNvPr id="43" name="Textfeld 15">
            <a:extLst>
              <a:ext uri="{FF2B5EF4-FFF2-40B4-BE49-F238E27FC236}">
                <a16:creationId xmlns:a16="http://schemas.microsoft.com/office/drawing/2014/main" xmlns="" id="{C3C4CF53-6B62-4117-828A-57686A0DFF54}"/>
              </a:ext>
            </a:extLst>
          </p:cNvPr>
          <p:cNvSpPr txBox="1">
            <a:spLocks noChangeArrowheads="1"/>
          </p:cNvSpPr>
          <p:nvPr/>
        </p:nvSpPr>
        <p:spPr bwMode="auto">
          <a:xfrm>
            <a:off x="4523514" y="5664206"/>
            <a:ext cx="15724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400" dirty="0">
                <a:latin typeface="Helvetica Neue Light" pitchFamily="1" charset="0"/>
              </a:rPr>
              <a:t>Admin &amp; Overhead Costs</a:t>
            </a:r>
          </a:p>
        </p:txBody>
      </p:sp>
      <p:sp>
        <p:nvSpPr>
          <p:cNvPr id="44" name="Textfeld 15">
            <a:extLst>
              <a:ext uri="{FF2B5EF4-FFF2-40B4-BE49-F238E27FC236}">
                <a16:creationId xmlns:a16="http://schemas.microsoft.com/office/drawing/2014/main" xmlns="" id="{44282FC1-FD72-42A5-911C-A82F480F846C}"/>
              </a:ext>
            </a:extLst>
          </p:cNvPr>
          <p:cNvSpPr txBox="1">
            <a:spLocks noChangeArrowheads="1"/>
          </p:cNvSpPr>
          <p:nvPr/>
        </p:nvSpPr>
        <p:spPr bwMode="auto">
          <a:xfrm>
            <a:off x="9648350" y="3275111"/>
            <a:ext cx="202424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GB" altLang="x-none" sz="1400" dirty="0">
                <a:latin typeface="Helvetica Neue Light" pitchFamily="1" charset="0"/>
              </a:rPr>
              <a:t>Ship Captains (for tender repair)</a:t>
            </a:r>
          </a:p>
        </p:txBody>
      </p:sp>
      <p:sp>
        <p:nvSpPr>
          <p:cNvPr id="45" name="Textfeld 15">
            <a:extLst>
              <a:ext uri="{FF2B5EF4-FFF2-40B4-BE49-F238E27FC236}">
                <a16:creationId xmlns:a16="http://schemas.microsoft.com/office/drawing/2014/main" xmlns="" id="{9D7084A7-C2FD-4B96-8173-247CACDCD798}"/>
              </a:ext>
            </a:extLst>
          </p:cNvPr>
          <p:cNvSpPr txBox="1">
            <a:spLocks noChangeArrowheads="1"/>
          </p:cNvSpPr>
          <p:nvPr/>
        </p:nvSpPr>
        <p:spPr bwMode="auto">
          <a:xfrm>
            <a:off x="10200167" y="5661335"/>
            <a:ext cx="1156064"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400" dirty="0">
                <a:latin typeface="Helvetica Neue Light" pitchFamily="1" charset="0"/>
              </a:rPr>
              <a:t>Boat Refit and Repair </a:t>
            </a:r>
          </a:p>
          <a:p>
            <a:pPr algn="ctr" eaLnBrk="1" hangingPunct="1"/>
            <a:r>
              <a:rPr lang="en-GB" altLang="x-none" sz="1400" dirty="0">
                <a:latin typeface="Helvetica Neue Light" pitchFamily="1" charset="0"/>
              </a:rPr>
              <a:t>(3</a:t>
            </a:r>
            <a:r>
              <a:rPr lang="en-GB" altLang="x-none" sz="1400" baseline="30000" dirty="0">
                <a:latin typeface="Helvetica Neue Light" pitchFamily="1" charset="0"/>
              </a:rPr>
              <a:t>rd</a:t>
            </a:r>
            <a:r>
              <a:rPr lang="en-GB" altLang="x-none" sz="1400" dirty="0">
                <a:latin typeface="Helvetica Neue Light" pitchFamily="1" charset="0"/>
              </a:rPr>
              <a:t> Party)</a:t>
            </a:r>
          </a:p>
        </p:txBody>
      </p:sp>
      <p:sp>
        <p:nvSpPr>
          <p:cNvPr id="46" name="Textfeld 15">
            <a:extLst>
              <a:ext uri="{FF2B5EF4-FFF2-40B4-BE49-F238E27FC236}">
                <a16:creationId xmlns:a16="http://schemas.microsoft.com/office/drawing/2014/main" xmlns="" id="{3E642CC4-6A70-4E7A-81FE-ED8690595AA8}"/>
              </a:ext>
            </a:extLst>
          </p:cNvPr>
          <p:cNvSpPr txBox="1">
            <a:spLocks noChangeArrowheads="1"/>
          </p:cNvSpPr>
          <p:nvPr/>
        </p:nvSpPr>
        <p:spPr bwMode="auto">
          <a:xfrm>
            <a:off x="9648350" y="3963266"/>
            <a:ext cx="202424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GB" altLang="x-none" sz="1400" dirty="0">
                <a:solidFill>
                  <a:srgbClr val="FF0000"/>
                </a:solidFill>
                <a:latin typeface="Helvetica Neue Light" pitchFamily="1" charset="0"/>
              </a:rPr>
              <a:t>Foreign Sales Agents and Sales </a:t>
            </a:r>
            <a:r>
              <a:rPr lang="en-GB" altLang="x-none" sz="1400" dirty="0" err="1">
                <a:solidFill>
                  <a:srgbClr val="FF0000"/>
                </a:solidFill>
                <a:latin typeface="Helvetica Neue Light" pitchFamily="1" charset="0"/>
              </a:rPr>
              <a:t>Referrors</a:t>
            </a:r>
            <a:endParaRPr lang="en-GB" altLang="x-none" sz="1400" dirty="0">
              <a:solidFill>
                <a:srgbClr val="FF0000"/>
              </a:solidFill>
              <a:latin typeface="Helvetica Neue Light" pitchFamily="1" charset="0"/>
            </a:endParaRPr>
          </a:p>
        </p:txBody>
      </p:sp>
      <p:sp>
        <p:nvSpPr>
          <p:cNvPr id="47" name="Textfeld 15">
            <a:extLst>
              <a:ext uri="{FF2B5EF4-FFF2-40B4-BE49-F238E27FC236}">
                <a16:creationId xmlns:a16="http://schemas.microsoft.com/office/drawing/2014/main" xmlns="" id="{6926648E-AFB2-42DE-B6ED-F1E650BE5DAA}"/>
              </a:ext>
            </a:extLst>
          </p:cNvPr>
          <p:cNvSpPr txBox="1">
            <a:spLocks noChangeArrowheads="1"/>
          </p:cNvSpPr>
          <p:nvPr/>
        </p:nvSpPr>
        <p:spPr bwMode="auto">
          <a:xfrm>
            <a:off x="7606817" y="6259504"/>
            <a:ext cx="202424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400" dirty="0">
                <a:solidFill>
                  <a:srgbClr val="FF0000"/>
                </a:solidFill>
                <a:latin typeface="Helvetica Neue Light" pitchFamily="1" charset="0"/>
              </a:rPr>
              <a:t>Financing Income</a:t>
            </a:r>
          </a:p>
        </p:txBody>
      </p:sp>
      <p:sp>
        <p:nvSpPr>
          <p:cNvPr id="48" name="Textfeld 15">
            <a:extLst>
              <a:ext uri="{FF2B5EF4-FFF2-40B4-BE49-F238E27FC236}">
                <a16:creationId xmlns:a16="http://schemas.microsoft.com/office/drawing/2014/main" xmlns="" id="{64AF4FC8-59D0-4F93-A210-CB3F75360045}"/>
              </a:ext>
            </a:extLst>
          </p:cNvPr>
          <p:cNvSpPr txBox="1">
            <a:spLocks noChangeArrowheads="1"/>
          </p:cNvSpPr>
          <p:nvPr/>
        </p:nvSpPr>
        <p:spPr bwMode="auto">
          <a:xfrm>
            <a:off x="1927310" y="6252486"/>
            <a:ext cx="202424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x-none" sz="1400" dirty="0">
                <a:solidFill>
                  <a:srgbClr val="FF0000"/>
                </a:solidFill>
                <a:latin typeface="Helvetica Neue Light" pitchFamily="1" charset="0"/>
              </a:rPr>
              <a:t>Financing Cost</a:t>
            </a:r>
          </a:p>
        </p:txBody>
      </p:sp>
    </p:spTree>
    <p:extLst>
      <p:ext uri="{BB962C8B-B14F-4D97-AF65-F5344CB8AC3E}">
        <p14:creationId xmlns:p14="http://schemas.microsoft.com/office/powerpoint/2010/main" val="8603283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5400">
          <a:solidFill>
            <a:schemeClr val="tx1">
              <a:lumMod val="85000"/>
              <a:lumOff val="15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9806</TotalTime>
  <Words>1214</Words>
  <Application>Microsoft Office PowerPoint</Application>
  <PresentationFormat>Custom</PresentationFormat>
  <Paragraphs>269</Paragraphs>
  <Slides>11</Slides>
  <Notes>3</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Office Theme</vt:lpstr>
      <vt:lpstr>6_Office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Yiotis Boats Strategy</dc:title>
  <dc:creator>Windows User</dc:creator>
  <cp:lastModifiedBy>Demetra Palaonda</cp:lastModifiedBy>
  <cp:revision>260</cp:revision>
  <cp:lastPrinted>2019-04-24T11:13:10Z</cp:lastPrinted>
  <dcterms:created xsi:type="dcterms:W3CDTF">2018-10-27T04:39:11Z</dcterms:created>
  <dcterms:modified xsi:type="dcterms:W3CDTF">2019-09-16T10:44:15Z</dcterms:modified>
</cp:coreProperties>
</file>